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1"/>
  </p:notesMasterIdLst>
  <p:sldIdLst>
    <p:sldId id="336" r:id="rId2"/>
    <p:sldId id="278" r:id="rId3"/>
    <p:sldId id="303" r:id="rId4"/>
    <p:sldId id="306" r:id="rId5"/>
    <p:sldId id="333" r:id="rId6"/>
    <p:sldId id="317" r:id="rId7"/>
    <p:sldId id="312" r:id="rId8"/>
    <p:sldId id="311" r:id="rId9"/>
    <p:sldId id="310" r:id="rId10"/>
    <p:sldId id="314" r:id="rId11"/>
    <p:sldId id="325" r:id="rId12"/>
    <p:sldId id="327" r:id="rId13"/>
    <p:sldId id="326" r:id="rId14"/>
    <p:sldId id="329" r:id="rId15"/>
    <p:sldId id="335" r:id="rId16"/>
    <p:sldId id="331" r:id="rId17"/>
    <p:sldId id="299" r:id="rId18"/>
    <p:sldId id="256" r:id="rId19"/>
    <p:sldId id="388" r:id="rId20"/>
    <p:sldId id="392" r:id="rId21"/>
    <p:sldId id="390" r:id="rId22"/>
    <p:sldId id="389" r:id="rId23"/>
    <p:sldId id="391" r:id="rId24"/>
    <p:sldId id="257" r:id="rId25"/>
    <p:sldId id="338" r:id="rId26"/>
    <p:sldId id="378" r:id="rId27"/>
    <p:sldId id="374" r:id="rId28"/>
    <p:sldId id="360" r:id="rId29"/>
    <p:sldId id="323" r:id="rId30"/>
    <p:sldId id="263" r:id="rId31"/>
    <p:sldId id="262" r:id="rId32"/>
    <p:sldId id="261" r:id="rId33"/>
    <p:sldId id="264" r:id="rId34"/>
    <p:sldId id="265" r:id="rId35"/>
    <p:sldId id="266" r:id="rId36"/>
    <p:sldId id="371" r:id="rId37"/>
    <p:sldId id="373" r:id="rId38"/>
    <p:sldId id="376" r:id="rId39"/>
    <p:sldId id="268" r:id="rId40"/>
    <p:sldId id="267" r:id="rId41"/>
    <p:sldId id="346" r:id="rId42"/>
    <p:sldId id="271" r:id="rId43"/>
    <p:sldId id="272" r:id="rId44"/>
    <p:sldId id="350" r:id="rId45"/>
    <p:sldId id="353" r:id="rId46"/>
    <p:sldId id="356" r:id="rId47"/>
    <p:sldId id="274" r:id="rId48"/>
    <p:sldId id="379" r:id="rId49"/>
    <p:sldId id="258" r:id="rId50"/>
    <p:sldId id="259" r:id="rId51"/>
    <p:sldId id="380" r:id="rId52"/>
    <p:sldId id="381" r:id="rId53"/>
    <p:sldId id="382" r:id="rId54"/>
    <p:sldId id="383" r:id="rId55"/>
    <p:sldId id="384" r:id="rId56"/>
    <p:sldId id="385" r:id="rId57"/>
    <p:sldId id="386" r:id="rId58"/>
    <p:sldId id="260" r:id="rId59"/>
    <p:sldId id="387" r:id="rId60"/>
  </p:sldIdLst>
  <p:sldSz cx="9144000" cy="6858000" type="screen4x3"/>
  <p:notesSz cx="6858000" cy="9144000"/>
  <p:defaultText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66"/>
    <a:srgbClr val="FFFF99"/>
    <a:srgbClr val="79310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163" autoAdjust="0"/>
  </p:normalViewPr>
  <p:slideViewPr>
    <p:cSldViewPr snapToGrid="0" snapToObjects="1">
      <p:cViewPr varScale="1">
        <p:scale>
          <a:sx n="75" d="100"/>
          <a:sy n="75" d="100"/>
        </p:scale>
        <p:origin x="1362" y="3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409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4E1B7C-15D0-480B-BE94-C5945EFA4724}" type="datetimeFigureOut">
              <a:rPr kumimoji="1" lang="ja-JP" altLang="en-US" smtClean="0"/>
              <a:t>2026/2/20</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0475353-9BB8-4A2C-8FA6-21AC1C7A0A06}" type="slidenum">
              <a:rPr kumimoji="1" lang="ja-JP" altLang="en-US" smtClean="0"/>
              <a:t>‹#›</a:t>
            </a:fld>
            <a:endParaRPr kumimoji="1" lang="ja-JP" altLang="en-US"/>
          </a:p>
        </p:txBody>
      </p:sp>
    </p:spTree>
    <p:extLst>
      <p:ext uri="{BB962C8B-B14F-4D97-AF65-F5344CB8AC3E}">
        <p14:creationId xmlns:p14="http://schemas.microsoft.com/office/powerpoint/2010/main" val="63354676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0475353-9BB8-4A2C-8FA6-21AC1C7A0A06}" type="slidenum">
              <a:rPr kumimoji="1" lang="ja-JP" altLang="en-US" smtClean="0"/>
              <a:t>2</a:t>
            </a:fld>
            <a:endParaRPr kumimoji="1" lang="ja-JP" altLang="en-US"/>
          </a:p>
        </p:txBody>
      </p:sp>
    </p:spTree>
    <p:extLst>
      <p:ext uri="{BB962C8B-B14F-4D97-AF65-F5344CB8AC3E}">
        <p14:creationId xmlns:p14="http://schemas.microsoft.com/office/powerpoint/2010/main" val="3825809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0475353-9BB8-4A2C-8FA6-21AC1C7A0A06}" type="slidenum">
              <a:rPr kumimoji="1" lang="ja-JP" altLang="en-US" smtClean="0"/>
              <a:t>17</a:t>
            </a:fld>
            <a:endParaRPr kumimoji="1" lang="ja-JP" altLang="en-US"/>
          </a:p>
        </p:txBody>
      </p:sp>
    </p:spTree>
    <p:extLst>
      <p:ext uri="{BB962C8B-B14F-4D97-AF65-F5344CB8AC3E}">
        <p14:creationId xmlns:p14="http://schemas.microsoft.com/office/powerpoint/2010/main" val="38954645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5"/>
          </p:nvPr>
        </p:nvSpPr>
        <p:spPr/>
        <p:txBody>
          <a:bodyPr/>
          <a:lstStyle/>
          <a:p>
            <a:fld id="{FE7DE382-7CB4-4BB1-A086-4D425AD4DD78}" type="slidenum">
              <a:rPr kumimoji="1" lang="ja-JP" altLang="en-US" smtClean="0"/>
              <a:t>18</a:t>
            </a:fld>
            <a:endParaRPr kumimoji="1" lang="ja-JP" altLang="en-US"/>
          </a:p>
        </p:txBody>
      </p:sp>
    </p:spTree>
    <p:extLst>
      <p:ext uri="{BB962C8B-B14F-4D97-AF65-F5344CB8AC3E}">
        <p14:creationId xmlns:p14="http://schemas.microsoft.com/office/powerpoint/2010/main" val="27554759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E7DE382-7CB4-4BB1-A086-4D425AD4DD78}" type="slidenum">
              <a:rPr kumimoji="1" lang="ja-JP" altLang="en-US" smtClean="0"/>
              <a:t>25</a:t>
            </a:fld>
            <a:endParaRPr kumimoji="1" lang="ja-JP" altLang="en-US"/>
          </a:p>
        </p:txBody>
      </p:sp>
    </p:spTree>
    <p:extLst>
      <p:ext uri="{BB962C8B-B14F-4D97-AF65-F5344CB8AC3E}">
        <p14:creationId xmlns:p14="http://schemas.microsoft.com/office/powerpoint/2010/main" val="2337774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87325" y="1390650"/>
            <a:ext cx="6672263" cy="37544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D96165C-0987-4698-A21E-8CC23588E081}" type="slidenum">
              <a:rPr kumimoji="1" lang="ja-JP" altLang="en-US" smtClean="0"/>
              <a:t>29</a:t>
            </a:fld>
            <a:endParaRPr kumimoji="1" lang="ja-JP" altLang="en-US"/>
          </a:p>
        </p:txBody>
      </p:sp>
    </p:spTree>
    <p:extLst>
      <p:ext uri="{BB962C8B-B14F-4D97-AF65-F5344CB8AC3E}">
        <p14:creationId xmlns:p14="http://schemas.microsoft.com/office/powerpoint/2010/main" val="42016099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FE7DE382-7CB4-4BB1-A086-4D425AD4DD78}" type="slidenum">
              <a:rPr kumimoji="1" lang="ja-JP" altLang="en-US" smtClean="0"/>
              <a:t>30</a:t>
            </a:fld>
            <a:endParaRPr kumimoji="1" lang="ja-JP" altLang="en-US"/>
          </a:p>
        </p:txBody>
      </p:sp>
    </p:spTree>
    <p:extLst>
      <p:ext uri="{BB962C8B-B14F-4D97-AF65-F5344CB8AC3E}">
        <p14:creationId xmlns:p14="http://schemas.microsoft.com/office/powerpoint/2010/main" val="212593878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FD11A3-31C0-5B5A-A781-C512E4C8F578}"/>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ACA7844E-33B1-7B1F-7962-9AD74D21704C}"/>
              </a:ext>
            </a:extLst>
          </p:cNvPr>
          <p:cNvSpPr>
            <a:spLocks noGrp="1" noRot="1" noChangeAspect="1"/>
          </p:cNvSpPr>
          <p:nvPr>
            <p:ph type="sldImg"/>
          </p:nvPr>
        </p:nvSpPr>
        <p:spPr>
          <a:xfrm>
            <a:off x="187325" y="1390650"/>
            <a:ext cx="6672263" cy="3754438"/>
          </a:xfrm>
        </p:spPr>
      </p:sp>
      <p:sp>
        <p:nvSpPr>
          <p:cNvPr id="3" name="ノート プレースホルダー 2">
            <a:extLst>
              <a:ext uri="{FF2B5EF4-FFF2-40B4-BE49-F238E27FC236}">
                <a16:creationId xmlns:a16="http://schemas.microsoft.com/office/drawing/2014/main" id="{688814B6-42CE-E2AA-A44D-83B5C7F10FD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675A5FC-042D-5622-6974-797DB8EEFC9F}"/>
              </a:ext>
            </a:extLst>
          </p:cNvPr>
          <p:cNvSpPr>
            <a:spLocks noGrp="1"/>
          </p:cNvSpPr>
          <p:nvPr>
            <p:ph type="sldNum" sz="quarter" idx="10"/>
          </p:nvPr>
        </p:nvSpPr>
        <p:spPr/>
        <p:txBody>
          <a:bodyPr/>
          <a:lstStyle/>
          <a:p>
            <a:fld id="{FD96165C-0987-4698-A21E-8CC23588E081}" type="slidenum">
              <a:rPr kumimoji="1" lang="ja-JP" altLang="en-US" smtClean="0"/>
              <a:t>38</a:t>
            </a:fld>
            <a:endParaRPr kumimoji="1" lang="ja-JP" altLang="en-US"/>
          </a:p>
        </p:txBody>
      </p:sp>
    </p:spTree>
    <p:extLst>
      <p:ext uri="{BB962C8B-B14F-4D97-AF65-F5344CB8AC3E}">
        <p14:creationId xmlns:p14="http://schemas.microsoft.com/office/powerpoint/2010/main" val="17201897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187325" y="1390650"/>
            <a:ext cx="6672263" cy="3754438"/>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FD96165C-0987-4698-A21E-8CC23588E081}" type="slidenum">
              <a:rPr kumimoji="1" lang="ja-JP" altLang="en-US" smtClean="0"/>
              <a:t>41</a:t>
            </a:fld>
            <a:endParaRPr kumimoji="1" lang="ja-JP" altLang="en-US"/>
          </a:p>
        </p:txBody>
      </p:sp>
    </p:spTree>
    <p:extLst>
      <p:ext uri="{BB962C8B-B14F-4D97-AF65-F5344CB8AC3E}">
        <p14:creationId xmlns:p14="http://schemas.microsoft.com/office/powerpoint/2010/main" val="14398793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FBD360-5982-A68C-D4BC-231896C505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627B7C8-F90B-43BA-014C-263B092AAC92}"/>
              </a:ext>
            </a:extLst>
          </p:cNvPr>
          <p:cNvSpPr>
            <a:spLocks noGrp="1" noRot="1" noChangeAspect="1"/>
          </p:cNvSpPr>
          <p:nvPr>
            <p:ph type="sldImg"/>
          </p:nvPr>
        </p:nvSpPr>
        <p:spPr>
          <a:xfrm>
            <a:off x="187325" y="1390650"/>
            <a:ext cx="6672263" cy="3754438"/>
          </a:xfrm>
        </p:spPr>
      </p:sp>
      <p:sp>
        <p:nvSpPr>
          <p:cNvPr id="3" name="ノート プレースホルダー 2">
            <a:extLst>
              <a:ext uri="{FF2B5EF4-FFF2-40B4-BE49-F238E27FC236}">
                <a16:creationId xmlns:a16="http://schemas.microsoft.com/office/drawing/2014/main" id="{11D05691-EE3A-DA04-2A90-5B5A1F27B8AA}"/>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6D8D54CD-863E-30A3-594D-FA5A7D48BB00}"/>
              </a:ext>
            </a:extLst>
          </p:cNvPr>
          <p:cNvSpPr>
            <a:spLocks noGrp="1"/>
          </p:cNvSpPr>
          <p:nvPr>
            <p:ph type="sldNum" sz="quarter" idx="10"/>
          </p:nvPr>
        </p:nvSpPr>
        <p:spPr/>
        <p:txBody>
          <a:bodyPr/>
          <a:lstStyle/>
          <a:p>
            <a:fld id="{FD96165C-0987-4698-A21E-8CC23588E081}" type="slidenum">
              <a:rPr kumimoji="1" lang="ja-JP" altLang="en-US" smtClean="0"/>
              <a:t>44</a:t>
            </a:fld>
            <a:endParaRPr kumimoji="1" lang="ja-JP" altLang="en-US"/>
          </a:p>
        </p:txBody>
      </p:sp>
    </p:spTree>
    <p:extLst>
      <p:ext uri="{BB962C8B-B14F-4D97-AF65-F5344CB8AC3E}">
        <p14:creationId xmlns:p14="http://schemas.microsoft.com/office/powerpoint/2010/main" val="38273815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7A8E4C-5ABF-BF42-D2FC-E5E9D62EED4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76159C1-EB88-8D16-8BE3-55C746AB23D4}"/>
              </a:ext>
            </a:extLst>
          </p:cNvPr>
          <p:cNvSpPr>
            <a:spLocks noGrp="1" noRot="1" noChangeAspect="1"/>
          </p:cNvSpPr>
          <p:nvPr>
            <p:ph type="sldImg"/>
          </p:nvPr>
        </p:nvSpPr>
        <p:spPr>
          <a:xfrm>
            <a:off x="187325" y="1390650"/>
            <a:ext cx="6672263" cy="3754438"/>
          </a:xfrm>
        </p:spPr>
      </p:sp>
      <p:sp>
        <p:nvSpPr>
          <p:cNvPr id="3" name="ノート プレースホルダー 2">
            <a:extLst>
              <a:ext uri="{FF2B5EF4-FFF2-40B4-BE49-F238E27FC236}">
                <a16:creationId xmlns:a16="http://schemas.microsoft.com/office/drawing/2014/main" id="{FDACE5E0-F4A7-5778-1AC8-48CFD249835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6082DA5-FAEB-DA04-DE52-4EAAA71DDF8E}"/>
              </a:ext>
            </a:extLst>
          </p:cNvPr>
          <p:cNvSpPr>
            <a:spLocks noGrp="1"/>
          </p:cNvSpPr>
          <p:nvPr>
            <p:ph type="sldNum" sz="quarter" idx="10"/>
          </p:nvPr>
        </p:nvSpPr>
        <p:spPr/>
        <p:txBody>
          <a:bodyPr/>
          <a:lstStyle/>
          <a:p>
            <a:fld id="{FD96165C-0987-4698-A21E-8CC23588E081}" type="slidenum">
              <a:rPr kumimoji="1" lang="ja-JP" altLang="en-US" smtClean="0"/>
              <a:t>45</a:t>
            </a:fld>
            <a:endParaRPr kumimoji="1" lang="ja-JP" altLang="en-US"/>
          </a:p>
        </p:txBody>
      </p:sp>
    </p:spTree>
    <p:extLst>
      <p:ext uri="{BB962C8B-B14F-4D97-AF65-F5344CB8AC3E}">
        <p14:creationId xmlns:p14="http://schemas.microsoft.com/office/powerpoint/2010/main" val="4552289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B6B7E8-B309-FC05-71AE-F7DF2A9D0EF6}"/>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2CF91AC-4D3D-8391-B220-5C95D0171343}"/>
              </a:ext>
            </a:extLst>
          </p:cNvPr>
          <p:cNvSpPr>
            <a:spLocks noGrp="1" noRot="1" noChangeAspect="1"/>
          </p:cNvSpPr>
          <p:nvPr>
            <p:ph type="sldImg"/>
          </p:nvPr>
        </p:nvSpPr>
        <p:spPr>
          <a:xfrm>
            <a:off x="187325" y="1390650"/>
            <a:ext cx="6672263" cy="3754438"/>
          </a:xfrm>
        </p:spPr>
      </p:sp>
      <p:sp>
        <p:nvSpPr>
          <p:cNvPr id="3" name="ノート プレースホルダー 2">
            <a:extLst>
              <a:ext uri="{FF2B5EF4-FFF2-40B4-BE49-F238E27FC236}">
                <a16:creationId xmlns:a16="http://schemas.microsoft.com/office/drawing/2014/main" id="{071C302D-D56B-0705-2AF8-A700164577B7}"/>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2257AF42-48D9-7158-EB8B-41DF5CCA77F5}"/>
              </a:ext>
            </a:extLst>
          </p:cNvPr>
          <p:cNvSpPr>
            <a:spLocks noGrp="1"/>
          </p:cNvSpPr>
          <p:nvPr>
            <p:ph type="sldNum" sz="quarter" idx="10"/>
          </p:nvPr>
        </p:nvSpPr>
        <p:spPr/>
        <p:txBody>
          <a:bodyPr/>
          <a:lstStyle/>
          <a:p>
            <a:fld id="{FD96165C-0987-4698-A21E-8CC23588E081}" type="slidenum">
              <a:rPr kumimoji="1" lang="ja-JP" altLang="en-US" smtClean="0"/>
              <a:t>46</a:t>
            </a:fld>
            <a:endParaRPr kumimoji="1" lang="ja-JP" altLang="en-US"/>
          </a:p>
        </p:txBody>
      </p:sp>
    </p:spTree>
    <p:extLst>
      <p:ext uri="{BB962C8B-B14F-4D97-AF65-F5344CB8AC3E}">
        <p14:creationId xmlns:p14="http://schemas.microsoft.com/office/powerpoint/2010/main" val="10311249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D4DE983C-69D8-4862-92F4-02C7311EC78D}" type="slidenum">
              <a:rPr kumimoji="1" lang="ja-JP" altLang="en-US" smtClean="0"/>
              <a:t>3</a:t>
            </a:fld>
            <a:endParaRPr kumimoji="1" lang="ja-JP" altLang="en-US"/>
          </a:p>
        </p:txBody>
      </p:sp>
    </p:spTree>
    <p:extLst>
      <p:ext uri="{BB962C8B-B14F-4D97-AF65-F5344CB8AC3E}">
        <p14:creationId xmlns:p14="http://schemas.microsoft.com/office/powerpoint/2010/main" val="27565933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36CE73E9-D400-497C-BC0B-DE9095EC3FFC}" type="slidenum">
              <a:rPr kumimoji="1" lang="ja-JP" altLang="en-US" smtClean="0"/>
              <a:t>57</a:t>
            </a:fld>
            <a:endParaRPr kumimoji="1" lang="ja-JP" altLang="en-US"/>
          </a:p>
        </p:txBody>
      </p:sp>
    </p:spTree>
    <p:extLst>
      <p:ext uri="{BB962C8B-B14F-4D97-AF65-F5344CB8AC3E}">
        <p14:creationId xmlns:p14="http://schemas.microsoft.com/office/powerpoint/2010/main" val="35793198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en-US" altLang="ja-JP" dirty="0"/>
          </a:p>
        </p:txBody>
      </p:sp>
      <p:sp>
        <p:nvSpPr>
          <p:cNvPr id="4" name="スライド番号プレースホルダー 3"/>
          <p:cNvSpPr>
            <a:spLocks noGrp="1"/>
          </p:cNvSpPr>
          <p:nvPr>
            <p:ph type="sldNum" sz="quarter" idx="10"/>
          </p:nvPr>
        </p:nvSpPr>
        <p:spPr/>
        <p:txBody>
          <a:bodyPr/>
          <a:lstStyle/>
          <a:p>
            <a:fld id="{246BFC5C-41B2-4490-956B-A0BC2F6F8D83}" type="slidenum">
              <a:rPr kumimoji="1" lang="ja-JP" altLang="en-US" smtClean="0"/>
              <a:t>6</a:t>
            </a:fld>
            <a:endParaRPr kumimoji="1" lang="ja-JP" altLang="en-US"/>
          </a:p>
        </p:txBody>
      </p:sp>
    </p:spTree>
    <p:extLst>
      <p:ext uri="{BB962C8B-B14F-4D97-AF65-F5344CB8AC3E}">
        <p14:creationId xmlns:p14="http://schemas.microsoft.com/office/powerpoint/2010/main" val="41066866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0C2FB1F5-9E06-4660-8F29-48C79F975C98}" type="slidenum">
              <a:rPr kumimoji="1" lang="ja-JP" altLang="en-US" smtClean="0"/>
              <a:t>7</a:t>
            </a:fld>
            <a:endParaRPr kumimoji="1" lang="ja-JP" altLang="en-US"/>
          </a:p>
        </p:txBody>
      </p:sp>
    </p:spTree>
    <p:extLst>
      <p:ext uri="{BB962C8B-B14F-4D97-AF65-F5344CB8AC3E}">
        <p14:creationId xmlns:p14="http://schemas.microsoft.com/office/powerpoint/2010/main" val="971838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0475353-9BB8-4A2C-8FA6-21AC1C7A0A06}" type="slidenum">
              <a:rPr kumimoji="1" lang="ja-JP" altLang="en-US" smtClean="0"/>
              <a:t>8</a:t>
            </a:fld>
            <a:endParaRPr kumimoji="1" lang="ja-JP" altLang="en-US"/>
          </a:p>
        </p:txBody>
      </p:sp>
    </p:spTree>
    <p:extLst>
      <p:ext uri="{BB962C8B-B14F-4D97-AF65-F5344CB8AC3E}">
        <p14:creationId xmlns:p14="http://schemas.microsoft.com/office/powerpoint/2010/main" val="2664451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0475353-9BB8-4A2C-8FA6-21AC1C7A0A06}" type="slidenum">
              <a:rPr kumimoji="1" lang="ja-JP" altLang="en-US" smtClean="0"/>
              <a:t>11</a:t>
            </a:fld>
            <a:endParaRPr kumimoji="1" lang="ja-JP" altLang="en-US"/>
          </a:p>
        </p:txBody>
      </p:sp>
    </p:spTree>
    <p:extLst>
      <p:ext uri="{BB962C8B-B14F-4D97-AF65-F5344CB8AC3E}">
        <p14:creationId xmlns:p14="http://schemas.microsoft.com/office/powerpoint/2010/main" val="1760080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C9DFE52D-3760-4CF0-84B0-7DAE79DA9304}" type="slidenum">
              <a:rPr kumimoji="1" lang="ja-JP" altLang="en-US" smtClean="0"/>
              <a:t>13</a:t>
            </a:fld>
            <a:endParaRPr kumimoji="1" lang="ja-JP" altLang="en-US"/>
          </a:p>
        </p:txBody>
      </p:sp>
    </p:spTree>
    <p:extLst>
      <p:ext uri="{BB962C8B-B14F-4D97-AF65-F5344CB8AC3E}">
        <p14:creationId xmlns:p14="http://schemas.microsoft.com/office/powerpoint/2010/main" val="13432986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0475353-9BB8-4A2C-8FA6-21AC1C7A0A06}" type="slidenum">
              <a:rPr kumimoji="1" lang="ja-JP" altLang="en-US" smtClean="0"/>
              <a:t>15</a:t>
            </a:fld>
            <a:endParaRPr kumimoji="1" lang="ja-JP" altLang="en-US"/>
          </a:p>
        </p:txBody>
      </p:sp>
    </p:spTree>
    <p:extLst>
      <p:ext uri="{BB962C8B-B14F-4D97-AF65-F5344CB8AC3E}">
        <p14:creationId xmlns:p14="http://schemas.microsoft.com/office/powerpoint/2010/main" val="6784935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70475353-9BB8-4A2C-8FA6-21AC1C7A0A06}" type="slidenum">
              <a:rPr kumimoji="1" lang="ja-JP" altLang="en-US" smtClean="0"/>
              <a:t>16</a:t>
            </a:fld>
            <a:endParaRPr kumimoji="1" lang="ja-JP" altLang="en-US"/>
          </a:p>
        </p:txBody>
      </p:sp>
    </p:spTree>
    <p:extLst>
      <p:ext uri="{BB962C8B-B14F-4D97-AF65-F5344CB8AC3E}">
        <p14:creationId xmlns:p14="http://schemas.microsoft.com/office/powerpoint/2010/main" val="9493304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BD1115DE-B025-4AA3-9730-23E62B3D2545}" type="datetime1">
              <a:rPr kumimoji="1" lang="ja-JP" altLang="en-US" smtClean="0"/>
              <a:t>2026/2/20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2691216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4A20EA47-9A43-4092-88C7-D88A593B807E}" type="datetime1">
              <a:rPr kumimoji="1" lang="ja-JP" altLang="en-US" smtClean="0"/>
              <a:t>2026/2/20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28821670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5AB4A87A-05B2-4323-9567-27855EDA2CA7}" type="datetime1">
              <a:rPr kumimoji="1" lang="ja-JP" altLang="en-US" smtClean="0"/>
              <a:t>2026/2/20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2560872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12665C4B-CE97-40A1-B678-BAA2143B5502}" type="datetime1">
              <a:rPr kumimoji="1" lang="ja-JP" altLang="en-US" smtClean="0"/>
              <a:t>2026/2/20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2710593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0BED367-E46D-49B8-80D2-950EE3BE4403}" type="datetime1">
              <a:rPr kumimoji="1" lang="ja-JP" altLang="en-US" smtClean="0"/>
              <a:t>2026/2/20</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31191121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880C01F2-01CD-40BC-BA81-23CEF4B94BFD}" type="datetime1">
              <a:rPr kumimoji="1" lang="ja-JP" altLang="en-US" smtClean="0"/>
              <a:t>2026/2/20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18613255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DEA2A68C-F9CA-4E4A-9E43-C2B762C62E28}" type="datetime1">
              <a:rPr kumimoji="1" lang="ja-JP" altLang="en-US" smtClean="0"/>
              <a:t>2026/2/20</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1953467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1A608B6-75E7-4267-BE15-FF55E471BD6B}" type="datetime1">
              <a:rPr kumimoji="1" lang="ja-JP" altLang="en-US" smtClean="0"/>
              <a:t>2026/2/20</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3169771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0ECF1F9-EFC3-4013-AF4B-71891061EF5C}" type="datetime1">
              <a:rPr kumimoji="1" lang="ja-JP" altLang="en-US" smtClean="0"/>
              <a:t>2026/2/20</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16864265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029B1A20-6CF9-460E-AC33-073CA7DE01AD}" type="datetime1">
              <a:rPr kumimoji="1" lang="ja-JP" altLang="en-US" smtClean="0"/>
              <a:t>2026/2/20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3529097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E2F3CE39-36EE-483B-877C-70C6CD65DBCB}" type="datetime1">
              <a:rPr kumimoji="1" lang="ja-JP" altLang="en-US" smtClean="0"/>
              <a:t>2026/2/20</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13819566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C963F5-5A88-43BB-A9B2-84515585DCE6}" type="datetime1">
              <a:rPr kumimoji="1" lang="ja-JP" altLang="en-US" smtClean="0"/>
              <a:t>2026/2/20</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BBA4FD-8B58-3E45-AE96-1E427A68B684}" type="slidenum">
              <a:rPr kumimoji="1" lang="ja-JP" altLang="en-US" smtClean="0"/>
              <a:t>‹#›</a:t>
            </a:fld>
            <a:endParaRPr kumimoji="1" lang="ja-JP" altLang="en-US"/>
          </a:p>
        </p:txBody>
      </p:sp>
    </p:spTree>
    <p:extLst>
      <p:ext uri="{BB962C8B-B14F-4D97-AF65-F5344CB8AC3E}">
        <p14:creationId xmlns:p14="http://schemas.microsoft.com/office/powerpoint/2010/main" val="27485322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kumimoji="1"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kumimoji="1"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kumimoji="1"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kumimoji="1" sz="2000" kern="1200">
          <a:solidFill>
            <a:schemeClr val="tx1"/>
          </a:solidFill>
          <a:latin typeface="+mn-lt"/>
          <a:ea typeface="+mn-ea"/>
          <a:cs typeface="+mn-cs"/>
        </a:defRPr>
      </a:lvl9pPr>
    </p:bodyStyle>
    <p:otherStyle>
      <a:defPPr>
        <a:defRPr lang="ja-JP"/>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image" Target="../media/image50.emf"/><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57.jpeg"/><Relationship Id="rId5" Type="http://schemas.openxmlformats.org/officeDocument/2006/relationships/image" Target="../media/image56.png"/><Relationship Id="rId4" Type="http://schemas.openxmlformats.org/officeDocument/2006/relationships/image" Target="../media/image55.emf"/></Relationships>
</file>

<file path=ppt/slides/_rels/slide12.xml.rels><?xml version="1.0" encoding="UTF-8" standalone="yes"?>
<Relationships xmlns="http://schemas.openxmlformats.org/package/2006/relationships"><Relationship Id="rId3" Type="http://schemas.openxmlformats.org/officeDocument/2006/relationships/image" Target="../media/image59.emf"/><Relationship Id="rId2" Type="http://schemas.openxmlformats.org/officeDocument/2006/relationships/image" Target="../media/image58.emf"/><Relationship Id="rId1" Type="http://schemas.openxmlformats.org/officeDocument/2006/relationships/slideLayout" Target="../slideLayouts/slideLayout7.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13.xml.rels><?xml version="1.0" encoding="UTF-8" standalone="yes"?>
<Relationships xmlns="http://schemas.openxmlformats.org/package/2006/relationships"><Relationship Id="rId8" Type="http://schemas.openxmlformats.org/officeDocument/2006/relationships/image" Target="../media/image68.jpeg"/><Relationship Id="rId3" Type="http://schemas.openxmlformats.org/officeDocument/2006/relationships/image" Target="../media/image63.jpeg"/><Relationship Id="rId7" Type="http://schemas.openxmlformats.org/officeDocument/2006/relationships/image" Target="../media/image67.jpe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66.jpeg"/><Relationship Id="rId11" Type="http://schemas.openxmlformats.org/officeDocument/2006/relationships/image" Target="../media/image71.jpeg"/><Relationship Id="rId5" Type="http://schemas.openxmlformats.org/officeDocument/2006/relationships/image" Target="../media/image65.jpeg"/><Relationship Id="rId10" Type="http://schemas.openxmlformats.org/officeDocument/2006/relationships/image" Target="../media/image70.jpeg"/><Relationship Id="rId4" Type="http://schemas.openxmlformats.org/officeDocument/2006/relationships/image" Target="../media/image64.jpeg"/><Relationship Id="rId9" Type="http://schemas.openxmlformats.org/officeDocument/2006/relationships/image" Target="../media/image69.jpeg"/></Relationships>
</file>

<file path=ppt/slides/_rels/slide1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7.xml"/><Relationship Id="rId4" Type="http://schemas.openxmlformats.org/officeDocument/2006/relationships/image" Target="../media/image74.jpeg"/></Relationships>
</file>

<file path=ppt/slides/_rels/slide15.xml.rels><?xml version="1.0" encoding="UTF-8" standalone="yes"?>
<Relationships xmlns="http://schemas.openxmlformats.org/package/2006/relationships"><Relationship Id="rId3" Type="http://schemas.openxmlformats.org/officeDocument/2006/relationships/image" Target="../media/image75.emf"/><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9.emf"/><Relationship Id="rId5" Type="http://schemas.openxmlformats.org/officeDocument/2006/relationships/image" Target="../media/image48.png"/><Relationship Id="rId4" Type="http://schemas.openxmlformats.org/officeDocument/2006/relationships/image" Target="../media/image76.emf"/></Relationships>
</file>

<file path=ppt/slides/_rels/slide16.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78.emf"/></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emf"/><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5.jpeg"/><Relationship Id="rId5" Type="http://schemas.openxmlformats.org/officeDocument/2006/relationships/image" Target="../media/image84.jpeg"/><Relationship Id="rId4" Type="http://schemas.openxmlformats.org/officeDocument/2006/relationships/image" Target="../media/image83.JPG"/></Relationships>
</file>

<file path=ppt/slides/_rels/slide26.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6.e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8.wm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89.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90.emf"/><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93.emf"/><Relationship Id="rId5" Type="http://schemas.openxmlformats.org/officeDocument/2006/relationships/image" Target="../media/image92.wmf"/><Relationship Id="rId4" Type="http://schemas.openxmlformats.org/officeDocument/2006/relationships/image" Target="../media/image91.emf"/></Relationships>
</file>

<file path=ppt/slides/_rels/slide31.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94.emf"/><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95.emf"/><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96.emf"/><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97.em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wmf"/><Relationship Id="rId1" Type="http://schemas.openxmlformats.org/officeDocument/2006/relationships/slideLayout" Target="../slideLayouts/slideLayout1.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37.xml.rels><?xml version="1.0" encoding="UTF-8" standalone="yes"?>
<Relationships xmlns="http://schemas.openxmlformats.org/package/2006/relationships"><Relationship Id="rId3" Type="http://schemas.openxmlformats.org/officeDocument/2006/relationships/image" Target="../media/image104.emf"/><Relationship Id="rId2" Type="http://schemas.openxmlformats.org/officeDocument/2006/relationships/image" Target="../media/image103.emf"/><Relationship Id="rId1" Type="http://schemas.openxmlformats.org/officeDocument/2006/relationships/slideLayout" Target="../slideLayouts/slideLayout1.xml"/><Relationship Id="rId4" Type="http://schemas.openxmlformats.org/officeDocument/2006/relationships/image" Target="../media/image97.emf"/></Relationships>
</file>

<file path=ppt/slides/_rels/slide38.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08.jpeg"/><Relationship Id="rId5" Type="http://schemas.openxmlformats.org/officeDocument/2006/relationships/image" Target="../media/image107.emf"/><Relationship Id="rId4" Type="http://schemas.openxmlformats.org/officeDocument/2006/relationships/image" Target="../media/image106.emf"/></Relationships>
</file>

<file path=ppt/slides/_rels/slide39.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11.emf"/><Relationship Id="rId2" Type="http://schemas.openxmlformats.org/officeDocument/2006/relationships/image" Target="../media/image110.emf"/><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112.emf"/><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15.emf"/><Relationship Id="rId5" Type="http://schemas.openxmlformats.org/officeDocument/2006/relationships/image" Target="../media/image114.emf"/><Relationship Id="rId4" Type="http://schemas.openxmlformats.org/officeDocument/2006/relationships/image" Target="../media/image113.emf"/></Relationships>
</file>

<file path=ppt/slides/_rels/slide42.xml.rels><?xml version="1.0" encoding="UTF-8" standalone="yes"?>
<Relationships xmlns="http://schemas.openxmlformats.org/package/2006/relationships"><Relationship Id="rId2" Type="http://schemas.openxmlformats.org/officeDocument/2006/relationships/image" Target="../media/image116.emf"/><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image" Target="../media/image117.emf"/><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0.wmf"/></Relationships>
</file>

<file path=ppt/slides/_rels/slide45.xml.rels><?xml version="1.0" encoding="UTF-8" standalone="yes"?>
<Relationships xmlns="http://schemas.openxmlformats.org/package/2006/relationships"><Relationship Id="rId3" Type="http://schemas.openxmlformats.org/officeDocument/2006/relationships/image" Target="../media/image121.emf"/><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22.emf"/><Relationship Id="rId4" Type="http://schemas.openxmlformats.org/officeDocument/2006/relationships/image" Target="../media/image89.jpeg"/></Relationships>
</file>

<file path=ppt/slides/_rels/slide46.xml.rels><?xml version="1.0" encoding="UTF-8" standalone="yes"?>
<Relationships xmlns="http://schemas.openxmlformats.org/package/2006/relationships"><Relationship Id="rId3" Type="http://schemas.openxmlformats.org/officeDocument/2006/relationships/image" Target="../media/image123.emf"/><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26.emf"/><Relationship Id="rId5" Type="http://schemas.openxmlformats.org/officeDocument/2006/relationships/image" Target="../media/image125.emf"/><Relationship Id="rId4" Type="http://schemas.openxmlformats.org/officeDocument/2006/relationships/image" Target="../media/image124.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127.emf"/><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128.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29.emf"/><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130.emf"/><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31.emf"/><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image" Target="../media/image132.emf"/><Relationship Id="rId1" Type="http://schemas.openxmlformats.org/officeDocument/2006/relationships/slideLayout" Target="../slideLayouts/slideLayout2.xml"/><Relationship Id="rId5" Type="http://schemas.openxmlformats.org/officeDocument/2006/relationships/image" Target="../media/image135.png"/><Relationship Id="rId4" Type="http://schemas.openxmlformats.org/officeDocument/2006/relationships/image" Target="../media/image134.png"/></Relationships>
</file>

<file path=ppt/slides/_rels/slide54.xml.rels><?xml version="1.0" encoding="UTF-8" standalone="yes"?>
<Relationships xmlns="http://schemas.openxmlformats.org/package/2006/relationships"><Relationship Id="rId2" Type="http://schemas.openxmlformats.org/officeDocument/2006/relationships/image" Target="../media/image136.emf"/><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37.emf"/><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38.emf"/><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39.em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emf"/><Relationship Id="rId9"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22.jpg"/><Relationship Id="rId5" Type="http://schemas.openxmlformats.org/officeDocument/2006/relationships/image" Target="../media/image21.png"/><Relationship Id="rId4" Type="http://schemas.openxmlformats.org/officeDocument/2006/relationships/image" Target="../media/image20.jpeg"/></Relationships>
</file>

<file path=ppt/slides/_rels/slide8.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34.emf"/><Relationship Id="rId18" Type="http://schemas.openxmlformats.org/officeDocument/2006/relationships/image" Target="../media/image39.emf"/><Relationship Id="rId3" Type="http://schemas.openxmlformats.org/officeDocument/2006/relationships/image" Target="../media/image24.png"/><Relationship Id="rId21" Type="http://schemas.openxmlformats.org/officeDocument/2006/relationships/image" Target="../media/image42.emf"/><Relationship Id="rId7" Type="http://schemas.openxmlformats.org/officeDocument/2006/relationships/image" Target="../media/image28.emf"/><Relationship Id="rId12" Type="http://schemas.openxmlformats.org/officeDocument/2006/relationships/image" Target="../media/image33.png"/><Relationship Id="rId17" Type="http://schemas.openxmlformats.org/officeDocument/2006/relationships/image" Target="../media/image38.emf"/><Relationship Id="rId2" Type="http://schemas.openxmlformats.org/officeDocument/2006/relationships/notesSlide" Target="../notesSlides/notesSlide5.xml"/><Relationship Id="rId16" Type="http://schemas.openxmlformats.org/officeDocument/2006/relationships/image" Target="../media/image37.emf"/><Relationship Id="rId20" Type="http://schemas.openxmlformats.org/officeDocument/2006/relationships/image" Target="../media/image41.emf"/><Relationship Id="rId1" Type="http://schemas.openxmlformats.org/officeDocument/2006/relationships/slideLayout" Target="../slideLayouts/slideLayout7.xml"/><Relationship Id="rId6" Type="http://schemas.openxmlformats.org/officeDocument/2006/relationships/image" Target="../media/image27.emf"/><Relationship Id="rId11" Type="http://schemas.openxmlformats.org/officeDocument/2006/relationships/image" Target="../media/image32.png"/><Relationship Id="rId5" Type="http://schemas.openxmlformats.org/officeDocument/2006/relationships/image" Target="../media/image26.emf"/><Relationship Id="rId15" Type="http://schemas.openxmlformats.org/officeDocument/2006/relationships/image" Target="../media/image36.png"/><Relationship Id="rId10" Type="http://schemas.openxmlformats.org/officeDocument/2006/relationships/image" Target="../media/image31.emf"/><Relationship Id="rId19" Type="http://schemas.openxmlformats.org/officeDocument/2006/relationships/image" Target="../media/image40.emf"/><Relationship Id="rId4" Type="http://schemas.openxmlformats.org/officeDocument/2006/relationships/image" Target="../media/image25.emf"/><Relationship Id="rId9" Type="http://schemas.openxmlformats.org/officeDocument/2006/relationships/image" Target="../media/image30.emf"/><Relationship Id="rId14"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png"/><Relationship Id="rId1" Type="http://schemas.openxmlformats.org/officeDocument/2006/relationships/slideLayout" Target="../slideLayouts/slideLayout7.xml"/><Relationship Id="rId6" Type="http://schemas.openxmlformats.org/officeDocument/2006/relationships/image" Target="../media/image47.emf"/><Relationship Id="rId5" Type="http://schemas.openxmlformats.org/officeDocument/2006/relationships/image" Target="../media/image46.jpeg"/><Relationship Id="rId4" Type="http://schemas.openxmlformats.org/officeDocument/2006/relationships/image" Target="../media/image4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E6B20D88-8E80-DC65-81B9-FA04998B4BA7}"/>
              </a:ext>
            </a:extLst>
          </p:cNvPr>
          <p:cNvSpPr>
            <a:spLocks noGrp="1"/>
          </p:cNvSpPr>
          <p:nvPr>
            <p:ph type="title"/>
          </p:nvPr>
        </p:nvSpPr>
        <p:spPr>
          <a:xfrm>
            <a:off x="434529" y="274638"/>
            <a:ext cx="8229600" cy="1143000"/>
          </a:xfrm>
        </p:spPr>
        <p:txBody>
          <a:bodyPr>
            <a:normAutofit fontScale="90000"/>
          </a:bodyPr>
          <a:lstStyle/>
          <a:p>
            <a:r>
              <a:rPr lang="ja-JP" altLang="en-US" dirty="0"/>
              <a:t>既設宅地地盤等を対象とした</a:t>
            </a:r>
            <a:br>
              <a:rPr lang="en-US" altLang="ja-JP" dirty="0"/>
            </a:br>
            <a:r>
              <a:rPr lang="ja-JP" altLang="en-US" dirty="0"/>
              <a:t>液状化対策に関する取組</a:t>
            </a:r>
            <a:endParaRPr kumimoji="1" lang="ja-JP" altLang="en-US" dirty="0"/>
          </a:p>
        </p:txBody>
      </p:sp>
      <p:sp>
        <p:nvSpPr>
          <p:cNvPr id="4" name="スライド番号プレースホルダー 3">
            <a:extLst>
              <a:ext uri="{FF2B5EF4-FFF2-40B4-BE49-F238E27FC236}">
                <a16:creationId xmlns:a16="http://schemas.microsoft.com/office/drawing/2014/main" id="{9EE2E543-9797-1247-D2F4-64AFE3B95349}"/>
              </a:ext>
            </a:extLst>
          </p:cNvPr>
          <p:cNvSpPr>
            <a:spLocks noGrp="1"/>
          </p:cNvSpPr>
          <p:nvPr>
            <p:ph type="sldNum" sz="quarter" idx="12"/>
          </p:nvPr>
        </p:nvSpPr>
        <p:spPr/>
        <p:txBody>
          <a:bodyPr/>
          <a:lstStyle/>
          <a:p>
            <a:fld id="{ECBBA4FD-8B58-3E45-AE96-1E427A68B684}" type="slidenum">
              <a:rPr kumimoji="1" lang="ja-JP" altLang="en-US" smtClean="0"/>
              <a:t>1</a:t>
            </a:fld>
            <a:endParaRPr kumimoji="1" lang="ja-JP" altLang="en-US"/>
          </a:p>
        </p:txBody>
      </p:sp>
      <p:pic>
        <p:nvPicPr>
          <p:cNvPr id="6" name="図 5">
            <a:extLst>
              <a:ext uri="{FF2B5EF4-FFF2-40B4-BE49-F238E27FC236}">
                <a16:creationId xmlns:a16="http://schemas.microsoft.com/office/drawing/2014/main" id="{F86E9FAC-E7B1-AB79-05BE-8843A574F7A7}"/>
              </a:ext>
            </a:extLst>
          </p:cNvPr>
          <p:cNvPicPr>
            <a:picLocks noChangeAspect="1"/>
          </p:cNvPicPr>
          <p:nvPr/>
        </p:nvPicPr>
        <p:blipFill>
          <a:blip r:embed="rId2"/>
          <a:stretch>
            <a:fillRect/>
          </a:stretch>
        </p:blipFill>
        <p:spPr>
          <a:xfrm>
            <a:off x="423193" y="1775482"/>
            <a:ext cx="8252271" cy="3318933"/>
          </a:xfrm>
          <a:prstGeom prst="rect">
            <a:avLst/>
          </a:prstGeom>
        </p:spPr>
      </p:pic>
      <p:sp>
        <p:nvSpPr>
          <p:cNvPr id="7" name="タイトル 1">
            <a:extLst>
              <a:ext uri="{FF2B5EF4-FFF2-40B4-BE49-F238E27FC236}">
                <a16:creationId xmlns:a16="http://schemas.microsoft.com/office/drawing/2014/main" id="{122367FC-2030-9C9B-FA5C-71DF05D821F6}"/>
              </a:ext>
            </a:extLst>
          </p:cNvPr>
          <p:cNvSpPr txBox="1">
            <a:spLocks/>
          </p:cNvSpPr>
          <p:nvPr/>
        </p:nvSpPr>
        <p:spPr>
          <a:xfrm>
            <a:off x="4189928" y="5715000"/>
            <a:ext cx="5012027" cy="1143000"/>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2000" dirty="0"/>
              <a:t>岐阜大学工学部</a:t>
            </a:r>
            <a:endParaRPr lang="en-US" altLang="ja-JP" sz="2000" dirty="0"/>
          </a:p>
          <a:p>
            <a:pPr algn="l"/>
            <a:r>
              <a:rPr lang="ja-JP" altLang="en-US" sz="2000" dirty="0"/>
              <a:t>附属インフラマネジメント技術研究センター</a:t>
            </a:r>
            <a:endParaRPr lang="en-US" altLang="ja-JP" sz="2000" dirty="0"/>
          </a:p>
          <a:p>
            <a:pPr algn="l"/>
            <a:r>
              <a:rPr lang="ja-JP" altLang="en-US" sz="2000" dirty="0"/>
              <a:t>沢田和秀</a:t>
            </a:r>
          </a:p>
        </p:txBody>
      </p:sp>
      <p:sp>
        <p:nvSpPr>
          <p:cNvPr id="8" name="タイトル 1">
            <a:extLst>
              <a:ext uri="{FF2B5EF4-FFF2-40B4-BE49-F238E27FC236}">
                <a16:creationId xmlns:a16="http://schemas.microsoft.com/office/drawing/2014/main" id="{287FDFC3-3768-2F6B-302D-D528855A7D3B}"/>
              </a:ext>
            </a:extLst>
          </p:cNvPr>
          <p:cNvSpPr txBox="1">
            <a:spLocks/>
          </p:cNvSpPr>
          <p:nvPr/>
        </p:nvSpPr>
        <p:spPr>
          <a:xfrm>
            <a:off x="5009882" y="5050136"/>
            <a:ext cx="4076163" cy="448077"/>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2000" dirty="0">
                <a:highlight>
                  <a:srgbClr val="FFFF00"/>
                </a:highlight>
              </a:rPr>
              <a:t>金沢市液状化危険度予測図より</a:t>
            </a:r>
          </a:p>
        </p:txBody>
      </p:sp>
      <p:sp>
        <p:nvSpPr>
          <p:cNvPr id="9" name="タイトル 1">
            <a:extLst>
              <a:ext uri="{FF2B5EF4-FFF2-40B4-BE49-F238E27FC236}">
                <a16:creationId xmlns:a16="http://schemas.microsoft.com/office/drawing/2014/main" id="{0FB423D3-FDBA-D04D-F0B1-F48E7247AFBF}"/>
              </a:ext>
            </a:extLst>
          </p:cNvPr>
          <p:cNvSpPr txBox="1">
            <a:spLocks/>
          </p:cNvSpPr>
          <p:nvPr/>
        </p:nvSpPr>
        <p:spPr>
          <a:xfrm>
            <a:off x="434529" y="3138786"/>
            <a:ext cx="8229600" cy="1143000"/>
          </a:xfrm>
          <a:prstGeom prst="rect">
            <a:avLst/>
          </a:prstGeom>
        </p:spPr>
        <p:txBody>
          <a:bodyPr vert="horz" lIns="91440" tIns="45720" rIns="91440" bIns="45720" rtlCol="0" anchor="ctr">
            <a:normAutofit fontScale="97500"/>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r>
              <a:rPr lang="ja-JP" altLang="en-US" dirty="0">
                <a:solidFill>
                  <a:srgbClr val="FF0000"/>
                </a:solidFill>
              </a:rPr>
              <a:t>？　　　？　　　？</a:t>
            </a:r>
          </a:p>
        </p:txBody>
      </p:sp>
    </p:spTree>
    <p:extLst>
      <p:ext uri="{BB962C8B-B14F-4D97-AF65-F5344CB8AC3E}">
        <p14:creationId xmlns:p14="http://schemas.microsoft.com/office/powerpoint/2010/main" val="4282857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図 2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0167" y="720496"/>
            <a:ext cx="3659195" cy="5412069"/>
          </a:xfrm>
          <a:prstGeom prst="rect">
            <a:avLst/>
          </a:prstGeom>
          <a:noFill/>
          <a:ln>
            <a:noFill/>
          </a:ln>
        </p:spPr>
      </p:pic>
      <p:sp>
        <p:nvSpPr>
          <p:cNvPr id="3" name="テキスト ボックス 2"/>
          <p:cNvSpPr txBox="1"/>
          <p:nvPr/>
        </p:nvSpPr>
        <p:spPr>
          <a:xfrm>
            <a:off x="3517641" y="5398984"/>
            <a:ext cx="5477069" cy="1200329"/>
          </a:xfrm>
          <a:prstGeom prst="rect">
            <a:avLst/>
          </a:prstGeom>
          <a:noFill/>
          <a:ln>
            <a:noFill/>
          </a:ln>
        </p:spPr>
        <p:txBody>
          <a:bodyPr wrap="square" rtlCol="0">
            <a:spAutoFit/>
          </a:bodyPr>
          <a:lstStyle/>
          <a:p>
            <a:r>
              <a:rPr kumimoji="1" lang="ja-JP" altLang="en-US" dirty="0">
                <a:latin typeface="+mj-ea"/>
                <a:ea typeface="+mj-ea"/>
              </a:rPr>
              <a:t>深さ</a:t>
            </a:r>
            <a:r>
              <a:rPr kumimoji="1" lang="en-US" altLang="ja-JP" dirty="0">
                <a:latin typeface="+mj-ea"/>
                <a:ea typeface="+mj-ea"/>
              </a:rPr>
              <a:t>2</a:t>
            </a:r>
            <a:r>
              <a:rPr kumimoji="1" lang="ja-JP" altLang="en-US" dirty="0" err="1">
                <a:latin typeface="+mj-ea"/>
                <a:ea typeface="+mj-ea"/>
              </a:rPr>
              <a:t>ｍ</a:t>
            </a:r>
            <a:r>
              <a:rPr kumimoji="1" lang="ja-JP" altLang="en-US" dirty="0">
                <a:latin typeface="+mj-ea"/>
                <a:ea typeface="+mj-ea"/>
              </a:rPr>
              <a:t>の改良域と未改良域を比較して</a:t>
            </a:r>
            <a:r>
              <a:rPr kumimoji="1" lang="en-US" altLang="ja-JP" dirty="0">
                <a:latin typeface="+mj-ea"/>
                <a:ea typeface="+mj-ea"/>
              </a:rPr>
              <a:t>…</a:t>
            </a:r>
          </a:p>
          <a:p>
            <a:r>
              <a:rPr lang="ja-JP" altLang="en-US" dirty="0">
                <a:latin typeface="+mj-ea"/>
                <a:ea typeface="+mj-ea"/>
              </a:rPr>
              <a:t>・過剰間隙水圧の発生ピーク</a:t>
            </a:r>
            <a:r>
              <a:rPr kumimoji="1" lang="ja-JP" altLang="en-US" dirty="0">
                <a:latin typeface="+mj-ea"/>
                <a:ea typeface="+mj-ea"/>
              </a:rPr>
              <a:t>時間を半減（</a:t>
            </a:r>
            <a:r>
              <a:rPr kumimoji="1" lang="en-US" altLang="ja-JP" dirty="0">
                <a:latin typeface="+mj-ea"/>
                <a:ea typeface="+mj-ea"/>
              </a:rPr>
              <a:t>33</a:t>
            </a:r>
            <a:r>
              <a:rPr kumimoji="1" lang="ja-JP" altLang="en-US" dirty="0">
                <a:latin typeface="+mj-ea"/>
                <a:ea typeface="+mj-ea"/>
              </a:rPr>
              <a:t>秒早い）</a:t>
            </a:r>
            <a:endParaRPr kumimoji="1" lang="en-US" altLang="ja-JP" dirty="0">
              <a:latin typeface="+mj-ea"/>
              <a:ea typeface="+mj-ea"/>
            </a:endParaRPr>
          </a:p>
          <a:p>
            <a:r>
              <a:rPr lang="ja-JP" altLang="en-US" dirty="0">
                <a:latin typeface="+mj-ea"/>
                <a:ea typeface="+mj-ea"/>
              </a:rPr>
              <a:t>・過剰間隙水圧の発生を</a:t>
            </a:r>
            <a:r>
              <a:rPr lang="en-US" altLang="ja-JP" dirty="0">
                <a:latin typeface="+mj-ea"/>
                <a:ea typeface="+mj-ea"/>
              </a:rPr>
              <a:t>3</a:t>
            </a:r>
            <a:r>
              <a:rPr lang="ja-JP" altLang="en-US" dirty="0">
                <a:latin typeface="+mj-ea"/>
                <a:ea typeface="+mj-ea"/>
              </a:rPr>
              <a:t>割減少</a:t>
            </a:r>
            <a:endParaRPr lang="en-US" altLang="ja-JP" dirty="0">
              <a:latin typeface="+mj-ea"/>
              <a:ea typeface="+mj-ea"/>
            </a:endParaRPr>
          </a:p>
          <a:p>
            <a:r>
              <a:rPr kumimoji="1" lang="ja-JP" altLang="en-US" dirty="0">
                <a:latin typeface="+mj-ea"/>
                <a:ea typeface="+mj-ea"/>
              </a:rPr>
              <a:t>・過剰</a:t>
            </a:r>
            <a:r>
              <a:rPr lang="ja-JP" altLang="en-US" dirty="0">
                <a:latin typeface="+mj-ea"/>
                <a:ea typeface="+mj-ea"/>
              </a:rPr>
              <a:t>間隙水圧の</a:t>
            </a:r>
            <a:r>
              <a:rPr kumimoji="1" lang="ja-JP" altLang="en-US" dirty="0">
                <a:latin typeface="+mj-ea"/>
                <a:ea typeface="+mj-ea"/>
              </a:rPr>
              <a:t>消散時間を半減（</a:t>
            </a:r>
            <a:r>
              <a:rPr kumimoji="1" lang="en-US" altLang="ja-JP" dirty="0">
                <a:latin typeface="+mj-ea"/>
                <a:ea typeface="+mj-ea"/>
              </a:rPr>
              <a:t>4</a:t>
            </a:r>
            <a:r>
              <a:rPr kumimoji="1" lang="ja-JP" altLang="en-US" dirty="0">
                <a:latin typeface="+mj-ea"/>
                <a:ea typeface="+mj-ea"/>
              </a:rPr>
              <a:t>分短縮）</a:t>
            </a:r>
          </a:p>
        </p:txBody>
      </p:sp>
      <p:sp>
        <p:nvSpPr>
          <p:cNvPr id="21" name="テキスト ボックス 20"/>
          <p:cNvSpPr txBox="1"/>
          <p:nvPr/>
        </p:nvSpPr>
        <p:spPr>
          <a:xfrm>
            <a:off x="163972" y="79255"/>
            <a:ext cx="3576620" cy="646331"/>
          </a:xfrm>
          <a:prstGeom prst="rect">
            <a:avLst/>
          </a:prstGeom>
          <a:noFill/>
        </p:spPr>
        <p:txBody>
          <a:bodyPr wrap="none" rtlCol="0">
            <a:spAutoFit/>
          </a:bodyPr>
          <a:lstStyle/>
          <a:p>
            <a:r>
              <a:rPr kumimoji="1" lang="ja-JP" altLang="en-US" sz="3600" dirty="0">
                <a:solidFill>
                  <a:srgbClr val="0000FF"/>
                </a:solidFill>
                <a:latin typeface="+mj-ea"/>
                <a:ea typeface="+mj-ea"/>
              </a:rPr>
              <a:t>４．実証試験結果</a:t>
            </a:r>
          </a:p>
        </p:txBody>
      </p:sp>
      <p:pic>
        <p:nvPicPr>
          <p:cNvPr id="23" name="図 22"/>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40566" y="2436435"/>
            <a:ext cx="4276340" cy="2779377"/>
          </a:xfrm>
          <a:prstGeom prst="rect">
            <a:avLst/>
          </a:prstGeom>
          <a:noFill/>
          <a:ln>
            <a:noFill/>
          </a:ln>
        </p:spPr>
      </p:pic>
      <p:pic>
        <p:nvPicPr>
          <p:cNvPr id="25" name="図 24"/>
          <p:cNvPicPr>
            <a:picLocks noChangeAspect="1"/>
          </p:cNvPicPr>
          <p:nvPr/>
        </p:nvPicPr>
        <p:blipFill>
          <a:blip r:embed="rId4"/>
          <a:stretch>
            <a:fillRect/>
          </a:stretch>
        </p:blipFill>
        <p:spPr>
          <a:xfrm>
            <a:off x="4577486" y="725586"/>
            <a:ext cx="2001250" cy="1499425"/>
          </a:xfrm>
          <a:prstGeom prst="rect">
            <a:avLst/>
          </a:prstGeom>
        </p:spPr>
      </p:pic>
      <p:pic>
        <p:nvPicPr>
          <p:cNvPr id="26" name="図 25"/>
          <p:cNvPicPr>
            <a:picLocks noChangeAspect="1"/>
          </p:cNvPicPr>
          <p:nvPr/>
        </p:nvPicPr>
        <p:blipFill>
          <a:blip r:embed="rId5"/>
          <a:stretch>
            <a:fillRect/>
          </a:stretch>
        </p:blipFill>
        <p:spPr>
          <a:xfrm>
            <a:off x="6655525" y="725586"/>
            <a:ext cx="2001251" cy="1499426"/>
          </a:xfrm>
          <a:prstGeom prst="rect">
            <a:avLst/>
          </a:prstGeom>
        </p:spPr>
      </p:pic>
      <p:sp>
        <p:nvSpPr>
          <p:cNvPr id="27" name="テキスト ボックス 26"/>
          <p:cNvSpPr txBox="1"/>
          <p:nvPr/>
        </p:nvSpPr>
        <p:spPr>
          <a:xfrm>
            <a:off x="5297630" y="2225011"/>
            <a:ext cx="2865080" cy="276999"/>
          </a:xfrm>
          <a:prstGeom prst="rect">
            <a:avLst/>
          </a:prstGeom>
          <a:noFill/>
        </p:spPr>
        <p:txBody>
          <a:bodyPr wrap="none" rtlCol="0">
            <a:spAutoFit/>
          </a:bodyPr>
          <a:lstStyle/>
          <a:p>
            <a:r>
              <a:rPr lang="en-US" altLang="ja-JP" sz="1200" dirty="0">
                <a:latin typeface="メイリオ" panose="020B0604030504040204" pitchFamily="50" charset="-128"/>
                <a:ea typeface="メイリオ" panose="020B0604030504040204" pitchFamily="50" charset="-128"/>
              </a:rPr>
              <a:t>10t</a:t>
            </a:r>
            <a:r>
              <a:rPr lang="ja-JP" altLang="ja-JP" sz="1200" dirty="0">
                <a:latin typeface="メイリオ" panose="020B0604030504040204" pitchFamily="50" charset="-128"/>
                <a:ea typeface="メイリオ" panose="020B0604030504040204" pitchFamily="50" charset="-128"/>
              </a:rPr>
              <a:t>ラフタークレーンによる</a:t>
            </a:r>
            <a:r>
              <a:rPr lang="en-US" altLang="ja-JP" sz="1200" dirty="0">
                <a:latin typeface="メイリオ" panose="020B0604030504040204" pitchFamily="50" charset="-128"/>
                <a:ea typeface="メイリオ" panose="020B0604030504040204" pitchFamily="50" charset="-128"/>
              </a:rPr>
              <a:t>H</a:t>
            </a:r>
            <a:r>
              <a:rPr lang="ja-JP" altLang="ja-JP" sz="1200" dirty="0">
                <a:latin typeface="メイリオ" panose="020B0604030504040204" pitchFamily="50" charset="-128"/>
                <a:ea typeface="メイリオ" panose="020B0604030504040204" pitchFamily="50" charset="-128"/>
              </a:rPr>
              <a:t>型鋼打設</a:t>
            </a:r>
            <a:endParaRPr kumimoji="1" lang="ja-JP" altLang="en-US" sz="1200" dirty="0">
              <a:latin typeface="メイリオ" panose="020B0604030504040204" pitchFamily="50" charset="-128"/>
              <a:ea typeface="メイリオ" panose="020B0604030504040204" pitchFamily="50" charset="-128"/>
            </a:endParaRPr>
          </a:p>
        </p:txBody>
      </p:sp>
      <p:cxnSp>
        <p:nvCxnSpPr>
          <p:cNvPr id="9" name="直線コネクタ 8"/>
          <p:cNvCxnSpPr/>
          <p:nvPr/>
        </p:nvCxnSpPr>
        <p:spPr>
          <a:xfrm>
            <a:off x="380167" y="692503"/>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2" name="テキスト ボックス 1"/>
          <p:cNvSpPr txBox="1"/>
          <p:nvPr/>
        </p:nvSpPr>
        <p:spPr>
          <a:xfrm>
            <a:off x="4934632" y="5107083"/>
            <a:ext cx="3722144" cy="338554"/>
          </a:xfrm>
          <a:prstGeom prst="rect">
            <a:avLst/>
          </a:prstGeom>
          <a:noFill/>
        </p:spPr>
        <p:txBody>
          <a:bodyPr wrap="square" rtlCol="0">
            <a:spAutoFit/>
          </a:bodyPr>
          <a:lstStyle/>
          <a:p>
            <a:r>
              <a:rPr kumimoji="1" lang="ja-JP" altLang="en-US" sz="1600" dirty="0"/>
              <a:t>代表的な過剰間隙水圧の計測結果</a:t>
            </a:r>
          </a:p>
        </p:txBody>
      </p:sp>
      <p:sp>
        <p:nvSpPr>
          <p:cNvPr id="4" name="スライド番号プレースホルダー 3"/>
          <p:cNvSpPr>
            <a:spLocks noGrp="1"/>
          </p:cNvSpPr>
          <p:nvPr>
            <p:ph type="sldNum" sz="quarter" idx="12"/>
          </p:nvPr>
        </p:nvSpPr>
        <p:spPr/>
        <p:txBody>
          <a:bodyPr/>
          <a:lstStyle/>
          <a:p>
            <a:fld id="{ECBBA4FD-8B58-3E45-AE96-1E427A68B684}" type="slidenum">
              <a:rPr kumimoji="1" lang="ja-JP" altLang="en-US" smtClean="0"/>
              <a:t>10</a:t>
            </a:fld>
            <a:endParaRPr kumimoji="1" lang="ja-JP" altLang="en-US"/>
          </a:p>
        </p:txBody>
      </p:sp>
    </p:spTree>
    <p:extLst>
      <p:ext uri="{BB962C8B-B14F-4D97-AF65-F5344CB8AC3E}">
        <p14:creationId xmlns:p14="http://schemas.microsoft.com/office/powerpoint/2010/main" val="26756815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1270" y="836530"/>
            <a:ext cx="3679857" cy="1974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6554" y="2679655"/>
            <a:ext cx="3895573" cy="39797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タイトル 18"/>
          <p:cNvSpPr txBox="1">
            <a:spLocks/>
          </p:cNvSpPr>
          <p:nvPr/>
        </p:nvSpPr>
        <p:spPr>
          <a:xfrm>
            <a:off x="81587" y="65314"/>
            <a:ext cx="9062413" cy="655182"/>
          </a:xfrm>
          <a:prstGeom prst="rect">
            <a:avLst/>
          </a:prstGeom>
          <a:noFill/>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a:solidFill>
                  <a:srgbClr val="0000FF"/>
                </a:solidFill>
              </a:rPr>
              <a:t>４．スマート液状化工法 ドレーン配置標準設計</a:t>
            </a:r>
          </a:p>
        </p:txBody>
      </p:sp>
      <p:grpSp>
        <p:nvGrpSpPr>
          <p:cNvPr id="18" name="グループ化 17"/>
          <p:cNvGrpSpPr>
            <a:grpSpLocks noChangeAspect="1"/>
          </p:cNvGrpSpPr>
          <p:nvPr/>
        </p:nvGrpSpPr>
        <p:grpSpPr>
          <a:xfrm>
            <a:off x="4793617" y="720496"/>
            <a:ext cx="3769652" cy="3153180"/>
            <a:chOff x="4707879" y="597360"/>
            <a:chExt cx="4107821" cy="3425565"/>
          </a:xfrm>
        </p:grpSpPr>
        <p:pic>
          <p:nvPicPr>
            <p:cNvPr id="2" name="図 1"/>
            <p:cNvPicPr>
              <a:picLocks noChangeAspect="1"/>
            </p:cNvPicPr>
            <p:nvPr/>
          </p:nvPicPr>
          <p:blipFill>
            <a:blip r:embed="rId5"/>
            <a:stretch>
              <a:fillRect/>
            </a:stretch>
          </p:blipFill>
          <p:spPr>
            <a:xfrm>
              <a:off x="4707879" y="597360"/>
              <a:ext cx="4107821" cy="3086441"/>
            </a:xfrm>
            <a:prstGeom prst="rect">
              <a:avLst/>
            </a:prstGeom>
          </p:spPr>
        </p:pic>
        <p:cxnSp>
          <p:nvCxnSpPr>
            <p:cNvPr id="7" name="直線コネクタ 6"/>
            <p:cNvCxnSpPr/>
            <p:nvPr/>
          </p:nvCxnSpPr>
          <p:spPr>
            <a:xfrm>
              <a:off x="5992091" y="2327564"/>
              <a:ext cx="914400" cy="1295400"/>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 name="直線コネクタ 8"/>
            <p:cNvCxnSpPr/>
            <p:nvPr/>
          </p:nvCxnSpPr>
          <p:spPr>
            <a:xfrm flipV="1">
              <a:off x="5646432" y="3595165"/>
              <a:ext cx="1260058" cy="2779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sp>
          <p:nvSpPr>
            <p:cNvPr id="11" name="円弧 10"/>
            <p:cNvSpPr/>
            <p:nvPr/>
          </p:nvSpPr>
          <p:spPr>
            <a:xfrm rot="16017582">
              <a:off x="6209321" y="3278864"/>
              <a:ext cx="834458" cy="653664"/>
            </a:xfrm>
            <a:prstGeom prst="arc">
              <a:avLst/>
            </a:prstGeom>
            <a:ln w="19050">
              <a:solidFill>
                <a:srgbClr val="FFFF00"/>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2" name="テキスト ボックス 11"/>
            <p:cNvSpPr txBox="1"/>
            <p:nvPr/>
          </p:nvSpPr>
          <p:spPr>
            <a:xfrm>
              <a:off x="5912430" y="3182177"/>
              <a:ext cx="782076" cy="381175"/>
            </a:xfrm>
            <a:prstGeom prst="rect">
              <a:avLst/>
            </a:prstGeom>
            <a:noFill/>
          </p:spPr>
          <p:txBody>
            <a:bodyPr wrap="square" rtlCol="0">
              <a:spAutoFit/>
            </a:bodyPr>
            <a:lstStyle/>
            <a:p>
              <a:r>
                <a:rPr kumimoji="1" lang="en-US" altLang="ja-JP" dirty="0">
                  <a:solidFill>
                    <a:srgbClr val="FFFF00"/>
                  </a:solidFill>
                </a:rPr>
                <a:t>60°</a:t>
              </a:r>
              <a:endParaRPr kumimoji="1" lang="ja-JP" altLang="en-US" dirty="0">
                <a:solidFill>
                  <a:srgbClr val="FFFF00"/>
                </a:solidFill>
              </a:endParaRPr>
            </a:p>
          </p:txBody>
        </p:sp>
      </p:grpSp>
      <p:grpSp>
        <p:nvGrpSpPr>
          <p:cNvPr id="21" name="グループ化 20"/>
          <p:cNvGrpSpPr>
            <a:grpSpLocks noChangeAspect="1"/>
          </p:cNvGrpSpPr>
          <p:nvPr/>
        </p:nvGrpSpPr>
        <p:grpSpPr>
          <a:xfrm>
            <a:off x="4793617" y="3597285"/>
            <a:ext cx="3762958" cy="2779116"/>
            <a:chOff x="4759083" y="3902605"/>
            <a:chExt cx="4107821" cy="3103406"/>
          </a:xfrm>
        </p:grpSpPr>
        <p:pic>
          <p:nvPicPr>
            <p:cNvPr id="3" name="図 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759083" y="3902605"/>
              <a:ext cx="4107821" cy="3083094"/>
            </a:xfrm>
            <a:prstGeom prst="rect">
              <a:avLst/>
            </a:prstGeom>
          </p:spPr>
        </p:pic>
        <p:cxnSp>
          <p:nvCxnSpPr>
            <p:cNvPr id="14" name="直線コネクタ 13"/>
            <p:cNvCxnSpPr/>
            <p:nvPr/>
          </p:nvCxnSpPr>
          <p:spPr>
            <a:xfrm>
              <a:off x="5889639" y="5680364"/>
              <a:ext cx="1116748" cy="1048266"/>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線コネクタ 14"/>
            <p:cNvCxnSpPr/>
            <p:nvPr/>
          </p:nvCxnSpPr>
          <p:spPr>
            <a:xfrm>
              <a:off x="5640700" y="6687465"/>
              <a:ext cx="1351832" cy="51748"/>
            </a:xfrm>
            <a:prstGeom prst="line">
              <a:avLst/>
            </a:prstGeom>
            <a:ln w="12700">
              <a:solidFill>
                <a:srgbClr val="FFFF00"/>
              </a:solidFill>
            </a:ln>
          </p:spPr>
          <p:style>
            <a:lnRef idx="1">
              <a:schemeClr val="accent1"/>
            </a:lnRef>
            <a:fillRef idx="0">
              <a:schemeClr val="accent1"/>
            </a:fillRef>
            <a:effectRef idx="0">
              <a:schemeClr val="accent1"/>
            </a:effectRef>
            <a:fontRef idx="minor">
              <a:schemeClr val="tx1"/>
            </a:fontRef>
          </p:style>
        </p:cxnSp>
        <p:sp>
          <p:nvSpPr>
            <p:cNvPr id="16" name="円弧 15"/>
            <p:cNvSpPr/>
            <p:nvPr/>
          </p:nvSpPr>
          <p:spPr>
            <a:xfrm rot="16200000">
              <a:off x="6118297" y="6358941"/>
              <a:ext cx="736419" cy="557722"/>
            </a:xfrm>
            <a:prstGeom prst="arc">
              <a:avLst>
                <a:gd name="adj1" fmla="val 15000620"/>
                <a:gd name="adj2" fmla="val 0"/>
              </a:avLst>
            </a:prstGeom>
            <a:ln w="19050">
              <a:solidFill>
                <a:srgbClr val="FFFF00"/>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7" name="テキスト ボックス 16"/>
            <p:cNvSpPr txBox="1"/>
            <p:nvPr/>
          </p:nvSpPr>
          <p:spPr>
            <a:xfrm>
              <a:off x="5797304" y="6303106"/>
              <a:ext cx="893335" cy="391807"/>
            </a:xfrm>
            <a:prstGeom prst="rect">
              <a:avLst/>
            </a:prstGeom>
            <a:noFill/>
          </p:spPr>
          <p:txBody>
            <a:bodyPr wrap="square" rtlCol="0">
              <a:spAutoFit/>
            </a:bodyPr>
            <a:lstStyle/>
            <a:p>
              <a:r>
                <a:rPr kumimoji="1" lang="en-US" altLang="ja-JP" dirty="0">
                  <a:solidFill>
                    <a:srgbClr val="FFFF00"/>
                  </a:solidFill>
                </a:rPr>
                <a:t>45°</a:t>
              </a:r>
              <a:endParaRPr kumimoji="1" lang="ja-JP" altLang="en-US" dirty="0">
                <a:solidFill>
                  <a:srgbClr val="FFFF00"/>
                </a:solidFill>
              </a:endParaRPr>
            </a:p>
          </p:txBody>
        </p:sp>
      </p:grpSp>
      <p:sp>
        <p:nvSpPr>
          <p:cNvPr id="6" name="スライド番号プレースホルダー 5"/>
          <p:cNvSpPr>
            <a:spLocks noGrp="1"/>
          </p:cNvSpPr>
          <p:nvPr>
            <p:ph type="sldNum" sz="quarter" idx="12"/>
          </p:nvPr>
        </p:nvSpPr>
        <p:spPr/>
        <p:txBody>
          <a:bodyPr/>
          <a:lstStyle/>
          <a:p>
            <a:fld id="{F429F315-0CCB-4095-A12E-8EAFAE173BA6}" type="slidenum">
              <a:rPr kumimoji="1" lang="ja-JP" altLang="en-US" smtClean="0"/>
              <a:t>11</a:t>
            </a:fld>
            <a:endParaRPr kumimoji="1" lang="ja-JP" altLang="en-US"/>
          </a:p>
        </p:txBody>
      </p:sp>
      <p:cxnSp>
        <p:nvCxnSpPr>
          <p:cNvPr id="19" name="直線コネクタ 18"/>
          <p:cNvCxnSpPr/>
          <p:nvPr/>
        </p:nvCxnSpPr>
        <p:spPr>
          <a:xfrm>
            <a:off x="380167" y="643222"/>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8" name="テキスト ボックス 7"/>
          <p:cNvSpPr txBox="1"/>
          <p:nvPr/>
        </p:nvSpPr>
        <p:spPr>
          <a:xfrm>
            <a:off x="5043319" y="6327220"/>
            <a:ext cx="3263554" cy="338554"/>
          </a:xfrm>
          <a:prstGeom prst="rect">
            <a:avLst/>
          </a:prstGeom>
          <a:noFill/>
        </p:spPr>
        <p:txBody>
          <a:bodyPr wrap="square" rtlCol="0">
            <a:spAutoFit/>
          </a:bodyPr>
          <a:lstStyle/>
          <a:p>
            <a:r>
              <a:rPr kumimoji="1" lang="ja-JP" altLang="en-US" sz="1600" dirty="0"/>
              <a:t>自由に角度を調整可能（</a:t>
            </a:r>
            <a:r>
              <a:rPr lang="ja-JP" altLang="en-US" sz="1600" dirty="0"/>
              <a:t>最小</a:t>
            </a:r>
            <a:r>
              <a:rPr kumimoji="1" lang="en-US" altLang="ja-JP" sz="1600" dirty="0"/>
              <a:t>45°</a:t>
            </a:r>
            <a:r>
              <a:rPr kumimoji="1" lang="ja-JP" altLang="en-US" sz="1600" dirty="0"/>
              <a:t>）</a:t>
            </a:r>
          </a:p>
        </p:txBody>
      </p:sp>
    </p:spTree>
    <p:extLst>
      <p:ext uri="{BB962C8B-B14F-4D97-AF65-F5344CB8AC3E}">
        <p14:creationId xmlns:p14="http://schemas.microsoft.com/office/powerpoint/2010/main" val="21304496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図 10"/>
          <p:cNvPicPr>
            <a:picLocks noChangeAspect="1"/>
          </p:cNvPicPr>
          <p:nvPr/>
        </p:nvPicPr>
        <p:blipFill>
          <a:blip r:embed="rId2"/>
          <a:stretch>
            <a:fillRect/>
          </a:stretch>
        </p:blipFill>
        <p:spPr>
          <a:xfrm>
            <a:off x="6091226" y="715874"/>
            <a:ext cx="2991864" cy="5776409"/>
          </a:xfrm>
          <a:prstGeom prst="rect">
            <a:avLst/>
          </a:prstGeom>
        </p:spPr>
      </p:pic>
      <p:pic>
        <p:nvPicPr>
          <p:cNvPr id="27" name="図 26"/>
          <p:cNvPicPr>
            <a:picLocks noChangeAspect="1"/>
          </p:cNvPicPr>
          <p:nvPr/>
        </p:nvPicPr>
        <p:blipFill>
          <a:blip r:embed="rId3"/>
          <a:stretch>
            <a:fillRect/>
          </a:stretch>
        </p:blipFill>
        <p:spPr>
          <a:xfrm>
            <a:off x="0" y="558349"/>
            <a:ext cx="6091226" cy="6091461"/>
          </a:xfrm>
          <a:prstGeom prst="rect">
            <a:avLst/>
          </a:prstGeom>
        </p:spPr>
      </p:pic>
      <p:sp>
        <p:nvSpPr>
          <p:cNvPr id="28" name="テキスト ボックス 27"/>
          <p:cNvSpPr txBox="1"/>
          <p:nvPr/>
        </p:nvSpPr>
        <p:spPr>
          <a:xfrm>
            <a:off x="954413" y="6209423"/>
            <a:ext cx="1548875" cy="400110"/>
          </a:xfrm>
          <a:prstGeom prst="rect">
            <a:avLst/>
          </a:prstGeom>
          <a:noFill/>
        </p:spPr>
        <p:txBody>
          <a:bodyPr wrap="square" rtlCol="0">
            <a:spAutoFit/>
          </a:bodyPr>
          <a:lstStyle/>
          <a:p>
            <a:r>
              <a:rPr lang="ja-JP" altLang="en-US" sz="1000" dirty="0">
                <a:solidFill>
                  <a:srgbClr val="FF0000"/>
                </a:solidFill>
              </a:rPr>
              <a:t>（</a:t>
            </a:r>
            <a:r>
              <a:rPr kumimoji="1" lang="ja-JP" altLang="en-US" sz="1000" dirty="0">
                <a:solidFill>
                  <a:srgbClr val="FF0000"/>
                </a:solidFill>
              </a:rPr>
              <a:t>　）内数字が実績</a:t>
            </a:r>
            <a:endParaRPr kumimoji="1" lang="en-US" altLang="ja-JP" sz="1000" dirty="0">
              <a:solidFill>
                <a:srgbClr val="FF0000"/>
              </a:solidFill>
            </a:endParaRPr>
          </a:p>
          <a:p>
            <a:r>
              <a:rPr lang="ja-JP" altLang="en-US" sz="1000" dirty="0">
                <a:solidFill>
                  <a:srgbClr val="FF0000"/>
                </a:solidFill>
              </a:rPr>
              <a:t>写真は完成後の状況</a:t>
            </a:r>
            <a:endParaRPr kumimoji="1" lang="ja-JP" altLang="en-US" sz="1000" dirty="0">
              <a:solidFill>
                <a:srgbClr val="FF0000"/>
              </a:solidFill>
            </a:endParaRPr>
          </a:p>
        </p:txBody>
      </p:sp>
      <p:pic>
        <p:nvPicPr>
          <p:cNvPr id="29" name="図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686" y="4226507"/>
            <a:ext cx="1649165" cy="1237769"/>
          </a:xfrm>
          <a:prstGeom prst="rect">
            <a:avLst/>
          </a:prstGeom>
        </p:spPr>
      </p:pic>
      <p:pic>
        <p:nvPicPr>
          <p:cNvPr id="30" name="図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95958" y="750821"/>
            <a:ext cx="1231778" cy="1641184"/>
          </a:xfrm>
          <a:prstGeom prst="rect">
            <a:avLst/>
          </a:prstGeom>
        </p:spPr>
      </p:pic>
      <p:pic>
        <p:nvPicPr>
          <p:cNvPr id="31" name="図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61076" y="4977910"/>
            <a:ext cx="1606558" cy="1205790"/>
          </a:xfrm>
          <a:prstGeom prst="rect">
            <a:avLst/>
          </a:prstGeom>
        </p:spPr>
      </p:pic>
      <p:sp>
        <p:nvSpPr>
          <p:cNvPr id="3" name="スライド番号プレースホルダー 2"/>
          <p:cNvSpPr>
            <a:spLocks noGrp="1"/>
          </p:cNvSpPr>
          <p:nvPr>
            <p:ph type="sldNum" sz="quarter" idx="12"/>
          </p:nvPr>
        </p:nvSpPr>
        <p:spPr/>
        <p:txBody>
          <a:bodyPr/>
          <a:lstStyle/>
          <a:p>
            <a:fld id="{F429F315-0CCB-4095-A12E-8EAFAE173BA6}" type="slidenum">
              <a:rPr kumimoji="1" lang="ja-JP" altLang="en-US" smtClean="0"/>
              <a:t>12</a:t>
            </a:fld>
            <a:endParaRPr kumimoji="1" lang="ja-JP" altLang="en-US"/>
          </a:p>
        </p:txBody>
      </p:sp>
      <p:sp>
        <p:nvSpPr>
          <p:cNvPr id="9" name="タイトル 18"/>
          <p:cNvSpPr txBox="1">
            <a:spLocks/>
          </p:cNvSpPr>
          <p:nvPr/>
        </p:nvSpPr>
        <p:spPr>
          <a:xfrm>
            <a:off x="37959" y="85550"/>
            <a:ext cx="9083090" cy="656828"/>
          </a:xfrm>
          <a:prstGeom prst="rect">
            <a:avLst/>
          </a:prstGeom>
          <a:noFill/>
        </p:spPr>
        <p:txBody>
          <a:bodyPr>
            <a:no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a:solidFill>
                  <a:srgbClr val="0000FF"/>
                </a:solidFill>
              </a:rPr>
              <a:t>４．スマート液状化工法 実験施工計画と実績</a:t>
            </a:r>
          </a:p>
        </p:txBody>
      </p:sp>
      <p:sp>
        <p:nvSpPr>
          <p:cNvPr id="2" name="正方形/長方形 1"/>
          <p:cNvSpPr/>
          <p:nvPr/>
        </p:nvSpPr>
        <p:spPr>
          <a:xfrm>
            <a:off x="1816389" y="2509935"/>
            <a:ext cx="2083805" cy="1614196"/>
          </a:xfrm>
          <a:prstGeom prst="rect">
            <a:avLst/>
          </a:prstGeom>
          <a:solidFill>
            <a:srgbClr val="FF0000">
              <a:alpha val="23000"/>
            </a:srgbClr>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対象住宅</a:t>
            </a:r>
          </a:p>
        </p:txBody>
      </p:sp>
      <p:cxnSp>
        <p:nvCxnSpPr>
          <p:cNvPr id="12" name="直線コネクタ 11"/>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372967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83484" y="1893304"/>
            <a:ext cx="8950028" cy="4531159"/>
            <a:chOff x="71268" y="1430152"/>
            <a:chExt cx="8950028" cy="4531159"/>
          </a:xfrm>
        </p:grpSpPr>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6326" y="1430152"/>
              <a:ext cx="1966939" cy="1476271"/>
            </a:xfrm>
            <a:prstGeom prst="rect">
              <a:avLst/>
            </a:prstGeom>
          </p:spPr>
        </p:pic>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78241" y="1430152"/>
              <a:ext cx="2350235" cy="1763951"/>
            </a:xfrm>
            <a:prstGeom prst="rect">
              <a:avLst/>
            </a:prstGeom>
          </p:spPr>
        </p:pic>
        <p:pic>
          <p:nvPicPr>
            <p:cNvPr id="4" name="図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3454" y="1430152"/>
              <a:ext cx="2382851" cy="1788431"/>
            </a:xfrm>
            <a:prstGeom prst="rect">
              <a:avLst/>
            </a:prstGeom>
          </p:spPr>
        </p:pic>
        <p:pic>
          <p:nvPicPr>
            <p:cNvPr id="5" name="図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016005" y="1430152"/>
              <a:ext cx="1894928" cy="2524746"/>
            </a:xfrm>
            <a:prstGeom prst="rect">
              <a:avLst/>
            </a:prstGeom>
          </p:spPr>
        </p:pic>
        <p:pic>
          <p:nvPicPr>
            <p:cNvPr id="6" name="図 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83600" y="3300638"/>
              <a:ext cx="1771723" cy="2360591"/>
            </a:xfrm>
            <a:prstGeom prst="rect">
              <a:avLst/>
            </a:prstGeom>
          </p:spPr>
        </p:pic>
        <p:pic>
          <p:nvPicPr>
            <p:cNvPr id="7" name="図 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011850" y="3647513"/>
              <a:ext cx="2683017" cy="2013718"/>
            </a:xfrm>
            <a:prstGeom prst="rect">
              <a:avLst/>
            </a:prstGeom>
          </p:spPr>
        </p:pic>
        <p:pic>
          <p:nvPicPr>
            <p:cNvPr id="9" name="図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44896" y="4240875"/>
              <a:ext cx="1066037" cy="1420355"/>
            </a:xfrm>
            <a:prstGeom prst="rect">
              <a:avLst/>
            </a:prstGeom>
          </p:spPr>
        </p:pic>
        <p:pic>
          <p:nvPicPr>
            <p:cNvPr id="10" name="図 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751394" y="4240875"/>
              <a:ext cx="1066037" cy="1420355"/>
            </a:xfrm>
            <a:prstGeom prst="rect">
              <a:avLst/>
            </a:prstGeom>
          </p:spPr>
        </p:pic>
        <p:pic>
          <p:nvPicPr>
            <p:cNvPr id="11" name="図 10"/>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5884945" y="4240875"/>
              <a:ext cx="1892438" cy="1420355"/>
            </a:xfrm>
            <a:prstGeom prst="rect">
              <a:avLst/>
            </a:prstGeom>
          </p:spPr>
        </p:pic>
        <p:sp>
          <p:nvSpPr>
            <p:cNvPr id="12" name="テキスト ボックス 11"/>
            <p:cNvSpPr txBox="1"/>
            <p:nvPr/>
          </p:nvSpPr>
          <p:spPr>
            <a:xfrm>
              <a:off x="297516" y="2906422"/>
              <a:ext cx="1749799" cy="300082"/>
            </a:xfrm>
            <a:prstGeom prst="rect">
              <a:avLst/>
            </a:prstGeom>
            <a:noFill/>
          </p:spPr>
          <p:txBody>
            <a:bodyPr wrap="square" rtlCol="0">
              <a:spAutoFit/>
            </a:bodyPr>
            <a:lstStyle/>
            <a:p>
              <a:r>
                <a:rPr lang="ja-JP" altLang="en-US" sz="1350" dirty="0"/>
                <a:t>①掘削（埋設物確認）</a:t>
              </a:r>
            </a:p>
          </p:txBody>
        </p:sp>
        <p:sp>
          <p:nvSpPr>
            <p:cNvPr id="13" name="テキスト ボックス 12"/>
            <p:cNvSpPr txBox="1"/>
            <p:nvPr/>
          </p:nvSpPr>
          <p:spPr>
            <a:xfrm>
              <a:off x="2594519" y="3205523"/>
              <a:ext cx="1636734" cy="300082"/>
            </a:xfrm>
            <a:prstGeom prst="rect">
              <a:avLst/>
            </a:prstGeom>
            <a:noFill/>
          </p:spPr>
          <p:txBody>
            <a:bodyPr wrap="square" rtlCol="0">
              <a:spAutoFit/>
            </a:bodyPr>
            <a:lstStyle/>
            <a:p>
              <a:pPr algn="ctr"/>
              <a:r>
                <a:rPr lang="ja-JP" altLang="en-US" sz="1350" dirty="0"/>
                <a:t>②アンカー設置</a:t>
              </a:r>
            </a:p>
          </p:txBody>
        </p:sp>
        <p:sp>
          <p:nvSpPr>
            <p:cNvPr id="14" name="テキスト ボックス 13"/>
            <p:cNvSpPr txBox="1"/>
            <p:nvPr/>
          </p:nvSpPr>
          <p:spPr>
            <a:xfrm>
              <a:off x="4795558" y="3240859"/>
              <a:ext cx="2006973" cy="507831"/>
            </a:xfrm>
            <a:prstGeom prst="rect">
              <a:avLst/>
            </a:prstGeom>
            <a:noFill/>
          </p:spPr>
          <p:txBody>
            <a:bodyPr wrap="square" rtlCol="0">
              <a:spAutoFit/>
            </a:bodyPr>
            <a:lstStyle/>
            <a:p>
              <a:pPr algn="ctr"/>
              <a:r>
                <a:rPr lang="ja-JP" altLang="en-US" sz="1350" dirty="0"/>
                <a:t>③架台設置（</a:t>
              </a:r>
              <a:r>
                <a:rPr lang="en-US" altLang="ja-JP" sz="1350" dirty="0"/>
                <a:t>H200×200</a:t>
              </a:r>
              <a:r>
                <a:rPr lang="ja-JP" altLang="en-US" sz="1350" dirty="0"/>
                <a:t>）</a:t>
              </a:r>
            </a:p>
          </p:txBody>
        </p:sp>
        <p:sp>
          <p:nvSpPr>
            <p:cNvPr id="15" name="テキスト ボックス 14"/>
            <p:cNvSpPr txBox="1"/>
            <p:nvPr/>
          </p:nvSpPr>
          <p:spPr>
            <a:xfrm>
              <a:off x="6837830" y="3938234"/>
              <a:ext cx="2183466" cy="300082"/>
            </a:xfrm>
            <a:prstGeom prst="rect">
              <a:avLst/>
            </a:prstGeom>
            <a:noFill/>
          </p:spPr>
          <p:txBody>
            <a:bodyPr wrap="square" rtlCol="0">
              <a:spAutoFit/>
            </a:bodyPr>
            <a:lstStyle/>
            <a:p>
              <a:pPr algn="ctr"/>
              <a:r>
                <a:rPr lang="ja-JP" altLang="en-US" sz="1350" dirty="0"/>
                <a:t>④装置組立（簡易クレーン）</a:t>
              </a:r>
            </a:p>
          </p:txBody>
        </p:sp>
        <p:sp>
          <p:nvSpPr>
            <p:cNvPr id="16" name="テキスト ボックス 15"/>
            <p:cNvSpPr txBox="1"/>
            <p:nvPr/>
          </p:nvSpPr>
          <p:spPr>
            <a:xfrm>
              <a:off x="71268" y="5661229"/>
              <a:ext cx="2006973" cy="300082"/>
            </a:xfrm>
            <a:prstGeom prst="rect">
              <a:avLst/>
            </a:prstGeom>
            <a:noFill/>
          </p:spPr>
          <p:txBody>
            <a:bodyPr wrap="square" rtlCol="0">
              <a:spAutoFit/>
            </a:bodyPr>
            <a:lstStyle/>
            <a:p>
              <a:pPr algn="ctr"/>
              <a:r>
                <a:rPr lang="ja-JP" altLang="en-US" sz="1350" dirty="0"/>
                <a:t>⑤鉛直ドレーン設置</a:t>
              </a:r>
            </a:p>
          </p:txBody>
        </p:sp>
        <p:sp>
          <p:nvSpPr>
            <p:cNvPr id="17" name="テキスト ボックス 16"/>
            <p:cNvSpPr txBox="1"/>
            <p:nvPr/>
          </p:nvSpPr>
          <p:spPr>
            <a:xfrm>
              <a:off x="2249861" y="5661229"/>
              <a:ext cx="2206994" cy="300082"/>
            </a:xfrm>
            <a:prstGeom prst="rect">
              <a:avLst/>
            </a:prstGeom>
            <a:noFill/>
          </p:spPr>
          <p:txBody>
            <a:bodyPr wrap="square" rtlCol="0">
              <a:spAutoFit/>
            </a:bodyPr>
            <a:lstStyle/>
            <a:p>
              <a:pPr algn="ctr"/>
              <a:r>
                <a:rPr lang="ja-JP" altLang="en-US" sz="1350" dirty="0"/>
                <a:t>⑥斜めドレーン設置（</a:t>
              </a:r>
              <a:r>
                <a:rPr lang="en-US" altLang="ja-JP" sz="1350" dirty="0"/>
                <a:t>45</a:t>
              </a:r>
              <a:r>
                <a:rPr lang="ja-JP" altLang="en-US" sz="1350" dirty="0"/>
                <a:t>度）</a:t>
              </a:r>
            </a:p>
          </p:txBody>
        </p:sp>
        <p:sp>
          <p:nvSpPr>
            <p:cNvPr id="18" name="テキスト ボックス 17"/>
            <p:cNvSpPr txBox="1"/>
            <p:nvPr/>
          </p:nvSpPr>
          <p:spPr>
            <a:xfrm>
              <a:off x="4694867" y="5661229"/>
              <a:ext cx="4216066" cy="300082"/>
            </a:xfrm>
            <a:prstGeom prst="rect">
              <a:avLst/>
            </a:prstGeom>
            <a:noFill/>
          </p:spPr>
          <p:txBody>
            <a:bodyPr wrap="square" rtlCol="0">
              <a:spAutoFit/>
            </a:bodyPr>
            <a:lstStyle/>
            <a:p>
              <a:pPr algn="ctr"/>
              <a:r>
                <a:rPr lang="ja-JP" altLang="en-US" sz="1350" dirty="0"/>
                <a:t>⑦ドレーン設置完了➡敷き砂➡排水マット➡埋戻し</a:t>
              </a:r>
            </a:p>
          </p:txBody>
        </p:sp>
      </p:grpSp>
      <p:sp>
        <p:nvSpPr>
          <p:cNvPr id="19" name="タイトル 18"/>
          <p:cNvSpPr>
            <a:spLocks noGrp="1"/>
          </p:cNvSpPr>
          <p:nvPr>
            <p:ph type="title"/>
          </p:nvPr>
        </p:nvSpPr>
        <p:spPr>
          <a:xfrm>
            <a:off x="83484" y="11431"/>
            <a:ext cx="9060516" cy="720496"/>
          </a:xfrm>
          <a:noFill/>
        </p:spPr>
        <p:txBody>
          <a:bodyPr>
            <a:noAutofit/>
          </a:bodyPr>
          <a:lstStyle/>
          <a:p>
            <a:pPr algn="l"/>
            <a:r>
              <a:rPr kumimoji="1" lang="ja-JP" altLang="en-US" sz="3600" dirty="0">
                <a:solidFill>
                  <a:srgbClr val="0000FF"/>
                </a:solidFill>
              </a:rPr>
              <a:t>４．スマート液状化工法 施工手順と実施状況</a:t>
            </a:r>
          </a:p>
        </p:txBody>
      </p:sp>
      <p:sp>
        <p:nvSpPr>
          <p:cNvPr id="20" name="テキスト ボックス 19"/>
          <p:cNvSpPr txBox="1"/>
          <p:nvPr/>
        </p:nvSpPr>
        <p:spPr>
          <a:xfrm>
            <a:off x="142127" y="798517"/>
            <a:ext cx="1236346" cy="923330"/>
          </a:xfrm>
          <a:prstGeom prst="rect">
            <a:avLst/>
          </a:prstGeom>
          <a:solidFill>
            <a:schemeClr val="accent1"/>
          </a:solidFill>
        </p:spPr>
        <p:txBody>
          <a:bodyPr wrap="square" rtlCol="0">
            <a:spAutoFit/>
          </a:bodyPr>
          <a:lstStyle/>
          <a:p>
            <a:pPr algn="ctr"/>
            <a:r>
              <a:rPr kumimoji="1" lang="ja-JP" altLang="en-US" b="1" dirty="0" err="1">
                <a:solidFill>
                  <a:schemeClr val="bg1"/>
                </a:solidFill>
              </a:rPr>
              <a:t>斫り</a:t>
            </a:r>
            <a:r>
              <a:rPr kumimoji="1" lang="ja-JP" altLang="en-US" b="1" dirty="0">
                <a:solidFill>
                  <a:schemeClr val="bg1"/>
                </a:solidFill>
              </a:rPr>
              <a:t>・掘削</a:t>
            </a:r>
            <a:endParaRPr kumimoji="1" lang="en-US" altLang="ja-JP" b="1" dirty="0">
              <a:solidFill>
                <a:schemeClr val="bg1"/>
              </a:solidFill>
            </a:endParaRPr>
          </a:p>
          <a:p>
            <a:r>
              <a:rPr kumimoji="1" lang="ja-JP" altLang="en-US" b="1" dirty="0">
                <a:solidFill>
                  <a:srgbClr val="FFFF00"/>
                </a:solidFill>
              </a:rPr>
              <a:t>基礎・埋設物確認</a:t>
            </a:r>
          </a:p>
        </p:txBody>
      </p:sp>
      <p:sp>
        <p:nvSpPr>
          <p:cNvPr id="21" name="テキスト ボックス 20"/>
          <p:cNvSpPr txBox="1"/>
          <p:nvPr/>
        </p:nvSpPr>
        <p:spPr>
          <a:xfrm>
            <a:off x="1507128" y="806572"/>
            <a:ext cx="1123869" cy="923330"/>
          </a:xfrm>
          <a:prstGeom prst="rect">
            <a:avLst/>
          </a:prstGeom>
          <a:solidFill>
            <a:schemeClr val="accent1"/>
          </a:solidFill>
        </p:spPr>
        <p:txBody>
          <a:bodyPr wrap="square" rtlCol="0">
            <a:spAutoFit/>
          </a:bodyPr>
          <a:lstStyle/>
          <a:p>
            <a:pPr algn="ctr"/>
            <a:r>
              <a:rPr kumimoji="1" lang="ja-JP" altLang="en-US" b="1" dirty="0">
                <a:solidFill>
                  <a:schemeClr val="bg1"/>
                </a:solidFill>
              </a:rPr>
              <a:t>アンカー・架台設置</a:t>
            </a:r>
            <a:r>
              <a:rPr kumimoji="1" lang="en-US" altLang="ja-JP" sz="1600" b="1" dirty="0">
                <a:solidFill>
                  <a:srgbClr val="FFFF00"/>
                </a:solidFill>
              </a:rPr>
              <a:t>200H</a:t>
            </a:r>
            <a:r>
              <a:rPr kumimoji="1" lang="ja-JP" altLang="en-US" b="1" dirty="0">
                <a:solidFill>
                  <a:srgbClr val="FFFF00"/>
                </a:solidFill>
              </a:rPr>
              <a:t>形鋼</a:t>
            </a:r>
          </a:p>
        </p:txBody>
      </p:sp>
      <p:sp>
        <p:nvSpPr>
          <p:cNvPr id="22" name="テキスト ボックス 21"/>
          <p:cNvSpPr txBox="1"/>
          <p:nvPr/>
        </p:nvSpPr>
        <p:spPr>
          <a:xfrm>
            <a:off x="4124653" y="800974"/>
            <a:ext cx="1378714" cy="923330"/>
          </a:xfrm>
          <a:prstGeom prst="rect">
            <a:avLst/>
          </a:prstGeom>
          <a:solidFill>
            <a:schemeClr val="accent1"/>
          </a:solidFill>
        </p:spPr>
        <p:txBody>
          <a:bodyPr wrap="square" rtlCol="0">
            <a:spAutoFit/>
          </a:bodyPr>
          <a:lstStyle/>
          <a:p>
            <a:pPr algn="ctr"/>
            <a:r>
              <a:rPr kumimoji="1" lang="ja-JP" altLang="en-US" b="1" dirty="0">
                <a:solidFill>
                  <a:schemeClr val="bg1"/>
                </a:solidFill>
              </a:rPr>
              <a:t>排水ドレーン設置</a:t>
            </a:r>
            <a:endParaRPr kumimoji="1" lang="en-US" altLang="ja-JP" b="1" dirty="0">
              <a:solidFill>
                <a:schemeClr val="bg1"/>
              </a:solidFill>
            </a:endParaRPr>
          </a:p>
          <a:p>
            <a:pPr algn="ctr"/>
            <a:r>
              <a:rPr lang="ja-JP" altLang="en-US" b="1" dirty="0">
                <a:solidFill>
                  <a:srgbClr val="FFFF00"/>
                </a:solidFill>
              </a:rPr>
              <a:t>直＆斜</a:t>
            </a:r>
            <a:r>
              <a:rPr lang="en-US" altLang="ja-JP" b="1" dirty="0">
                <a:solidFill>
                  <a:srgbClr val="FFFF00"/>
                </a:solidFill>
              </a:rPr>
              <a:t>45°</a:t>
            </a:r>
            <a:endParaRPr kumimoji="1" lang="ja-JP" altLang="en-US" b="1" dirty="0">
              <a:solidFill>
                <a:srgbClr val="FFFF00"/>
              </a:solidFill>
            </a:endParaRPr>
          </a:p>
        </p:txBody>
      </p:sp>
      <p:sp>
        <p:nvSpPr>
          <p:cNvPr id="23" name="テキスト ボックス 22"/>
          <p:cNvSpPr txBox="1"/>
          <p:nvPr/>
        </p:nvSpPr>
        <p:spPr>
          <a:xfrm>
            <a:off x="2759652" y="808618"/>
            <a:ext cx="1236346" cy="923330"/>
          </a:xfrm>
          <a:prstGeom prst="rect">
            <a:avLst/>
          </a:prstGeom>
          <a:solidFill>
            <a:schemeClr val="accent1"/>
          </a:solidFill>
        </p:spPr>
        <p:txBody>
          <a:bodyPr wrap="square" rtlCol="0">
            <a:spAutoFit/>
          </a:bodyPr>
          <a:lstStyle/>
          <a:p>
            <a:pPr algn="ctr"/>
            <a:r>
              <a:rPr lang="ja-JP" altLang="en-US" b="1" dirty="0">
                <a:solidFill>
                  <a:schemeClr val="bg1"/>
                </a:solidFill>
              </a:rPr>
              <a:t>装置組立</a:t>
            </a:r>
            <a:endParaRPr lang="en-US" altLang="ja-JP" b="1" dirty="0">
              <a:solidFill>
                <a:schemeClr val="bg1"/>
              </a:solidFill>
            </a:endParaRPr>
          </a:p>
          <a:p>
            <a:pPr algn="ctr"/>
            <a:r>
              <a:rPr lang="ja-JP" altLang="en-US" b="1" dirty="0">
                <a:solidFill>
                  <a:schemeClr val="bg1"/>
                </a:solidFill>
              </a:rPr>
              <a:t>回転移動</a:t>
            </a:r>
            <a:endParaRPr lang="en-US" altLang="ja-JP" b="1" dirty="0">
              <a:solidFill>
                <a:schemeClr val="bg1"/>
              </a:solidFill>
            </a:endParaRPr>
          </a:p>
          <a:p>
            <a:pPr algn="ctr"/>
            <a:r>
              <a:rPr kumimoji="1" lang="ja-JP" altLang="en-US" b="1" dirty="0">
                <a:solidFill>
                  <a:srgbClr val="FFFF00"/>
                </a:solidFill>
              </a:rPr>
              <a:t>簡易ｸﾚｰﾝ</a:t>
            </a:r>
          </a:p>
        </p:txBody>
      </p:sp>
      <p:sp>
        <p:nvSpPr>
          <p:cNvPr id="24" name="テキスト ボックス 23"/>
          <p:cNvSpPr txBox="1"/>
          <p:nvPr/>
        </p:nvSpPr>
        <p:spPr>
          <a:xfrm>
            <a:off x="5632021" y="791105"/>
            <a:ext cx="1254639" cy="923330"/>
          </a:xfrm>
          <a:prstGeom prst="rect">
            <a:avLst/>
          </a:prstGeom>
          <a:solidFill>
            <a:schemeClr val="accent1"/>
          </a:solidFill>
        </p:spPr>
        <p:txBody>
          <a:bodyPr wrap="square" rtlCol="0">
            <a:spAutoFit/>
          </a:bodyPr>
          <a:lstStyle/>
          <a:p>
            <a:pPr algn="ctr"/>
            <a:r>
              <a:rPr kumimoji="1" lang="ja-JP" altLang="en-US" b="1" dirty="0">
                <a:solidFill>
                  <a:schemeClr val="bg1"/>
                </a:solidFill>
              </a:rPr>
              <a:t>装置分解</a:t>
            </a:r>
            <a:r>
              <a:rPr kumimoji="1" lang="en-US" altLang="ja-JP" b="1" dirty="0">
                <a:solidFill>
                  <a:schemeClr val="bg1"/>
                </a:solidFill>
              </a:rPr>
              <a:t>or</a:t>
            </a:r>
            <a:r>
              <a:rPr kumimoji="1" lang="ja-JP" altLang="en-US" b="1" dirty="0">
                <a:solidFill>
                  <a:schemeClr val="bg1"/>
                </a:solidFill>
              </a:rPr>
              <a:t>移動</a:t>
            </a:r>
            <a:endParaRPr kumimoji="1" lang="en-US" altLang="ja-JP" b="1" dirty="0">
              <a:solidFill>
                <a:schemeClr val="bg1"/>
              </a:solidFill>
            </a:endParaRPr>
          </a:p>
          <a:p>
            <a:pPr algn="ctr"/>
            <a:r>
              <a:rPr lang="ja-JP" altLang="en-US" b="1" dirty="0">
                <a:solidFill>
                  <a:srgbClr val="FFFF00"/>
                </a:solidFill>
              </a:rPr>
              <a:t>簡易ｸﾚｰﾝ</a:t>
            </a:r>
          </a:p>
        </p:txBody>
      </p:sp>
      <p:sp>
        <p:nvSpPr>
          <p:cNvPr id="25" name="テキスト ボックス 24"/>
          <p:cNvSpPr txBox="1"/>
          <p:nvPr/>
        </p:nvSpPr>
        <p:spPr>
          <a:xfrm>
            <a:off x="6997022" y="781951"/>
            <a:ext cx="2017549" cy="923330"/>
          </a:xfrm>
          <a:prstGeom prst="rect">
            <a:avLst/>
          </a:prstGeom>
          <a:solidFill>
            <a:schemeClr val="accent1"/>
          </a:solidFill>
        </p:spPr>
        <p:txBody>
          <a:bodyPr wrap="square" rtlCol="0">
            <a:spAutoFit/>
          </a:bodyPr>
          <a:lstStyle/>
          <a:p>
            <a:pPr algn="ctr"/>
            <a:r>
              <a:rPr kumimoji="1" lang="ja-JP" altLang="en-US" b="1" dirty="0">
                <a:solidFill>
                  <a:schemeClr val="bg1"/>
                </a:solidFill>
              </a:rPr>
              <a:t>埋戻し・復旧</a:t>
            </a:r>
            <a:endParaRPr kumimoji="1" lang="en-US" altLang="ja-JP" b="1" dirty="0">
              <a:solidFill>
                <a:schemeClr val="bg1"/>
              </a:solidFill>
            </a:endParaRPr>
          </a:p>
          <a:p>
            <a:pPr algn="ctr"/>
            <a:r>
              <a:rPr kumimoji="1" lang="ja-JP" altLang="en-US" b="1" dirty="0">
                <a:solidFill>
                  <a:srgbClr val="FFFF00"/>
                </a:solidFill>
              </a:rPr>
              <a:t>敷砂</a:t>
            </a:r>
            <a:r>
              <a:rPr kumimoji="1" lang="en-US" altLang="ja-JP" b="1" dirty="0">
                <a:solidFill>
                  <a:srgbClr val="FFFF00"/>
                </a:solidFill>
              </a:rPr>
              <a:t>+</a:t>
            </a:r>
            <a:r>
              <a:rPr kumimoji="1" lang="ja-JP" altLang="en-US" b="1" dirty="0">
                <a:solidFill>
                  <a:srgbClr val="FFFF00"/>
                </a:solidFill>
              </a:rPr>
              <a:t>マット敷設</a:t>
            </a:r>
            <a:r>
              <a:rPr kumimoji="1" lang="en-US" altLang="ja-JP" b="1" dirty="0">
                <a:solidFill>
                  <a:srgbClr val="FFFF00"/>
                </a:solidFill>
              </a:rPr>
              <a:t>+</a:t>
            </a:r>
            <a:r>
              <a:rPr kumimoji="1" lang="ja-JP" altLang="en-US" b="1" dirty="0">
                <a:solidFill>
                  <a:srgbClr val="FFFF00"/>
                </a:solidFill>
              </a:rPr>
              <a:t>埋戻し</a:t>
            </a:r>
            <a:r>
              <a:rPr kumimoji="1" lang="en-US" altLang="ja-JP" b="1" dirty="0">
                <a:solidFill>
                  <a:srgbClr val="FFFF00"/>
                </a:solidFill>
              </a:rPr>
              <a:t>+</a:t>
            </a:r>
            <a:r>
              <a:rPr kumimoji="1" lang="ja-JP" altLang="en-US" b="1" dirty="0">
                <a:solidFill>
                  <a:srgbClr val="FFFF00"/>
                </a:solidFill>
              </a:rPr>
              <a:t>排気口</a:t>
            </a:r>
          </a:p>
        </p:txBody>
      </p:sp>
      <p:sp>
        <p:nvSpPr>
          <p:cNvPr id="26" name="右矢印 25"/>
          <p:cNvSpPr/>
          <p:nvPr/>
        </p:nvSpPr>
        <p:spPr>
          <a:xfrm>
            <a:off x="1378473" y="1123728"/>
            <a:ext cx="128655" cy="2965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右矢印 26"/>
          <p:cNvSpPr/>
          <p:nvPr/>
        </p:nvSpPr>
        <p:spPr>
          <a:xfrm>
            <a:off x="2627787" y="1123728"/>
            <a:ext cx="128655" cy="2965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右矢印 27"/>
          <p:cNvSpPr/>
          <p:nvPr/>
        </p:nvSpPr>
        <p:spPr>
          <a:xfrm>
            <a:off x="3995997" y="884815"/>
            <a:ext cx="128655" cy="2965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右矢印 28"/>
          <p:cNvSpPr/>
          <p:nvPr/>
        </p:nvSpPr>
        <p:spPr>
          <a:xfrm>
            <a:off x="5503366" y="1126896"/>
            <a:ext cx="128655" cy="2965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右矢印 29"/>
          <p:cNvSpPr/>
          <p:nvPr/>
        </p:nvSpPr>
        <p:spPr>
          <a:xfrm>
            <a:off x="6868367" y="1126896"/>
            <a:ext cx="128655" cy="2965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右矢印 30"/>
          <p:cNvSpPr/>
          <p:nvPr/>
        </p:nvSpPr>
        <p:spPr>
          <a:xfrm flipH="1" flipV="1">
            <a:off x="3967606" y="1316139"/>
            <a:ext cx="157046" cy="25169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スライド番号プレースホルダー 32"/>
          <p:cNvSpPr>
            <a:spLocks noGrp="1"/>
          </p:cNvSpPr>
          <p:nvPr>
            <p:ph type="sldNum" sz="quarter" idx="12"/>
          </p:nvPr>
        </p:nvSpPr>
        <p:spPr/>
        <p:txBody>
          <a:bodyPr/>
          <a:lstStyle/>
          <a:p>
            <a:fld id="{F429F315-0CCB-4095-A12E-8EAFAE173BA6}" type="slidenum">
              <a:rPr kumimoji="1" lang="ja-JP" altLang="en-US" smtClean="0"/>
              <a:t>13</a:t>
            </a:fld>
            <a:endParaRPr kumimoji="1" lang="ja-JP" altLang="en-US"/>
          </a:p>
        </p:txBody>
      </p:sp>
      <p:cxnSp>
        <p:nvCxnSpPr>
          <p:cNvPr id="34" name="直線コネクタ 33"/>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39843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p:cNvSpPr/>
          <p:nvPr/>
        </p:nvSpPr>
        <p:spPr>
          <a:xfrm>
            <a:off x="380167" y="4219473"/>
            <a:ext cx="8364071" cy="2339102"/>
          </a:xfrm>
          <a:prstGeom prst="rect">
            <a:avLst/>
          </a:prstGeom>
        </p:spPr>
        <p:txBody>
          <a:bodyPr wrap="square">
            <a:spAutoFit/>
          </a:bodyPr>
          <a:lstStyle/>
          <a:p>
            <a:pPr lvl="0" algn="just">
              <a:spcAft>
                <a:spcPts val="0"/>
              </a:spcAft>
            </a:pPr>
            <a:r>
              <a:rPr lang="ja-JP" altLang="en-US" sz="2000" kern="100" dirty="0">
                <a:latin typeface="+mj-ea"/>
                <a:ea typeface="+mj-ea"/>
                <a:cs typeface="Times New Roman" panose="02020603050405020304" pitchFamily="18" charset="0"/>
              </a:rPr>
              <a:t>主な改良点（総重量で</a:t>
            </a:r>
            <a:r>
              <a:rPr lang="en-US" altLang="ja-JP" sz="2000" kern="100" dirty="0">
                <a:latin typeface="+mj-ea"/>
                <a:ea typeface="+mj-ea"/>
                <a:cs typeface="Times New Roman" panose="02020603050405020304" pitchFamily="18" charset="0"/>
              </a:rPr>
              <a:t>20%</a:t>
            </a:r>
            <a:r>
              <a:rPr lang="ja-JP" altLang="en-US" sz="2000" kern="100" dirty="0">
                <a:latin typeface="+mj-ea"/>
                <a:ea typeface="+mj-ea"/>
                <a:cs typeface="Times New Roman" panose="02020603050405020304" pitchFamily="18" charset="0"/>
              </a:rPr>
              <a:t>の軽量化）</a:t>
            </a:r>
            <a:endParaRPr lang="en-US" altLang="ja-JP" sz="2000" kern="100" dirty="0">
              <a:latin typeface="+mj-ea"/>
              <a:ea typeface="+mj-ea"/>
              <a:cs typeface="Times New Roman" panose="02020603050405020304" pitchFamily="18" charset="0"/>
            </a:endParaRPr>
          </a:p>
          <a:p>
            <a:pPr marL="342900" lvl="0" indent="-342900" algn="just">
              <a:spcAft>
                <a:spcPts val="0"/>
              </a:spcAft>
              <a:buFont typeface="Wingdings" panose="05000000000000000000" pitchFamily="2" charset="2"/>
              <a:buChar char=""/>
            </a:pPr>
            <a:r>
              <a:rPr lang="ja-JP" altLang="ja-JP" kern="100" dirty="0">
                <a:latin typeface="+mj-ea"/>
                <a:ea typeface="+mj-ea"/>
                <a:cs typeface="Times New Roman" panose="02020603050405020304" pitchFamily="18" charset="0"/>
              </a:rPr>
              <a:t>専用ケーシングの製作（φ</a:t>
            </a:r>
            <a:r>
              <a:rPr lang="en-US" altLang="ja-JP" kern="100" dirty="0">
                <a:latin typeface="+mj-ea"/>
                <a:ea typeface="+mj-ea"/>
                <a:cs typeface="Times New Roman" panose="02020603050405020304" pitchFamily="18" charset="0"/>
              </a:rPr>
              <a:t>80SKD20</a:t>
            </a:r>
            <a:r>
              <a:rPr lang="ja-JP" altLang="ja-JP" kern="100" dirty="0">
                <a:latin typeface="+mj-ea"/>
                <a:ea typeface="+mj-ea"/>
                <a:cs typeface="Times New Roman" panose="02020603050405020304" pitchFamily="18" charset="0"/>
              </a:rPr>
              <a:t>鋼管の採用）</a:t>
            </a:r>
          </a:p>
          <a:p>
            <a:pPr marL="342900" lvl="0" indent="-342900" algn="just">
              <a:spcAft>
                <a:spcPts val="0"/>
              </a:spcAft>
              <a:buFont typeface="Wingdings" panose="05000000000000000000" pitchFamily="2" charset="2"/>
              <a:buChar char=""/>
            </a:pPr>
            <a:r>
              <a:rPr lang="ja-JP" altLang="ja-JP" kern="100" dirty="0">
                <a:latin typeface="+mj-ea"/>
                <a:ea typeface="+mj-ea"/>
                <a:cs typeface="Times New Roman" panose="02020603050405020304" pitchFamily="18" charset="0"/>
              </a:rPr>
              <a:t>回転用モーターシステムの小型化改良（油圧モーターの採用）</a:t>
            </a:r>
          </a:p>
          <a:p>
            <a:pPr marL="342900" lvl="0" indent="-342900" algn="just">
              <a:spcAft>
                <a:spcPts val="0"/>
              </a:spcAft>
              <a:buFont typeface="Wingdings" panose="05000000000000000000" pitchFamily="2" charset="2"/>
              <a:buChar char=""/>
            </a:pPr>
            <a:r>
              <a:rPr lang="ja-JP" altLang="ja-JP" kern="100" dirty="0">
                <a:latin typeface="+mj-ea"/>
                <a:ea typeface="+mj-ea"/>
                <a:cs typeface="Times New Roman" panose="02020603050405020304" pitchFamily="18" charset="0"/>
              </a:rPr>
              <a:t>圧入用モーターシステムの改良（油圧モーターによるチェーンドライブ方式の採用）</a:t>
            </a:r>
          </a:p>
          <a:p>
            <a:pPr marL="342900" lvl="0" indent="-342900" algn="just">
              <a:spcAft>
                <a:spcPts val="0"/>
              </a:spcAft>
              <a:buFont typeface="Wingdings" panose="05000000000000000000" pitchFamily="2" charset="2"/>
              <a:buChar char=""/>
            </a:pPr>
            <a:r>
              <a:rPr lang="ja-JP" altLang="ja-JP" kern="100" dirty="0">
                <a:latin typeface="+mj-ea"/>
                <a:ea typeface="+mj-ea"/>
                <a:cs typeface="Times New Roman" panose="02020603050405020304" pitchFamily="18" charset="0"/>
              </a:rPr>
              <a:t>本体構造の最適化及び軽量化改良</a:t>
            </a:r>
            <a:r>
              <a:rPr lang="ja-JP" altLang="ja-JP" dirty="0"/>
              <a:t>（リーダーを</a:t>
            </a:r>
            <a:r>
              <a:rPr lang="en-US" altLang="ja-JP" dirty="0"/>
              <a:t>150mmH</a:t>
            </a:r>
            <a:r>
              <a:rPr lang="ja-JP" altLang="ja-JP" dirty="0"/>
              <a:t>型鋼に変更）</a:t>
            </a:r>
            <a:endParaRPr lang="ja-JP" altLang="ja-JP" kern="100" dirty="0">
              <a:latin typeface="+mj-ea"/>
              <a:ea typeface="+mj-ea"/>
              <a:cs typeface="Times New Roman" panose="02020603050405020304" pitchFamily="18" charset="0"/>
            </a:endParaRPr>
          </a:p>
          <a:p>
            <a:pPr marL="342900" lvl="0" indent="-342900" algn="just">
              <a:spcAft>
                <a:spcPts val="0"/>
              </a:spcAft>
              <a:buFont typeface="Wingdings" panose="05000000000000000000" pitchFamily="2" charset="2"/>
              <a:buChar char=""/>
            </a:pPr>
            <a:r>
              <a:rPr lang="ja-JP" altLang="ja-JP" kern="100" dirty="0">
                <a:latin typeface="+mj-ea"/>
                <a:ea typeface="+mj-ea"/>
                <a:cs typeface="Times New Roman" panose="02020603050405020304" pitchFamily="18" charset="0"/>
              </a:rPr>
              <a:t>台車システムの軽量化改良</a:t>
            </a:r>
            <a:r>
              <a:rPr lang="ja-JP" altLang="ja-JP" dirty="0"/>
              <a:t>（ターンテーブルの採用）</a:t>
            </a:r>
            <a:endParaRPr lang="ja-JP" altLang="ja-JP" kern="100" dirty="0">
              <a:latin typeface="+mj-ea"/>
              <a:ea typeface="+mj-ea"/>
              <a:cs typeface="Times New Roman" panose="02020603050405020304" pitchFamily="18" charset="0"/>
            </a:endParaRPr>
          </a:p>
          <a:p>
            <a:pPr marL="342900" lvl="0" indent="-342900" algn="just">
              <a:spcAft>
                <a:spcPts val="0"/>
              </a:spcAft>
              <a:buFont typeface="Wingdings" panose="05000000000000000000" pitchFamily="2" charset="2"/>
              <a:buChar char=""/>
            </a:pPr>
            <a:r>
              <a:rPr lang="ja-JP" altLang="ja-JP" kern="100" dirty="0">
                <a:latin typeface="+mj-ea"/>
                <a:ea typeface="+mj-ea"/>
                <a:cs typeface="Times New Roman" panose="02020603050405020304" pitchFamily="18" charset="0"/>
              </a:rPr>
              <a:t>架台の小型軽量化改良</a:t>
            </a:r>
            <a:r>
              <a:rPr lang="ja-JP" altLang="ja-JP" dirty="0"/>
              <a:t>（軽量</a:t>
            </a:r>
            <a:r>
              <a:rPr lang="en-US" altLang="ja-JP" dirty="0"/>
              <a:t>H</a:t>
            </a:r>
            <a:r>
              <a:rPr lang="ja-JP" altLang="ja-JP" dirty="0"/>
              <a:t>型鋼</a:t>
            </a:r>
            <a:r>
              <a:rPr lang="en-US" altLang="ja-JP" dirty="0"/>
              <a:t>200</a:t>
            </a:r>
            <a:r>
              <a:rPr lang="ja-JP" altLang="ja-JP" dirty="0"/>
              <a:t>×</a:t>
            </a:r>
            <a:r>
              <a:rPr lang="en-US" altLang="ja-JP" dirty="0"/>
              <a:t>150</a:t>
            </a:r>
            <a:r>
              <a:rPr lang="ja-JP" altLang="ja-JP" dirty="0"/>
              <a:t>に変更）</a:t>
            </a:r>
            <a:endParaRPr lang="ja-JP" altLang="ja-JP" kern="100" dirty="0">
              <a:latin typeface="+mj-ea"/>
              <a:ea typeface="+mj-ea"/>
              <a:cs typeface="Times New Roman" panose="02020603050405020304" pitchFamily="18" charset="0"/>
            </a:endParaRPr>
          </a:p>
          <a:p>
            <a:pPr marL="342900" lvl="0" indent="-342900" algn="just">
              <a:spcAft>
                <a:spcPts val="0"/>
              </a:spcAft>
              <a:buFont typeface="Wingdings" panose="05000000000000000000" pitchFamily="2" charset="2"/>
              <a:buChar char=""/>
            </a:pPr>
            <a:r>
              <a:rPr lang="ja-JP" altLang="ja-JP" kern="100" dirty="0">
                <a:latin typeface="+mj-ea"/>
                <a:ea typeface="+mj-ea"/>
                <a:cs typeface="Times New Roman" panose="02020603050405020304" pitchFamily="18" charset="0"/>
              </a:rPr>
              <a:t>スクリューアンカーの小径化改良</a:t>
            </a:r>
            <a:r>
              <a:rPr lang="ja-JP" altLang="ja-JP" dirty="0"/>
              <a:t>（専用小型アンカーの製作）</a:t>
            </a:r>
            <a:endParaRPr lang="ja-JP" altLang="ja-JP" kern="100" dirty="0">
              <a:latin typeface="+mj-ea"/>
              <a:ea typeface="+mj-ea"/>
              <a:cs typeface="Times New Roman" panose="02020603050405020304" pitchFamily="18" charset="0"/>
            </a:endParaRPr>
          </a:p>
        </p:txBody>
      </p:sp>
      <p:pic>
        <p:nvPicPr>
          <p:cNvPr id="1026" name="Picture 2" descr="改良プロト機正面"/>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0084" y="777897"/>
            <a:ext cx="2260693" cy="3051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改良プロト機首ふり"/>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37567" y="774790"/>
            <a:ext cx="2283203" cy="3071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改良プロト機傾斜"/>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7560" y="774327"/>
            <a:ext cx="4057840" cy="3055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テキスト ボックス 3"/>
          <p:cNvSpPr txBox="1"/>
          <p:nvPr/>
        </p:nvSpPr>
        <p:spPr>
          <a:xfrm>
            <a:off x="588631" y="3846144"/>
            <a:ext cx="1563597" cy="369332"/>
          </a:xfrm>
          <a:prstGeom prst="rect">
            <a:avLst/>
          </a:prstGeom>
          <a:noFill/>
        </p:spPr>
        <p:txBody>
          <a:bodyPr wrap="square" rtlCol="0">
            <a:spAutoFit/>
          </a:bodyPr>
          <a:lstStyle/>
          <a:p>
            <a:r>
              <a:rPr kumimoji="1" lang="ja-JP" altLang="en-US" dirty="0"/>
              <a:t>駆動確認状況</a:t>
            </a:r>
          </a:p>
        </p:txBody>
      </p:sp>
      <p:sp>
        <p:nvSpPr>
          <p:cNvPr id="5" name="テキスト ボックス 4"/>
          <p:cNvSpPr txBox="1"/>
          <p:nvPr/>
        </p:nvSpPr>
        <p:spPr>
          <a:xfrm>
            <a:off x="2621422" y="3842039"/>
            <a:ext cx="2236138" cy="369332"/>
          </a:xfrm>
          <a:prstGeom prst="rect">
            <a:avLst/>
          </a:prstGeom>
          <a:noFill/>
        </p:spPr>
        <p:txBody>
          <a:bodyPr wrap="square" rtlCol="0">
            <a:spAutoFit/>
          </a:bodyPr>
          <a:lstStyle/>
          <a:p>
            <a:r>
              <a:rPr kumimoji="1" lang="ja-JP" altLang="en-US" dirty="0"/>
              <a:t>首降り鉛直貫入状況</a:t>
            </a:r>
          </a:p>
        </p:txBody>
      </p:sp>
      <p:sp>
        <p:nvSpPr>
          <p:cNvPr id="9" name="テキスト ボックス 8"/>
          <p:cNvSpPr txBox="1"/>
          <p:nvPr/>
        </p:nvSpPr>
        <p:spPr>
          <a:xfrm>
            <a:off x="6064625" y="3850141"/>
            <a:ext cx="2290482" cy="369332"/>
          </a:xfrm>
          <a:prstGeom prst="rect">
            <a:avLst/>
          </a:prstGeom>
          <a:noFill/>
        </p:spPr>
        <p:txBody>
          <a:bodyPr wrap="square" rtlCol="0">
            <a:spAutoFit/>
          </a:bodyPr>
          <a:lstStyle/>
          <a:p>
            <a:r>
              <a:rPr kumimoji="1" lang="en-US" altLang="ja-JP" dirty="0"/>
              <a:t>45</a:t>
            </a:r>
            <a:r>
              <a:rPr kumimoji="1" lang="ja-JP" altLang="en-US" dirty="0"/>
              <a:t>度傾斜貫入状況</a:t>
            </a:r>
          </a:p>
        </p:txBody>
      </p:sp>
      <p:sp>
        <p:nvSpPr>
          <p:cNvPr id="10" name="タイトル 18"/>
          <p:cNvSpPr txBox="1">
            <a:spLocks/>
          </p:cNvSpPr>
          <p:nvPr/>
        </p:nvSpPr>
        <p:spPr>
          <a:xfrm>
            <a:off x="144169" y="102639"/>
            <a:ext cx="8052317" cy="617858"/>
          </a:xfrm>
          <a:prstGeom prst="rect">
            <a:avLst/>
          </a:prstGeom>
          <a:noFill/>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a:solidFill>
                  <a:srgbClr val="0000FF"/>
                </a:solidFill>
              </a:rPr>
              <a:t>４．スマート液状化工法 プロト機の開発</a:t>
            </a:r>
          </a:p>
        </p:txBody>
      </p:sp>
      <p:sp>
        <p:nvSpPr>
          <p:cNvPr id="6" name="スライド番号プレースホルダー 5"/>
          <p:cNvSpPr>
            <a:spLocks noGrp="1"/>
          </p:cNvSpPr>
          <p:nvPr>
            <p:ph type="sldNum" sz="quarter" idx="12"/>
          </p:nvPr>
        </p:nvSpPr>
        <p:spPr/>
        <p:txBody>
          <a:bodyPr/>
          <a:lstStyle/>
          <a:p>
            <a:fld id="{F429F315-0CCB-4095-A12E-8EAFAE173BA6}" type="slidenum">
              <a:rPr kumimoji="1" lang="ja-JP" altLang="en-US" smtClean="0"/>
              <a:t>14</a:t>
            </a:fld>
            <a:endParaRPr kumimoji="1" lang="ja-JP" altLang="en-US"/>
          </a:p>
        </p:txBody>
      </p:sp>
      <p:cxnSp>
        <p:nvCxnSpPr>
          <p:cNvPr id="11" name="直線コネクタ 10"/>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4044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173" y="3070244"/>
            <a:ext cx="4081350" cy="362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図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2187" y="784712"/>
            <a:ext cx="6417930" cy="3406619"/>
          </a:xfrm>
          <a:prstGeom prst="rect">
            <a:avLst/>
          </a:prstGeom>
          <a:solidFill>
            <a:schemeClr val="bg1"/>
          </a:solidFill>
          <a:ln>
            <a:solidFill>
              <a:schemeClr val="tx1"/>
            </a:solidFill>
          </a:ln>
        </p:spPr>
      </p:pic>
      <p:cxnSp>
        <p:nvCxnSpPr>
          <p:cNvPr id="6" name="直線コネクタ 5"/>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7" name="タイトル 18"/>
          <p:cNvSpPr txBox="1">
            <a:spLocks/>
          </p:cNvSpPr>
          <p:nvPr/>
        </p:nvSpPr>
        <p:spPr>
          <a:xfrm>
            <a:off x="184607" y="111972"/>
            <a:ext cx="8052317" cy="617858"/>
          </a:xfrm>
          <a:prstGeom prst="rect">
            <a:avLst/>
          </a:prstGeom>
          <a:noFill/>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ja-JP" altLang="en-US" sz="3600" dirty="0">
                <a:solidFill>
                  <a:srgbClr val="0000FF"/>
                </a:solidFill>
              </a:rPr>
              <a:t>５．対策工設計要領・作業手順書の作成</a:t>
            </a:r>
          </a:p>
        </p:txBody>
      </p:sp>
      <p:sp>
        <p:nvSpPr>
          <p:cNvPr id="4" name="テキスト ボックス 3"/>
          <p:cNvSpPr txBox="1"/>
          <p:nvPr/>
        </p:nvSpPr>
        <p:spPr>
          <a:xfrm>
            <a:off x="2958054" y="4164117"/>
            <a:ext cx="5846033" cy="400110"/>
          </a:xfrm>
          <a:prstGeom prst="rect">
            <a:avLst/>
          </a:prstGeom>
          <a:noFill/>
        </p:spPr>
        <p:txBody>
          <a:bodyPr wrap="square" rtlCol="0">
            <a:spAutoFit/>
          </a:bodyPr>
          <a:lstStyle/>
          <a:p>
            <a:r>
              <a:rPr kumimoji="1" lang="ja-JP" altLang="en-US" sz="2000" dirty="0"/>
              <a:t>インターフェイスによる効率的な設計システムの作成</a:t>
            </a:r>
          </a:p>
        </p:txBody>
      </p:sp>
      <p:pic>
        <p:nvPicPr>
          <p:cNvPr id="10"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19270" y="4533439"/>
            <a:ext cx="2690453" cy="19935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27426" y="4488902"/>
            <a:ext cx="2368188" cy="2038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テキスト ボックス 11"/>
          <p:cNvSpPr txBox="1"/>
          <p:nvPr/>
        </p:nvSpPr>
        <p:spPr>
          <a:xfrm>
            <a:off x="7744408" y="4868070"/>
            <a:ext cx="1315616" cy="1477328"/>
          </a:xfrm>
          <a:prstGeom prst="rect">
            <a:avLst/>
          </a:prstGeom>
          <a:solidFill>
            <a:srgbClr val="FFFF00"/>
          </a:solidFill>
          <a:ln>
            <a:solidFill>
              <a:srgbClr val="FF0000"/>
            </a:solidFill>
          </a:ln>
        </p:spPr>
        <p:txBody>
          <a:bodyPr wrap="square" rtlCol="0">
            <a:spAutoFit/>
          </a:bodyPr>
          <a:lstStyle/>
          <a:p>
            <a:r>
              <a:rPr kumimoji="1" lang="ja-JP" altLang="en-US" dirty="0">
                <a:solidFill>
                  <a:srgbClr val="FF0000"/>
                </a:solidFill>
              </a:rPr>
              <a:t>②次いで、オーナーのニーズに応じた対策の選定</a:t>
            </a:r>
          </a:p>
        </p:txBody>
      </p:sp>
      <p:sp>
        <p:nvSpPr>
          <p:cNvPr id="15" name="テキスト ボックス 14"/>
          <p:cNvSpPr txBox="1"/>
          <p:nvPr/>
        </p:nvSpPr>
        <p:spPr>
          <a:xfrm>
            <a:off x="125641" y="775381"/>
            <a:ext cx="2337734" cy="2031325"/>
          </a:xfrm>
          <a:prstGeom prst="rect">
            <a:avLst/>
          </a:prstGeom>
          <a:solidFill>
            <a:srgbClr val="FFFF00"/>
          </a:solidFill>
          <a:ln>
            <a:solidFill>
              <a:srgbClr val="FF0000"/>
            </a:solidFill>
          </a:ln>
        </p:spPr>
        <p:txBody>
          <a:bodyPr wrap="square" rtlCol="0">
            <a:spAutoFit/>
          </a:bodyPr>
          <a:lstStyle/>
          <a:p>
            <a:r>
              <a:rPr kumimoji="1" lang="ja-JP" altLang="en-US" dirty="0">
                <a:solidFill>
                  <a:srgbClr val="FF0000"/>
                </a:solidFill>
              </a:rPr>
              <a:t>①先ず、建物の耐震点検による耐震補強の必要性、</a:t>
            </a:r>
            <a:r>
              <a:rPr lang="ja-JP" altLang="en-US" dirty="0">
                <a:solidFill>
                  <a:srgbClr val="FF0000"/>
                </a:solidFill>
              </a:rPr>
              <a:t>基礎構造調査による基礎補強の必要性を勘案して、</a:t>
            </a:r>
            <a:r>
              <a:rPr kumimoji="1" lang="ja-JP" altLang="en-US" dirty="0">
                <a:solidFill>
                  <a:srgbClr val="FF0000"/>
                </a:solidFill>
              </a:rPr>
              <a:t>液状化対策の必要性と施工の可否を判定</a:t>
            </a:r>
          </a:p>
        </p:txBody>
      </p:sp>
      <p:sp>
        <p:nvSpPr>
          <p:cNvPr id="13" name="屈折矢印 12"/>
          <p:cNvSpPr/>
          <p:nvPr/>
        </p:nvSpPr>
        <p:spPr>
          <a:xfrm rot="10800000">
            <a:off x="2248677" y="2488021"/>
            <a:ext cx="427623" cy="809966"/>
          </a:xfrm>
          <a:prstGeom prst="bentUp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8" name="テキスト ボックス 7"/>
          <p:cNvSpPr txBox="1"/>
          <p:nvPr/>
        </p:nvSpPr>
        <p:spPr>
          <a:xfrm>
            <a:off x="164753" y="2819880"/>
            <a:ext cx="2344372" cy="400110"/>
          </a:xfrm>
          <a:prstGeom prst="rect">
            <a:avLst/>
          </a:prstGeom>
          <a:noFill/>
        </p:spPr>
        <p:txBody>
          <a:bodyPr wrap="square" rtlCol="0">
            <a:spAutoFit/>
          </a:bodyPr>
          <a:lstStyle/>
          <a:p>
            <a:pPr algn="ctr"/>
            <a:r>
              <a:rPr kumimoji="1" lang="ja-JP" altLang="en-US" sz="2000" dirty="0"/>
              <a:t>作業手順書の作成</a:t>
            </a:r>
          </a:p>
        </p:txBody>
      </p:sp>
      <p:sp>
        <p:nvSpPr>
          <p:cNvPr id="9" name="曲折矢印 8"/>
          <p:cNvSpPr/>
          <p:nvPr/>
        </p:nvSpPr>
        <p:spPr>
          <a:xfrm rot="10800000">
            <a:off x="7669762" y="4133490"/>
            <a:ext cx="1134324" cy="799897"/>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3" name="スライド番号プレースホルダー 2"/>
          <p:cNvSpPr>
            <a:spLocks noGrp="1"/>
          </p:cNvSpPr>
          <p:nvPr>
            <p:ph type="sldNum" sz="quarter" idx="12"/>
          </p:nvPr>
        </p:nvSpPr>
        <p:spPr/>
        <p:txBody>
          <a:bodyPr/>
          <a:lstStyle/>
          <a:p>
            <a:fld id="{ECBBA4FD-8B58-3E45-AE96-1E427A68B684}" type="slidenum">
              <a:rPr kumimoji="1" lang="ja-JP" altLang="en-US" smtClean="0"/>
              <a:t>15</a:t>
            </a:fld>
            <a:endParaRPr kumimoji="1" lang="ja-JP" altLang="en-US"/>
          </a:p>
        </p:txBody>
      </p:sp>
    </p:spTree>
    <p:extLst>
      <p:ext uri="{BB962C8B-B14F-4D97-AF65-F5344CB8AC3E}">
        <p14:creationId xmlns:p14="http://schemas.microsoft.com/office/powerpoint/2010/main" val="9719364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p:cNvSpPr txBox="1"/>
          <p:nvPr/>
        </p:nvSpPr>
        <p:spPr>
          <a:xfrm>
            <a:off x="2154724" y="3249469"/>
            <a:ext cx="4481465" cy="553998"/>
          </a:xfrm>
          <a:prstGeom prst="rect">
            <a:avLst/>
          </a:prstGeom>
          <a:noFill/>
        </p:spPr>
        <p:txBody>
          <a:bodyPr wrap="square" rtlCol="0">
            <a:spAutoFit/>
          </a:bodyPr>
          <a:lstStyle/>
          <a:p>
            <a:pPr algn="ctr"/>
            <a:r>
              <a:rPr kumimoji="1" lang="en-US" altLang="ja-JP" dirty="0"/>
              <a:t>OHO</a:t>
            </a:r>
            <a:r>
              <a:rPr kumimoji="1" lang="ja-JP" altLang="en-US" dirty="0"/>
              <a:t>ドレーンとスマート液状化対策工法</a:t>
            </a:r>
            <a:endParaRPr kumimoji="1" lang="en-US" altLang="ja-JP" dirty="0"/>
          </a:p>
          <a:p>
            <a:pPr algn="ctr"/>
            <a:r>
              <a:rPr lang="ja-JP" altLang="en-US" sz="1200" dirty="0"/>
              <a:t>公共用地は</a:t>
            </a:r>
            <a:r>
              <a:rPr lang="en-US" altLang="ja-JP" sz="1200" dirty="0"/>
              <a:t>OHO</a:t>
            </a:r>
            <a:r>
              <a:rPr lang="ja-JP" altLang="en-US" sz="1200" dirty="0"/>
              <a:t>ドレーン、宅地はスマート液状化工法を適用</a:t>
            </a:r>
            <a:endParaRPr kumimoji="1" lang="ja-JP" altLang="en-US" sz="1200" dirty="0"/>
          </a:p>
        </p:txBody>
      </p:sp>
      <p:sp>
        <p:nvSpPr>
          <p:cNvPr id="9" name="テキスト ボックス 8"/>
          <p:cNvSpPr txBox="1"/>
          <p:nvPr/>
        </p:nvSpPr>
        <p:spPr>
          <a:xfrm>
            <a:off x="1176624" y="6066223"/>
            <a:ext cx="6654296" cy="553998"/>
          </a:xfrm>
          <a:prstGeom prst="rect">
            <a:avLst/>
          </a:prstGeom>
          <a:noFill/>
        </p:spPr>
        <p:txBody>
          <a:bodyPr wrap="square" rtlCol="0">
            <a:spAutoFit/>
          </a:bodyPr>
          <a:lstStyle/>
          <a:p>
            <a:pPr algn="ctr"/>
            <a:r>
              <a:rPr kumimoji="1" lang="ja-JP" altLang="en-US" dirty="0"/>
              <a:t>地下水低下工法（排水管式）併用による液状化防止効果の向上</a:t>
            </a:r>
            <a:endParaRPr kumimoji="1" lang="en-US" altLang="ja-JP" dirty="0"/>
          </a:p>
          <a:p>
            <a:pPr algn="ctr"/>
            <a:r>
              <a:rPr lang="en-US" altLang="ja-JP" sz="1200" dirty="0"/>
              <a:t>OHO</a:t>
            </a:r>
            <a:r>
              <a:rPr lang="ja-JP" altLang="en-US" sz="1200" dirty="0"/>
              <a:t>ドレーンをリリーフウェル（自噴式排水井戸）として自然排水を促し、定常的安定を向上させる。</a:t>
            </a:r>
            <a:endParaRPr kumimoji="1" lang="ja-JP" altLang="en-US" sz="1200" dirty="0"/>
          </a:p>
        </p:txBody>
      </p:sp>
      <p:grpSp>
        <p:nvGrpSpPr>
          <p:cNvPr id="10" name="グループ化 9"/>
          <p:cNvGrpSpPr/>
          <p:nvPr/>
        </p:nvGrpSpPr>
        <p:grpSpPr>
          <a:xfrm>
            <a:off x="262223" y="1073623"/>
            <a:ext cx="8474911" cy="2235056"/>
            <a:chOff x="262223" y="1073623"/>
            <a:chExt cx="8474911" cy="2235056"/>
          </a:xfrm>
        </p:grpSpPr>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2223" y="1073623"/>
              <a:ext cx="8474911" cy="2235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テキスト ボックス 4"/>
            <p:cNvSpPr txBox="1"/>
            <p:nvPr/>
          </p:nvSpPr>
          <p:spPr>
            <a:xfrm>
              <a:off x="5133313" y="1557262"/>
              <a:ext cx="937973" cy="400110"/>
            </a:xfrm>
            <a:prstGeom prst="rect">
              <a:avLst/>
            </a:prstGeom>
            <a:noFill/>
          </p:spPr>
          <p:txBody>
            <a:bodyPr wrap="square" rtlCol="0">
              <a:spAutoFit/>
            </a:bodyPr>
            <a:lstStyle/>
            <a:p>
              <a:r>
                <a:rPr kumimoji="1" lang="ja-JP" altLang="en-US" sz="1000" dirty="0"/>
                <a:t>高性能ドレーンと排水マット</a:t>
              </a:r>
            </a:p>
          </p:txBody>
        </p:sp>
        <p:cxnSp>
          <p:nvCxnSpPr>
            <p:cNvPr id="8" name="直線矢印コネクタ 7"/>
            <p:cNvCxnSpPr/>
            <p:nvPr/>
          </p:nvCxnSpPr>
          <p:spPr>
            <a:xfrm flipH="1">
              <a:off x="5042780" y="1942938"/>
              <a:ext cx="253498" cy="420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直線矢印コネクタ 10"/>
            <p:cNvCxnSpPr/>
            <p:nvPr/>
          </p:nvCxnSpPr>
          <p:spPr>
            <a:xfrm>
              <a:off x="5785164" y="1942938"/>
              <a:ext cx="389299" cy="420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6" name="テキスト ボックス 15"/>
            <p:cNvSpPr txBox="1"/>
            <p:nvPr/>
          </p:nvSpPr>
          <p:spPr>
            <a:xfrm>
              <a:off x="470484" y="1585885"/>
              <a:ext cx="962900" cy="400110"/>
            </a:xfrm>
            <a:prstGeom prst="rect">
              <a:avLst/>
            </a:prstGeom>
            <a:noFill/>
          </p:spPr>
          <p:txBody>
            <a:bodyPr wrap="square" rtlCol="0">
              <a:spAutoFit/>
            </a:bodyPr>
            <a:lstStyle/>
            <a:p>
              <a:r>
                <a:rPr kumimoji="1" lang="ja-JP" altLang="en-US" sz="1000" dirty="0"/>
                <a:t>高性能ドﾚｰﾝと排水マット</a:t>
              </a:r>
            </a:p>
          </p:txBody>
        </p:sp>
        <p:cxnSp>
          <p:nvCxnSpPr>
            <p:cNvPr id="14" name="直線矢印コネクタ 13"/>
            <p:cNvCxnSpPr/>
            <p:nvPr/>
          </p:nvCxnSpPr>
          <p:spPr>
            <a:xfrm flipH="1">
              <a:off x="697117" y="1942938"/>
              <a:ext cx="27160" cy="420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直線矢印コネクタ 16"/>
            <p:cNvCxnSpPr>
              <a:stCxn id="16" idx="2"/>
            </p:cNvCxnSpPr>
            <p:nvPr/>
          </p:nvCxnSpPr>
          <p:spPr>
            <a:xfrm>
              <a:off x="951934" y="1985995"/>
              <a:ext cx="43652" cy="34919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8" name="テキスト ボックス 27"/>
            <p:cNvSpPr txBox="1"/>
            <p:nvPr/>
          </p:nvSpPr>
          <p:spPr>
            <a:xfrm>
              <a:off x="4272218" y="2576946"/>
              <a:ext cx="600364" cy="215444"/>
            </a:xfrm>
            <a:prstGeom prst="rect">
              <a:avLst/>
            </a:prstGeom>
            <a:noFill/>
          </p:spPr>
          <p:txBody>
            <a:bodyPr wrap="square" rtlCol="0">
              <a:spAutoFit/>
            </a:bodyPr>
            <a:lstStyle/>
            <a:p>
              <a:r>
                <a:rPr kumimoji="1" lang="ja-JP" altLang="en-US" sz="800" dirty="0"/>
                <a:t>排水管</a:t>
              </a:r>
            </a:p>
          </p:txBody>
        </p:sp>
        <p:cxnSp>
          <p:nvCxnSpPr>
            <p:cNvPr id="30" name="直線矢印コネクタ 29"/>
            <p:cNvCxnSpPr/>
            <p:nvPr/>
          </p:nvCxnSpPr>
          <p:spPr>
            <a:xfrm flipV="1">
              <a:off x="4499678" y="2336800"/>
              <a:ext cx="4094" cy="2678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7" name="テキスト ボックス 36"/>
            <p:cNvSpPr txBox="1"/>
            <p:nvPr/>
          </p:nvSpPr>
          <p:spPr>
            <a:xfrm>
              <a:off x="1339322" y="2575336"/>
              <a:ext cx="600364" cy="215444"/>
            </a:xfrm>
            <a:prstGeom prst="rect">
              <a:avLst/>
            </a:prstGeom>
            <a:noFill/>
          </p:spPr>
          <p:txBody>
            <a:bodyPr wrap="square" rtlCol="0">
              <a:spAutoFit/>
            </a:bodyPr>
            <a:lstStyle/>
            <a:p>
              <a:r>
                <a:rPr kumimoji="1" lang="ja-JP" altLang="en-US" sz="800" dirty="0"/>
                <a:t>排水管</a:t>
              </a:r>
            </a:p>
          </p:txBody>
        </p:sp>
        <p:cxnSp>
          <p:nvCxnSpPr>
            <p:cNvPr id="38" name="直線矢印コネクタ 37"/>
            <p:cNvCxnSpPr/>
            <p:nvPr/>
          </p:nvCxnSpPr>
          <p:spPr>
            <a:xfrm flipV="1">
              <a:off x="1566782" y="2335190"/>
              <a:ext cx="4094" cy="2678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9" name="テキスト ボックス 38"/>
            <p:cNvSpPr txBox="1"/>
            <p:nvPr/>
          </p:nvSpPr>
          <p:spPr>
            <a:xfrm>
              <a:off x="7636956" y="2788223"/>
              <a:ext cx="843396" cy="215444"/>
            </a:xfrm>
            <a:prstGeom prst="rect">
              <a:avLst/>
            </a:prstGeom>
            <a:noFill/>
          </p:spPr>
          <p:txBody>
            <a:bodyPr wrap="square" rtlCol="0">
              <a:spAutoFit/>
            </a:bodyPr>
            <a:lstStyle/>
            <a:p>
              <a:r>
                <a:rPr kumimoji="1" lang="ja-JP" altLang="en-US" sz="800" dirty="0"/>
                <a:t>排水ドレーン</a:t>
              </a:r>
            </a:p>
          </p:txBody>
        </p:sp>
        <p:cxnSp>
          <p:nvCxnSpPr>
            <p:cNvPr id="36" name="直線矢印コネクタ 35"/>
            <p:cNvCxnSpPr>
              <a:stCxn id="39" idx="1"/>
            </p:cNvCxnSpPr>
            <p:nvPr/>
          </p:nvCxnSpPr>
          <p:spPr>
            <a:xfrm flipH="1">
              <a:off x="7490691" y="2895945"/>
              <a:ext cx="14626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直線矢印コネクタ 41"/>
            <p:cNvCxnSpPr/>
            <p:nvPr/>
          </p:nvCxnSpPr>
          <p:spPr>
            <a:xfrm flipH="1" flipV="1">
              <a:off x="7315200" y="2470727"/>
              <a:ext cx="406400" cy="32166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46" name="テキスト ボックス 45"/>
            <p:cNvSpPr txBox="1"/>
            <p:nvPr/>
          </p:nvSpPr>
          <p:spPr>
            <a:xfrm>
              <a:off x="7636956" y="1763914"/>
              <a:ext cx="843396" cy="215444"/>
            </a:xfrm>
            <a:prstGeom prst="rect">
              <a:avLst/>
            </a:prstGeom>
            <a:noFill/>
          </p:spPr>
          <p:txBody>
            <a:bodyPr wrap="square" rtlCol="0">
              <a:spAutoFit/>
            </a:bodyPr>
            <a:lstStyle/>
            <a:p>
              <a:r>
                <a:rPr kumimoji="1" lang="ja-JP" altLang="en-US" sz="800" dirty="0"/>
                <a:t>排水マット</a:t>
              </a:r>
            </a:p>
          </p:txBody>
        </p:sp>
        <p:cxnSp>
          <p:nvCxnSpPr>
            <p:cNvPr id="44" name="直線矢印コネクタ 43"/>
            <p:cNvCxnSpPr>
              <a:stCxn id="46" idx="1"/>
            </p:cNvCxnSpPr>
            <p:nvPr/>
          </p:nvCxnSpPr>
          <p:spPr>
            <a:xfrm flipH="1">
              <a:off x="7490691" y="1871636"/>
              <a:ext cx="146265" cy="46355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grpSp>
        <p:nvGrpSpPr>
          <p:cNvPr id="12" name="グループ化 11"/>
          <p:cNvGrpSpPr/>
          <p:nvPr/>
        </p:nvGrpSpPr>
        <p:grpSpPr>
          <a:xfrm>
            <a:off x="262225" y="3862677"/>
            <a:ext cx="8483095" cy="2225800"/>
            <a:chOff x="262225" y="3862677"/>
            <a:chExt cx="8483095" cy="2225800"/>
          </a:xfrm>
        </p:grpSpPr>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2225" y="3862677"/>
              <a:ext cx="8483095" cy="222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テキスト ボックス 24"/>
            <p:cNvSpPr txBox="1"/>
            <p:nvPr/>
          </p:nvSpPr>
          <p:spPr>
            <a:xfrm>
              <a:off x="5226154" y="4372841"/>
              <a:ext cx="948309" cy="400110"/>
            </a:xfrm>
            <a:prstGeom prst="rect">
              <a:avLst/>
            </a:prstGeom>
            <a:noFill/>
          </p:spPr>
          <p:txBody>
            <a:bodyPr wrap="square" rtlCol="0">
              <a:spAutoFit/>
            </a:bodyPr>
            <a:lstStyle/>
            <a:p>
              <a:r>
                <a:rPr kumimoji="1" lang="ja-JP" altLang="en-US" sz="1000" dirty="0"/>
                <a:t>高性能ドレーンと排水マット</a:t>
              </a:r>
            </a:p>
          </p:txBody>
        </p:sp>
        <p:cxnSp>
          <p:nvCxnSpPr>
            <p:cNvPr id="26" name="直線矢印コネクタ 25"/>
            <p:cNvCxnSpPr/>
            <p:nvPr/>
          </p:nvCxnSpPr>
          <p:spPr>
            <a:xfrm>
              <a:off x="5504507" y="4729894"/>
              <a:ext cx="0" cy="55733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a:off x="5647852" y="4708502"/>
              <a:ext cx="194649" cy="57872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31" name="テキスト ボックス 30"/>
            <p:cNvSpPr txBox="1"/>
            <p:nvPr/>
          </p:nvSpPr>
          <p:spPr>
            <a:xfrm>
              <a:off x="461135" y="4470271"/>
              <a:ext cx="972249" cy="400110"/>
            </a:xfrm>
            <a:prstGeom prst="rect">
              <a:avLst/>
            </a:prstGeom>
            <a:noFill/>
          </p:spPr>
          <p:txBody>
            <a:bodyPr wrap="square" rtlCol="0">
              <a:spAutoFit/>
            </a:bodyPr>
            <a:lstStyle/>
            <a:p>
              <a:r>
                <a:rPr kumimoji="1" lang="ja-JP" altLang="en-US" sz="1000" dirty="0"/>
                <a:t>高性能ドレーンと排水マット</a:t>
              </a:r>
            </a:p>
          </p:txBody>
        </p:sp>
        <p:cxnSp>
          <p:nvCxnSpPr>
            <p:cNvPr id="32" name="直線矢印コネクタ 31"/>
            <p:cNvCxnSpPr/>
            <p:nvPr/>
          </p:nvCxnSpPr>
          <p:spPr>
            <a:xfrm flipH="1">
              <a:off x="687768" y="4864268"/>
              <a:ext cx="27160" cy="4200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直線矢印コネクタ 32"/>
            <p:cNvCxnSpPr>
              <a:stCxn id="31" idx="2"/>
            </p:cNvCxnSpPr>
            <p:nvPr/>
          </p:nvCxnSpPr>
          <p:spPr>
            <a:xfrm>
              <a:off x="947260" y="4870381"/>
              <a:ext cx="48326" cy="413903"/>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1176624" y="5480622"/>
              <a:ext cx="843396" cy="215444"/>
            </a:xfrm>
            <a:prstGeom prst="rect">
              <a:avLst/>
            </a:prstGeom>
            <a:noFill/>
          </p:spPr>
          <p:txBody>
            <a:bodyPr wrap="square" rtlCol="0">
              <a:spAutoFit/>
            </a:bodyPr>
            <a:lstStyle/>
            <a:p>
              <a:r>
                <a:rPr kumimoji="1" lang="ja-JP" altLang="en-US" sz="800" dirty="0"/>
                <a:t>排水管</a:t>
              </a:r>
            </a:p>
          </p:txBody>
        </p:sp>
        <p:cxnSp>
          <p:nvCxnSpPr>
            <p:cNvPr id="50" name="直線矢印コネクタ 49"/>
            <p:cNvCxnSpPr/>
            <p:nvPr/>
          </p:nvCxnSpPr>
          <p:spPr>
            <a:xfrm flipH="1" flipV="1">
              <a:off x="900228" y="5314932"/>
              <a:ext cx="317578" cy="2734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5" name="テキスト ボックス 54"/>
            <p:cNvSpPr txBox="1"/>
            <p:nvPr/>
          </p:nvSpPr>
          <p:spPr>
            <a:xfrm>
              <a:off x="4804456" y="5573559"/>
              <a:ext cx="843396" cy="215444"/>
            </a:xfrm>
            <a:prstGeom prst="rect">
              <a:avLst/>
            </a:prstGeom>
            <a:noFill/>
          </p:spPr>
          <p:txBody>
            <a:bodyPr wrap="square" rtlCol="0">
              <a:spAutoFit/>
            </a:bodyPr>
            <a:lstStyle/>
            <a:p>
              <a:r>
                <a:rPr kumimoji="1" lang="ja-JP" altLang="en-US" sz="800" dirty="0"/>
                <a:t>排水管</a:t>
              </a:r>
            </a:p>
          </p:txBody>
        </p:sp>
        <p:cxnSp>
          <p:nvCxnSpPr>
            <p:cNvPr id="56" name="直線矢印コネクタ 55"/>
            <p:cNvCxnSpPr/>
            <p:nvPr/>
          </p:nvCxnSpPr>
          <p:spPr>
            <a:xfrm flipV="1">
              <a:off x="5105605" y="5330626"/>
              <a:ext cx="570104" cy="2734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grpSp>
      <p:sp>
        <p:nvSpPr>
          <p:cNvPr id="3" name="スライド番号プレースホルダー 2"/>
          <p:cNvSpPr>
            <a:spLocks noGrp="1"/>
          </p:cNvSpPr>
          <p:nvPr>
            <p:ph type="sldNum" sz="quarter" idx="12"/>
          </p:nvPr>
        </p:nvSpPr>
        <p:spPr/>
        <p:txBody>
          <a:bodyPr/>
          <a:lstStyle/>
          <a:p>
            <a:fld id="{F429F315-0CCB-4095-A12E-8EAFAE173BA6}" type="slidenum">
              <a:rPr kumimoji="1" lang="ja-JP" altLang="en-US" smtClean="0"/>
              <a:t>16</a:t>
            </a:fld>
            <a:endParaRPr kumimoji="1" lang="ja-JP" altLang="en-US"/>
          </a:p>
        </p:txBody>
      </p:sp>
      <p:cxnSp>
        <p:nvCxnSpPr>
          <p:cNvPr id="35" name="直線コネクタ 34"/>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2" name="テキスト ボックス 1"/>
          <p:cNvSpPr txBox="1"/>
          <p:nvPr/>
        </p:nvSpPr>
        <p:spPr>
          <a:xfrm>
            <a:off x="-10267" y="77286"/>
            <a:ext cx="9144000" cy="646331"/>
          </a:xfrm>
          <a:prstGeom prst="rect">
            <a:avLst/>
          </a:prstGeom>
          <a:noFill/>
        </p:spPr>
        <p:txBody>
          <a:bodyPr wrap="square" rtlCol="0">
            <a:spAutoFit/>
          </a:bodyPr>
          <a:lstStyle/>
          <a:p>
            <a:pPr algn="ctr"/>
            <a:r>
              <a:rPr lang="ja-JP" altLang="en-US" sz="3600" dirty="0">
                <a:solidFill>
                  <a:srgbClr val="0000FF"/>
                </a:solidFill>
              </a:rPr>
              <a:t>ドレーンによる宅地液状化防止事業のイメージ</a:t>
            </a:r>
          </a:p>
        </p:txBody>
      </p:sp>
    </p:spTree>
    <p:extLst>
      <p:ext uri="{BB962C8B-B14F-4D97-AF65-F5344CB8AC3E}">
        <p14:creationId xmlns:p14="http://schemas.microsoft.com/office/powerpoint/2010/main" val="2686371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線コネクタ 2"/>
          <p:cNvCxnSpPr/>
          <p:nvPr/>
        </p:nvCxnSpPr>
        <p:spPr>
          <a:xfrm>
            <a:off x="342601" y="196592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4" name="テキスト ボックス 3"/>
          <p:cNvSpPr txBox="1"/>
          <p:nvPr/>
        </p:nvSpPr>
        <p:spPr>
          <a:xfrm>
            <a:off x="598645" y="3295029"/>
            <a:ext cx="7956996" cy="1077218"/>
          </a:xfrm>
          <a:prstGeom prst="rect">
            <a:avLst/>
          </a:prstGeom>
          <a:noFill/>
        </p:spPr>
        <p:txBody>
          <a:bodyPr wrap="square" rtlCol="0">
            <a:spAutoFit/>
          </a:bodyPr>
          <a:lstStyle/>
          <a:p>
            <a:pPr algn="ctr"/>
            <a:r>
              <a:rPr lang="ja-JP" altLang="en-US" sz="3200" dirty="0"/>
              <a:t>第</a:t>
            </a:r>
            <a:r>
              <a:rPr lang="en-US" altLang="ja-JP" sz="3200" dirty="0"/>
              <a:t>1</a:t>
            </a:r>
            <a:r>
              <a:rPr lang="ja-JP" altLang="en-US" sz="3200" dirty="0"/>
              <a:t>弾の</a:t>
            </a:r>
            <a:endParaRPr lang="en-US" altLang="ja-JP" sz="3200" dirty="0"/>
          </a:p>
          <a:p>
            <a:pPr algn="ctr"/>
            <a:r>
              <a:rPr lang="ja-JP" altLang="en-US" sz="3200" dirty="0"/>
              <a:t>ご清聴ありがとうございました。</a:t>
            </a:r>
          </a:p>
        </p:txBody>
      </p:sp>
      <p:sp>
        <p:nvSpPr>
          <p:cNvPr id="8" name="タイトル 1"/>
          <p:cNvSpPr txBox="1">
            <a:spLocks/>
          </p:cNvSpPr>
          <p:nvPr/>
        </p:nvSpPr>
        <p:spPr>
          <a:xfrm>
            <a:off x="200987" y="1272816"/>
            <a:ext cx="8707147" cy="1203660"/>
          </a:xfrm>
          <a:prstGeom prst="rect">
            <a:avLst/>
          </a:prstGeom>
        </p:spPr>
        <p:txBody>
          <a:bodyPr>
            <a:noAutofit/>
          </a:bodyPr>
          <a:lstStyle>
            <a:lvl1pPr algn="ctr" defTabSz="457200" rtl="0" eaLnBrk="1" latinLnBrk="0" hangingPunct="1">
              <a:spcBef>
                <a:spcPct val="0"/>
              </a:spcBef>
              <a:buNone/>
              <a:defRPr kumimoji="1" sz="4400" kern="1200">
                <a:solidFill>
                  <a:schemeClr val="tx1"/>
                </a:solidFill>
                <a:latin typeface="+mj-lt"/>
                <a:ea typeface="+mj-ea"/>
                <a:cs typeface="+mj-cs"/>
              </a:defRPr>
            </a:lvl1pPr>
          </a:lstStyle>
          <a:p>
            <a:pPr algn="l"/>
            <a:r>
              <a:rPr lang="ja-JP" altLang="en-US" sz="3600" b="1" dirty="0">
                <a:solidFill>
                  <a:srgbClr val="0000FF"/>
                </a:solidFill>
                <a:latin typeface="+mn-ea"/>
                <a:ea typeface="+mn-ea"/>
                <a:cs typeface="ＤＦＰ太丸ゴシック体"/>
              </a:rPr>
              <a:t>既設宅地のスマート液状化対策工法の開発</a:t>
            </a:r>
          </a:p>
        </p:txBody>
      </p:sp>
      <p:pic>
        <p:nvPicPr>
          <p:cNvPr id="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9215" y="4802895"/>
            <a:ext cx="1980091" cy="5866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062" t="19469" r="62032" b="65385"/>
          <a:stretch/>
        </p:blipFill>
        <p:spPr bwMode="auto">
          <a:xfrm>
            <a:off x="2586643" y="4812359"/>
            <a:ext cx="2222994" cy="5378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図 10"/>
          <p:cNvPicPr>
            <a:picLocks noChangeAspect="1"/>
          </p:cNvPicPr>
          <p:nvPr/>
        </p:nvPicPr>
        <p:blipFill>
          <a:blip r:embed="rId5"/>
          <a:stretch>
            <a:fillRect/>
          </a:stretch>
        </p:blipFill>
        <p:spPr>
          <a:xfrm>
            <a:off x="4939024" y="4821468"/>
            <a:ext cx="3825744" cy="574570"/>
          </a:xfrm>
          <a:prstGeom prst="rect">
            <a:avLst/>
          </a:prstGeom>
        </p:spPr>
      </p:pic>
      <p:sp>
        <p:nvSpPr>
          <p:cNvPr id="2" name="スライド番号プレースホルダー 1"/>
          <p:cNvSpPr>
            <a:spLocks noGrp="1"/>
          </p:cNvSpPr>
          <p:nvPr>
            <p:ph type="sldNum" sz="quarter" idx="12"/>
          </p:nvPr>
        </p:nvSpPr>
        <p:spPr/>
        <p:txBody>
          <a:bodyPr/>
          <a:lstStyle/>
          <a:p>
            <a:fld id="{ECBBA4FD-8B58-3E45-AE96-1E427A68B684}" type="slidenum">
              <a:rPr kumimoji="1" lang="ja-JP" altLang="en-US" smtClean="0"/>
              <a:t>17</a:t>
            </a:fld>
            <a:endParaRPr kumimoji="1" lang="ja-JP" altLang="en-US"/>
          </a:p>
        </p:txBody>
      </p:sp>
    </p:spTree>
    <p:extLst>
      <p:ext uri="{BB962C8B-B14F-4D97-AF65-F5344CB8AC3E}">
        <p14:creationId xmlns:p14="http://schemas.microsoft.com/office/powerpoint/2010/main" val="1529897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0DC2175D-DE2E-D1C7-B267-3CC153CDE1D4}"/>
              </a:ext>
            </a:extLst>
          </p:cNvPr>
          <p:cNvSpPr txBox="1"/>
          <p:nvPr/>
        </p:nvSpPr>
        <p:spPr>
          <a:xfrm>
            <a:off x="1228937" y="754342"/>
            <a:ext cx="6965525" cy="1369157"/>
          </a:xfrm>
          <a:prstGeom prst="rect">
            <a:avLst/>
          </a:prstGeom>
          <a:noFill/>
        </p:spPr>
        <p:txBody>
          <a:bodyPr wrap="square">
            <a:spAutoFit/>
          </a:bodyPr>
          <a:lstStyle/>
          <a:p>
            <a:pPr algn="ctr">
              <a:lnSpc>
                <a:spcPct val="150000"/>
              </a:lnSpc>
            </a:pPr>
            <a:r>
              <a:rPr lang="ja-JP" altLang="en-US" sz="3000" dirty="0">
                <a:latin typeface="MS UI Gothic" panose="020B0600070205080204" pitchFamily="50" charset="-128"/>
                <a:ea typeface="MS UI Gothic" panose="020B0600070205080204" pitchFamily="50" charset="-128"/>
              </a:rPr>
              <a:t>動的コーン貫入試験と電気検層を用いた</a:t>
            </a:r>
            <a:endParaRPr lang="en-US" altLang="ja-JP" sz="3000" dirty="0">
              <a:latin typeface="MS UI Gothic" panose="020B0600070205080204" pitchFamily="50" charset="-128"/>
              <a:ea typeface="MS UI Gothic" panose="020B0600070205080204" pitchFamily="50" charset="-128"/>
            </a:endParaRPr>
          </a:p>
          <a:p>
            <a:pPr algn="ctr">
              <a:lnSpc>
                <a:spcPct val="150000"/>
              </a:lnSpc>
            </a:pPr>
            <a:r>
              <a:rPr lang="ja-JP" altLang="en-US" sz="3000" dirty="0">
                <a:latin typeface="MS UI Gothic" panose="020B0600070205080204" pitchFamily="50" charset="-128"/>
                <a:ea typeface="MS UI Gothic" panose="020B0600070205080204" pitchFamily="50" charset="-128"/>
              </a:rPr>
              <a:t>軟弱地盤処理工の品質評価方法</a:t>
            </a:r>
            <a:endParaRPr lang="en-US" altLang="ja-JP" sz="3000" dirty="0">
              <a:latin typeface="MS UI Gothic" panose="020B0600070205080204" pitchFamily="50" charset="-128"/>
              <a:ea typeface="MS UI Gothic" panose="020B0600070205080204" pitchFamily="50" charset="-128"/>
            </a:endParaRPr>
          </a:p>
        </p:txBody>
      </p:sp>
      <p:sp>
        <p:nvSpPr>
          <p:cNvPr id="4" name="テキスト ボックス 3">
            <a:extLst>
              <a:ext uri="{FF2B5EF4-FFF2-40B4-BE49-F238E27FC236}">
                <a16:creationId xmlns:a16="http://schemas.microsoft.com/office/drawing/2014/main" id="{642E30ED-7124-E323-C912-C2863865A8F7}"/>
              </a:ext>
            </a:extLst>
          </p:cNvPr>
          <p:cNvSpPr txBox="1"/>
          <p:nvPr/>
        </p:nvSpPr>
        <p:spPr>
          <a:xfrm>
            <a:off x="260349" y="5783389"/>
            <a:ext cx="8623300" cy="461665"/>
          </a:xfrm>
          <a:prstGeom prst="rect">
            <a:avLst/>
          </a:prstGeom>
          <a:noFill/>
        </p:spPr>
        <p:txBody>
          <a:bodyPr wrap="square">
            <a:spAutoFit/>
          </a:bodyPr>
          <a:lstStyle/>
          <a:p>
            <a:pPr algn="ctr"/>
            <a:r>
              <a:rPr lang="ja-JP" altLang="en-US" sz="2400" dirty="0">
                <a:latin typeface="MS UI Gothic" panose="020B0600070205080204" pitchFamily="50" charset="-128"/>
                <a:ea typeface="MS UI Gothic" panose="020B0600070205080204" pitchFamily="50" charset="-128"/>
              </a:rPr>
              <a:t>戸田建設・太洋基礎工業・</a:t>
            </a:r>
            <a:r>
              <a:rPr lang="en-US" altLang="ja-JP" sz="2400" dirty="0">
                <a:latin typeface="MS UI Gothic" panose="020B0600070205080204" pitchFamily="50" charset="-128"/>
                <a:ea typeface="MS UI Gothic" panose="020B0600070205080204" pitchFamily="50" charset="-128"/>
              </a:rPr>
              <a:t>NPO</a:t>
            </a:r>
            <a:r>
              <a:rPr lang="ja-JP" altLang="en-US" sz="2400" dirty="0">
                <a:latin typeface="MS UI Gothic" panose="020B0600070205080204" pitchFamily="50" charset="-128"/>
                <a:ea typeface="MS UI Gothic" panose="020B0600070205080204" pitchFamily="50" charset="-128"/>
              </a:rPr>
              <a:t>地盤防災ネットワーク・岐阜大学</a:t>
            </a:r>
          </a:p>
        </p:txBody>
      </p:sp>
      <p:sp>
        <p:nvSpPr>
          <p:cNvPr id="8" name="テキスト ボックス 7">
            <a:extLst>
              <a:ext uri="{FF2B5EF4-FFF2-40B4-BE49-F238E27FC236}">
                <a16:creationId xmlns:a16="http://schemas.microsoft.com/office/drawing/2014/main" id="{CA02A0F7-6C31-8E4C-D296-501F1D4E5C69}"/>
              </a:ext>
            </a:extLst>
          </p:cNvPr>
          <p:cNvSpPr txBox="1"/>
          <p:nvPr/>
        </p:nvSpPr>
        <p:spPr>
          <a:xfrm>
            <a:off x="361949" y="2573406"/>
            <a:ext cx="8521700" cy="3046988"/>
          </a:xfrm>
          <a:prstGeom prst="rect">
            <a:avLst/>
          </a:prstGeom>
          <a:noFill/>
          <a:ln>
            <a:solidFill>
              <a:schemeClr val="accent1"/>
            </a:solidFill>
          </a:ln>
        </p:spPr>
        <p:txBody>
          <a:bodyPr wrap="square">
            <a:spAutoFit/>
          </a:bodyPr>
          <a:lstStyle/>
          <a:p>
            <a:r>
              <a:rPr lang="en-US" altLang="ja-JP" sz="2400" dirty="0"/>
              <a:t>NETIS</a:t>
            </a:r>
            <a:r>
              <a:rPr lang="ja-JP" altLang="en-US" sz="2400" dirty="0"/>
              <a:t>登録番号	</a:t>
            </a:r>
            <a:r>
              <a:rPr lang="en-US" altLang="ja-JP" sz="2400" dirty="0"/>
              <a:t>QS-240011-A</a:t>
            </a:r>
          </a:p>
          <a:p>
            <a:r>
              <a:rPr lang="ja-JP" altLang="en-US" sz="2400" dirty="0"/>
              <a:t>軟弱地盤処理工における品質評価手法「ジオレジスタ法」</a:t>
            </a:r>
            <a:endParaRPr lang="en-US" altLang="ja-JP" sz="2400" dirty="0"/>
          </a:p>
          <a:p>
            <a:r>
              <a:rPr lang="ja-JP" altLang="en-US" sz="2400" dirty="0"/>
              <a:t>（同一調査孔で動的コーン貫入試験と電気検層を実施する技術）</a:t>
            </a:r>
            <a:endParaRPr lang="en-US" altLang="ja-JP" sz="2400" dirty="0"/>
          </a:p>
          <a:p>
            <a:r>
              <a:rPr lang="ja-JP" altLang="en-US" sz="2400" dirty="0"/>
              <a:t>　</a:t>
            </a:r>
          </a:p>
          <a:p>
            <a:r>
              <a:rPr lang="ja-JP" altLang="en-US" sz="2400" dirty="0"/>
              <a:t>本技術は軟弱地盤処理工の品質・出来形管理に関する技術である。従来はボーリングコアによる確認であったが、施工直後に動的コーン貫入試験と電気検層を同時に実施し、早期に改良強度・範囲を推定することで、品質・出来形管理を補助する技術である。</a:t>
            </a:r>
          </a:p>
        </p:txBody>
      </p:sp>
    </p:spTree>
    <p:extLst>
      <p:ext uri="{BB962C8B-B14F-4D97-AF65-F5344CB8AC3E}">
        <p14:creationId xmlns:p14="http://schemas.microsoft.com/office/powerpoint/2010/main" val="3865440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1452B571-EFF5-855A-0C99-C5045D7EF89D}"/>
              </a:ext>
            </a:extLst>
          </p:cNvPr>
          <p:cNvSpPr>
            <a:spLocks noGrp="1"/>
          </p:cNvSpPr>
          <p:nvPr>
            <p:ph type="sldNum" sz="quarter" idx="12"/>
          </p:nvPr>
        </p:nvSpPr>
        <p:spPr/>
        <p:txBody>
          <a:bodyPr/>
          <a:lstStyle/>
          <a:p>
            <a:fld id="{ECBBA4FD-8B58-3E45-AE96-1E427A68B684}" type="slidenum">
              <a:rPr kumimoji="1" lang="ja-JP" altLang="en-US" smtClean="0"/>
              <a:t>19</a:t>
            </a:fld>
            <a:endParaRPr kumimoji="1" lang="ja-JP" altLang="en-US"/>
          </a:p>
        </p:txBody>
      </p:sp>
      <p:sp>
        <p:nvSpPr>
          <p:cNvPr id="7" name="テキスト ボックス 6">
            <a:extLst>
              <a:ext uri="{FF2B5EF4-FFF2-40B4-BE49-F238E27FC236}">
                <a16:creationId xmlns:a16="http://schemas.microsoft.com/office/drawing/2014/main" id="{30F49DF2-D649-8175-FAD6-FE4B49A966B0}"/>
              </a:ext>
            </a:extLst>
          </p:cNvPr>
          <p:cNvSpPr txBox="1"/>
          <p:nvPr/>
        </p:nvSpPr>
        <p:spPr>
          <a:xfrm>
            <a:off x="457201" y="809625"/>
            <a:ext cx="8172450" cy="4893647"/>
          </a:xfrm>
          <a:prstGeom prst="rect">
            <a:avLst/>
          </a:prstGeom>
          <a:noFill/>
        </p:spPr>
        <p:txBody>
          <a:bodyPr wrap="square">
            <a:spAutoFit/>
          </a:bodyPr>
          <a:lstStyle/>
          <a:p>
            <a:r>
              <a:rPr lang="ja-JP" altLang="en-US" sz="2400" dirty="0"/>
              <a:t>概要</a:t>
            </a:r>
            <a:endParaRPr lang="en-US" altLang="ja-JP" sz="2400" dirty="0"/>
          </a:p>
          <a:p>
            <a:endParaRPr lang="en-US" altLang="ja-JP" sz="2400" dirty="0"/>
          </a:p>
          <a:p>
            <a:r>
              <a:rPr lang="ja-JP" altLang="en-US" sz="2400" dirty="0"/>
              <a:t>①何について何をする技術なのか？</a:t>
            </a:r>
          </a:p>
          <a:p>
            <a:pPr marL="342900" indent="-342900">
              <a:buFont typeface="Arial" panose="020B0604020202020204" pitchFamily="34" charset="0"/>
              <a:buChar char="•"/>
            </a:pPr>
            <a:r>
              <a:rPr lang="ja-JP" altLang="en-US" sz="2400" dirty="0"/>
              <a:t> 動的コーン貫入試験と電気検層を同一調査孔にて実施できる技術。</a:t>
            </a:r>
            <a:endParaRPr lang="en-US" altLang="ja-JP" sz="2400" dirty="0"/>
          </a:p>
          <a:p>
            <a:pPr marL="342900" indent="-342900">
              <a:buFont typeface="Arial" panose="020B0604020202020204" pitchFamily="34" charset="0"/>
              <a:buChar char="•"/>
            </a:pPr>
            <a:r>
              <a:rPr lang="ja-JP" altLang="en-US" sz="2400" dirty="0"/>
              <a:t>軟弱地盤処理工における品質・出来形管理において、改良強度、改良範囲を施工直後に推定できる技術。</a:t>
            </a:r>
            <a:endParaRPr lang="en-US" altLang="ja-JP" sz="2400" dirty="0"/>
          </a:p>
          <a:p>
            <a:pPr marL="342900" indent="-342900">
              <a:buFont typeface="Arial" panose="020B0604020202020204" pitchFamily="34" charset="0"/>
              <a:buChar char="•"/>
            </a:pPr>
            <a:endParaRPr lang="ja-JP" altLang="en-US" sz="2400" dirty="0"/>
          </a:p>
          <a:p>
            <a:r>
              <a:rPr lang="ja-JP" altLang="en-US" sz="2400" dirty="0"/>
              <a:t>②従来は、どのような技術で対応していたのか？</a:t>
            </a:r>
          </a:p>
          <a:p>
            <a:pPr marL="342900" indent="-342900">
              <a:buFont typeface="Arial" panose="020B0604020202020204" pitchFamily="34" charset="0"/>
              <a:buChar char="•"/>
            </a:pPr>
            <a:r>
              <a:rPr lang="ja-JP" altLang="en-US" sz="2400" dirty="0"/>
              <a:t>ボーリング等により材齢</a:t>
            </a:r>
            <a:r>
              <a:rPr lang="en-US" altLang="ja-JP" sz="2400" dirty="0"/>
              <a:t>28</a:t>
            </a:r>
            <a:r>
              <a:rPr lang="ja-JP" altLang="en-US" sz="2400" dirty="0"/>
              <a:t>日の改良地盤から採取したコアによる改良体全長の連続性確認および改良体の上、中、下の３箇所にて実施する一軸圧縮試験で品質・出来形管理を行っていた。</a:t>
            </a:r>
          </a:p>
        </p:txBody>
      </p:sp>
    </p:spTree>
    <p:extLst>
      <p:ext uri="{BB962C8B-B14F-4D97-AF65-F5344CB8AC3E}">
        <p14:creationId xmlns:p14="http://schemas.microsoft.com/office/powerpoint/2010/main" val="35301904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36853" y="1272816"/>
            <a:ext cx="6714369" cy="1203660"/>
          </a:xfrm>
        </p:spPr>
        <p:txBody>
          <a:bodyPr>
            <a:noAutofit/>
          </a:bodyPr>
          <a:lstStyle/>
          <a:p>
            <a:pPr algn="l"/>
            <a:r>
              <a:rPr kumimoji="1" lang="ja-JP" altLang="en-US" sz="3600" b="1" dirty="0">
                <a:solidFill>
                  <a:srgbClr val="0000FF"/>
                </a:solidFill>
                <a:latin typeface="+mn-ea"/>
                <a:ea typeface="+mn-ea"/>
                <a:cs typeface="ＤＦＰ太丸ゴシック体"/>
              </a:rPr>
              <a:t>既設宅地の</a:t>
            </a:r>
            <a:br>
              <a:rPr kumimoji="1" lang="en-US" altLang="ja-JP" sz="3600" b="1" dirty="0">
                <a:solidFill>
                  <a:srgbClr val="0000FF"/>
                </a:solidFill>
                <a:latin typeface="+mn-ea"/>
                <a:ea typeface="+mn-ea"/>
                <a:cs typeface="ＤＦＰ太丸ゴシック体"/>
              </a:rPr>
            </a:br>
            <a:r>
              <a:rPr kumimoji="1" lang="ja-JP" altLang="en-US" sz="3600" b="1" dirty="0">
                <a:solidFill>
                  <a:srgbClr val="0000FF"/>
                </a:solidFill>
                <a:latin typeface="+mn-ea"/>
                <a:ea typeface="+mn-ea"/>
                <a:cs typeface="ＤＦＰ太丸ゴシック体"/>
              </a:rPr>
              <a:t>スマート液状化対策工法の開発</a:t>
            </a:r>
          </a:p>
        </p:txBody>
      </p:sp>
      <p:sp>
        <p:nvSpPr>
          <p:cNvPr id="3" name="サブタイトル 2"/>
          <p:cNvSpPr>
            <a:spLocks noGrp="1"/>
          </p:cNvSpPr>
          <p:nvPr>
            <p:ph type="subTitle" idx="1"/>
          </p:nvPr>
        </p:nvSpPr>
        <p:spPr>
          <a:xfrm>
            <a:off x="406371" y="2894647"/>
            <a:ext cx="7605737" cy="3085726"/>
          </a:xfrm>
        </p:spPr>
        <p:txBody>
          <a:bodyPr>
            <a:normAutofit/>
          </a:bodyPr>
          <a:lstStyle/>
          <a:p>
            <a:pPr algn="l"/>
            <a:r>
              <a:rPr kumimoji="1"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代表研究者：</a:t>
            </a:r>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八嶋　厚（岐阜大学）</a:t>
            </a:r>
            <a:endPar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endParaRPr>
          </a:p>
          <a:p>
            <a:pPr algn="l"/>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共同研究者：沢田和秀（岐阜大学）</a:t>
            </a:r>
            <a:endPar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endParaRPr>
          </a:p>
          <a:p>
            <a:pPr algn="l"/>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　　　　　　余川弘至（中部大学）</a:t>
            </a:r>
            <a:endPar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endParaRPr>
          </a:p>
          <a:p>
            <a:pPr algn="l"/>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　　　　</a:t>
            </a:r>
            <a:r>
              <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rPr>
              <a:t>  </a:t>
            </a:r>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　村田芳信（</a:t>
            </a:r>
            <a:r>
              <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rPr>
              <a:t>NPO</a:t>
            </a:r>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地盤防災ネットワーク）</a:t>
            </a:r>
            <a:endPar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endParaRPr>
          </a:p>
          <a:p>
            <a:pPr algn="l"/>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　　　　　　苅谷敬三（岐阜大学）</a:t>
            </a:r>
            <a:endPar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endParaRPr>
          </a:p>
          <a:p>
            <a:pPr algn="l"/>
            <a:r>
              <a:rPr lang="ja-JP" altLang="en-US" sz="2400" b="1" dirty="0">
                <a:solidFill>
                  <a:schemeClr val="tx1"/>
                </a:solidFill>
                <a:latin typeface="ＭＳ ゴシック" panose="020B0609070205080204" pitchFamily="49" charset="-128"/>
                <a:ea typeface="ＭＳ ゴシック" panose="020B0609070205080204" pitchFamily="49" charset="-128"/>
                <a:cs typeface="ＤＦＰ太丸ゴシック体"/>
              </a:rPr>
              <a:t>　　　　　　</a:t>
            </a:r>
            <a:endParaRPr lang="en-US" altLang="ja-JP" sz="2400" b="1" dirty="0">
              <a:solidFill>
                <a:schemeClr val="tx1"/>
              </a:solidFill>
              <a:latin typeface="ＭＳ ゴシック" panose="020B0609070205080204" pitchFamily="49" charset="-128"/>
              <a:ea typeface="ＭＳ ゴシック" panose="020B0609070205080204" pitchFamily="49" charset="-128"/>
              <a:cs typeface="ＤＦＰ太丸ゴシック体"/>
            </a:endParaRPr>
          </a:p>
        </p:txBody>
      </p:sp>
      <p:cxnSp>
        <p:nvCxnSpPr>
          <p:cNvPr id="5" name="直線コネクタ 4"/>
          <p:cNvCxnSpPr/>
          <p:nvPr/>
        </p:nvCxnSpPr>
        <p:spPr>
          <a:xfrm>
            <a:off x="305448" y="2633182"/>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cxnSp>
        <p:nvCxnSpPr>
          <p:cNvPr id="7" name="直線コネクタ 6"/>
          <p:cNvCxnSpPr/>
          <p:nvPr/>
        </p:nvCxnSpPr>
        <p:spPr>
          <a:xfrm>
            <a:off x="7857048" y="858405"/>
            <a:ext cx="0" cy="531517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9" name="テキスト ボックス 8"/>
          <p:cNvSpPr txBox="1"/>
          <p:nvPr/>
        </p:nvSpPr>
        <p:spPr>
          <a:xfrm>
            <a:off x="2991457" y="133017"/>
            <a:ext cx="6066817" cy="307777"/>
          </a:xfrm>
          <a:prstGeom prst="rect">
            <a:avLst/>
          </a:prstGeom>
          <a:noFill/>
        </p:spPr>
        <p:txBody>
          <a:bodyPr wrap="square" rtlCol="0">
            <a:spAutoFit/>
          </a:bodyPr>
          <a:lstStyle/>
          <a:p>
            <a:pPr algn="r"/>
            <a:r>
              <a:rPr kumimoji="1" lang="ja-JP" altLang="en-US" sz="1400" b="1" dirty="0"/>
              <a:t>建設技術研究開発助成制度成果報告会</a:t>
            </a:r>
          </a:p>
        </p:txBody>
      </p:sp>
      <p:pic>
        <p:nvPicPr>
          <p:cNvPr id="13" name="図 12"/>
          <p:cNvPicPr>
            <a:picLocks noChangeAspect="1"/>
          </p:cNvPicPr>
          <p:nvPr/>
        </p:nvPicPr>
        <p:blipFill>
          <a:blip r:embed="rId3"/>
          <a:stretch>
            <a:fillRect/>
          </a:stretch>
        </p:blipFill>
        <p:spPr>
          <a:xfrm>
            <a:off x="4435676" y="5644352"/>
            <a:ext cx="2973103" cy="446516"/>
          </a:xfrm>
          <a:prstGeom prst="rect">
            <a:avLst/>
          </a:prstGeom>
        </p:spPr>
      </p:pic>
      <p:pic>
        <p:nvPicPr>
          <p:cNvPr id="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7536" y="5625383"/>
            <a:ext cx="1538790" cy="4559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9"/>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4062" t="19469" r="62032" b="65385"/>
          <a:stretch/>
        </p:blipFill>
        <p:spPr bwMode="auto">
          <a:xfrm>
            <a:off x="2462772" y="5643803"/>
            <a:ext cx="1727557" cy="41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タイトル 1"/>
          <p:cNvSpPr txBox="1">
            <a:spLocks/>
          </p:cNvSpPr>
          <p:nvPr/>
        </p:nvSpPr>
        <p:spPr>
          <a:xfrm>
            <a:off x="374325" y="640538"/>
            <a:ext cx="7482723" cy="768383"/>
          </a:xfrm>
          <a:prstGeom prst="rect">
            <a:avLst/>
          </a:prstGeom>
        </p:spPr>
        <p:txBody>
          <a:bodyPr vert="horz" lIns="91440" tIns="45720" rIns="91440" bIns="45720" rtlCol="0" anchor="b">
            <a:normAutofit fontScale="97500"/>
          </a:bodyPr>
          <a:lstStyle>
            <a:lvl1pPr algn="ctr" defTabSz="914400" rtl="0" eaLnBrk="1" latinLnBrk="0" hangingPunct="1">
              <a:lnSpc>
                <a:spcPct val="90000"/>
              </a:lnSpc>
              <a:spcBef>
                <a:spcPct val="0"/>
              </a:spcBef>
              <a:buNone/>
              <a:defRPr kumimoji="1" sz="6000" kern="1200">
                <a:solidFill>
                  <a:schemeClr val="tx1"/>
                </a:solidFill>
                <a:latin typeface="+mj-lt"/>
                <a:ea typeface="+mj-ea"/>
                <a:cs typeface="+mj-cs"/>
              </a:defRPr>
            </a:lvl1pPr>
          </a:lstStyle>
          <a:p>
            <a:pPr algn="r">
              <a:lnSpc>
                <a:spcPct val="100000"/>
              </a:lnSpc>
            </a:pPr>
            <a:r>
              <a:rPr lang="ja-JP" altLang="en-US" sz="1600" dirty="0">
                <a:latin typeface="+mj-ea"/>
              </a:rPr>
              <a:t>平成</a:t>
            </a:r>
            <a:r>
              <a:rPr lang="en-US" altLang="ja-JP" sz="1600" dirty="0">
                <a:latin typeface="+mj-ea"/>
              </a:rPr>
              <a:t>28</a:t>
            </a:r>
            <a:r>
              <a:rPr lang="ja-JP" altLang="en-US" sz="1600" dirty="0">
                <a:latin typeface="+mj-ea"/>
              </a:rPr>
              <a:t>～</a:t>
            </a:r>
            <a:r>
              <a:rPr lang="en-US" altLang="ja-JP" sz="1600" dirty="0">
                <a:latin typeface="+mj-ea"/>
              </a:rPr>
              <a:t>29</a:t>
            </a:r>
            <a:r>
              <a:rPr lang="ja-JP" altLang="en-US" sz="1600" dirty="0">
                <a:latin typeface="+mj-ea"/>
              </a:rPr>
              <a:t>年度建設技術研究開発助成制度　政策課題解決型技術開発公募</a:t>
            </a:r>
            <a:endParaRPr lang="en-US" altLang="ja-JP" sz="1600" dirty="0">
              <a:latin typeface="+mj-ea"/>
            </a:endParaRPr>
          </a:p>
          <a:p>
            <a:pPr algn="r">
              <a:lnSpc>
                <a:spcPct val="100000"/>
              </a:lnSpc>
            </a:pPr>
            <a:r>
              <a:rPr lang="ja-JP" altLang="en-US" sz="1600" dirty="0">
                <a:latin typeface="+mj-ea"/>
              </a:rPr>
              <a:t>（一般タイプ）</a:t>
            </a:r>
          </a:p>
        </p:txBody>
      </p:sp>
      <p:sp>
        <p:nvSpPr>
          <p:cNvPr id="4" name="スライド番号プレースホルダー 3"/>
          <p:cNvSpPr>
            <a:spLocks noGrp="1"/>
          </p:cNvSpPr>
          <p:nvPr>
            <p:ph type="sldNum" sz="quarter" idx="12"/>
          </p:nvPr>
        </p:nvSpPr>
        <p:spPr/>
        <p:txBody>
          <a:bodyPr/>
          <a:lstStyle/>
          <a:p>
            <a:fld id="{ECBBA4FD-8B58-3E45-AE96-1E427A68B684}" type="slidenum">
              <a:rPr kumimoji="1" lang="ja-JP" altLang="en-US" smtClean="0"/>
              <a:t>2</a:t>
            </a:fld>
            <a:endParaRPr kumimoji="1" lang="ja-JP" altLang="en-US"/>
          </a:p>
        </p:txBody>
      </p:sp>
    </p:spTree>
    <p:extLst>
      <p:ext uri="{BB962C8B-B14F-4D97-AF65-F5344CB8AC3E}">
        <p14:creationId xmlns:p14="http://schemas.microsoft.com/office/powerpoint/2010/main" val="25554352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D5D8F4-3D9F-BEF5-5906-B90FC73849F0}"/>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809D0D14-D0A4-7FEB-1F15-F36A379DA407}"/>
              </a:ext>
            </a:extLst>
          </p:cNvPr>
          <p:cNvSpPr>
            <a:spLocks noGrp="1"/>
          </p:cNvSpPr>
          <p:nvPr>
            <p:ph type="sldNum" sz="quarter" idx="12"/>
          </p:nvPr>
        </p:nvSpPr>
        <p:spPr/>
        <p:txBody>
          <a:bodyPr/>
          <a:lstStyle/>
          <a:p>
            <a:fld id="{ECBBA4FD-8B58-3E45-AE96-1E427A68B684}" type="slidenum">
              <a:rPr kumimoji="1" lang="ja-JP" altLang="en-US" smtClean="0"/>
              <a:t>20</a:t>
            </a:fld>
            <a:endParaRPr kumimoji="1" lang="ja-JP" altLang="en-US"/>
          </a:p>
        </p:txBody>
      </p:sp>
      <p:sp>
        <p:nvSpPr>
          <p:cNvPr id="7" name="テキスト ボックス 6">
            <a:extLst>
              <a:ext uri="{FF2B5EF4-FFF2-40B4-BE49-F238E27FC236}">
                <a16:creationId xmlns:a16="http://schemas.microsoft.com/office/drawing/2014/main" id="{BE5FC9DA-DBB4-E2B7-CF0D-4390AE633497}"/>
              </a:ext>
            </a:extLst>
          </p:cNvPr>
          <p:cNvSpPr txBox="1"/>
          <p:nvPr/>
        </p:nvSpPr>
        <p:spPr>
          <a:xfrm>
            <a:off x="457201" y="809625"/>
            <a:ext cx="8172450" cy="5262979"/>
          </a:xfrm>
          <a:prstGeom prst="rect">
            <a:avLst/>
          </a:prstGeom>
          <a:noFill/>
        </p:spPr>
        <p:txBody>
          <a:bodyPr wrap="square">
            <a:spAutoFit/>
          </a:bodyPr>
          <a:lstStyle/>
          <a:p>
            <a:r>
              <a:rPr lang="ja-JP" altLang="en-US" sz="2400" dirty="0"/>
              <a:t>③公共工事のどこに適用できるのか？</a:t>
            </a:r>
          </a:p>
          <a:p>
            <a:pPr marL="342900" indent="-342900">
              <a:buFont typeface="Arial" panose="020B0604020202020204" pitchFamily="34" charset="0"/>
              <a:buChar char="•"/>
            </a:pPr>
            <a:r>
              <a:rPr lang="ja-JP" altLang="en-US" sz="2400" dirty="0"/>
              <a:t>薬液注入工（薬液系、非薬液系）、深層混合処理、軟弱地盤処理工等の品質・出来形管理。</a:t>
            </a:r>
            <a:endParaRPr lang="en-US" altLang="ja-JP" sz="2400" dirty="0"/>
          </a:p>
          <a:p>
            <a:pPr marL="342900" indent="-342900">
              <a:buFont typeface="Arial" panose="020B0604020202020204" pitchFamily="34" charset="0"/>
              <a:buChar char="•"/>
            </a:pPr>
            <a:r>
              <a:rPr lang="ja-JP" altLang="en-US" sz="2400" dirty="0"/>
              <a:t>薬液注入工（薬液系、非薬液系）、深層混合処理、軟弱地盤処理工等のセメント系地盤改良工（固化）の改良効果確認。</a:t>
            </a:r>
            <a:endParaRPr lang="en-US" altLang="ja-JP" sz="2400" dirty="0"/>
          </a:p>
          <a:p>
            <a:pPr marL="342900" indent="-342900">
              <a:buFont typeface="Arial" panose="020B0604020202020204" pitchFamily="34" charset="0"/>
              <a:buChar char="•"/>
            </a:pPr>
            <a:r>
              <a:rPr lang="ja-JP" altLang="en-US" sz="2400" dirty="0"/>
              <a:t>薬液注入、深層混合処理を問わず、施工直後の試験で改良の不備が確認された場合、薬液注入量、セメント添加量などの改良仕様を変更することで、その後の施工不良の発生リスクを低減できる。また、改良の不備が生じた個所は、その場で再施工が可能である。</a:t>
            </a:r>
          </a:p>
          <a:p>
            <a:endParaRPr lang="ja-JP" altLang="en-US" sz="2400" dirty="0"/>
          </a:p>
          <a:p>
            <a:r>
              <a:rPr lang="ja-JP" altLang="en-US" sz="2400" dirty="0"/>
              <a:t>④その他</a:t>
            </a:r>
          </a:p>
          <a:p>
            <a:pPr marL="342900" indent="-342900">
              <a:buFont typeface="Arial" panose="020B0604020202020204" pitchFamily="34" charset="0"/>
              <a:buChar char="•"/>
            </a:pPr>
            <a:r>
              <a:rPr lang="ja-JP" altLang="en-US" sz="2400" dirty="0"/>
              <a:t>液状化調査</a:t>
            </a:r>
            <a:endParaRPr lang="en-US" altLang="ja-JP" sz="2400" dirty="0"/>
          </a:p>
          <a:p>
            <a:pPr marL="342900" indent="-342900">
              <a:buFont typeface="Arial" panose="020B0604020202020204" pitchFamily="34" charset="0"/>
              <a:buChar char="•"/>
            </a:pPr>
            <a:r>
              <a:rPr lang="ja-JP" altLang="en-US" sz="2400" dirty="0"/>
              <a:t>一般的な土質調査（</a:t>
            </a:r>
            <a:r>
              <a:rPr lang="en-US" altLang="ja-JP" sz="2400" dirty="0"/>
              <a:t>N</a:t>
            </a:r>
            <a:r>
              <a:rPr lang="ja-JP" altLang="en-US" sz="2400" dirty="0"/>
              <a:t>値、地層構成、地下水位他）</a:t>
            </a:r>
          </a:p>
        </p:txBody>
      </p:sp>
    </p:spTree>
    <p:extLst>
      <p:ext uri="{BB962C8B-B14F-4D97-AF65-F5344CB8AC3E}">
        <p14:creationId xmlns:p14="http://schemas.microsoft.com/office/powerpoint/2010/main" val="2189861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1B453-8A22-1A4D-1B83-24909773EB3C}"/>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ED1F5B4F-0085-4307-4A7B-AF6E97523F5A}"/>
              </a:ext>
            </a:extLst>
          </p:cNvPr>
          <p:cNvSpPr>
            <a:spLocks noGrp="1"/>
          </p:cNvSpPr>
          <p:nvPr>
            <p:ph type="sldNum" sz="quarter" idx="12"/>
          </p:nvPr>
        </p:nvSpPr>
        <p:spPr/>
        <p:txBody>
          <a:bodyPr/>
          <a:lstStyle/>
          <a:p>
            <a:fld id="{ECBBA4FD-8B58-3E45-AE96-1E427A68B684}" type="slidenum">
              <a:rPr kumimoji="1" lang="ja-JP" altLang="en-US" smtClean="0"/>
              <a:t>21</a:t>
            </a:fld>
            <a:endParaRPr kumimoji="1" lang="ja-JP" altLang="en-US"/>
          </a:p>
        </p:txBody>
      </p:sp>
      <p:pic>
        <p:nvPicPr>
          <p:cNvPr id="3" name="図 2">
            <a:extLst>
              <a:ext uri="{FF2B5EF4-FFF2-40B4-BE49-F238E27FC236}">
                <a16:creationId xmlns:a16="http://schemas.microsoft.com/office/drawing/2014/main" id="{11D90062-82E4-9F54-3FF2-0DB29BD2AAD7}"/>
              </a:ext>
            </a:extLst>
          </p:cNvPr>
          <p:cNvPicPr>
            <a:picLocks noChangeAspect="1"/>
          </p:cNvPicPr>
          <p:nvPr/>
        </p:nvPicPr>
        <p:blipFill>
          <a:blip r:embed="rId2"/>
          <a:stretch>
            <a:fillRect/>
          </a:stretch>
        </p:blipFill>
        <p:spPr>
          <a:xfrm>
            <a:off x="0" y="1260898"/>
            <a:ext cx="9144000" cy="4336203"/>
          </a:xfrm>
          <a:prstGeom prst="rect">
            <a:avLst/>
          </a:prstGeom>
        </p:spPr>
      </p:pic>
    </p:spTree>
    <p:extLst>
      <p:ext uri="{BB962C8B-B14F-4D97-AF65-F5344CB8AC3E}">
        <p14:creationId xmlns:p14="http://schemas.microsoft.com/office/powerpoint/2010/main" val="18390042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8C3D8D-BB8D-5D68-1FE2-733EB1872602}"/>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58E84777-8387-BEAF-E3E2-BD36583D041D}"/>
              </a:ext>
            </a:extLst>
          </p:cNvPr>
          <p:cNvSpPr>
            <a:spLocks noGrp="1"/>
          </p:cNvSpPr>
          <p:nvPr>
            <p:ph type="sldNum" sz="quarter" idx="12"/>
          </p:nvPr>
        </p:nvSpPr>
        <p:spPr/>
        <p:txBody>
          <a:bodyPr/>
          <a:lstStyle/>
          <a:p>
            <a:fld id="{ECBBA4FD-8B58-3E45-AE96-1E427A68B684}" type="slidenum">
              <a:rPr kumimoji="1" lang="ja-JP" altLang="en-US" smtClean="0"/>
              <a:t>22</a:t>
            </a:fld>
            <a:endParaRPr kumimoji="1" lang="ja-JP" altLang="en-US"/>
          </a:p>
        </p:txBody>
      </p:sp>
      <p:pic>
        <p:nvPicPr>
          <p:cNvPr id="1026" name="Picture 2">
            <a:extLst>
              <a:ext uri="{FF2B5EF4-FFF2-40B4-BE49-F238E27FC236}">
                <a16:creationId xmlns:a16="http://schemas.microsoft.com/office/drawing/2014/main" id="{528DD559-FB82-73D0-9F83-8915EBA962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04963"/>
            <a:ext cx="9144000" cy="36480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240060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BF2115-6CBC-0179-5974-7657D7136789}"/>
            </a:ext>
          </a:extLst>
        </p:cNvPr>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A0C065F2-AC6B-8C09-9E7A-5E54871CC9DF}"/>
              </a:ext>
            </a:extLst>
          </p:cNvPr>
          <p:cNvSpPr>
            <a:spLocks noGrp="1"/>
          </p:cNvSpPr>
          <p:nvPr>
            <p:ph type="sldNum" sz="quarter" idx="12"/>
          </p:nvPr>
        </p:nvSpPr>
        <p:spPr/>
        <p:txBody>
          <a:bodyPr/>
          <a:lstStyle/>
          <a:p>
            <a:fld id="{ECBBA4FD-8B58-3E45-AE96-1E427A68B684}" type="slidenum">
              <a:rPr kumimoji="1" lang="ja-JP" altLang="en-US" smtClean="0"/>
              <a:t>23</a:t>
            </a:fld>
            <a:endParaRPr kumimoji="1" lang="ja-JP" altLang="en-US"/>
          </a:p>
        </p:txBody>
      </p:sp>
      <p:pic>
        <p:nvPicPr>
          <p:cNvPr id="2" name="図 1">
            <a:extLst>
              <a:ext uri="{FF2B5EF4-FFF2-40B4-BE49-F238E27FC236}">
                <a16:creationId xmlns:a16="http://schemas.microsoft.com/office/drawing/2014/main" id="{CA56959F-07A7-8C15-ABD3-AA6A138D0D89}"/>
              </a:ext>
            </a:extLst>
          </p:cNvPr>
          <p:cNvPicPr>
            <a:picLocks noChangeAspect="1"/>
          </p:cNvPicPr>
          <p:nvPr/>
        </p:nvPicPr>
        <p:blipFill>
          <a:blip r:embed="rId2"/>
          <a:stretch>
            <a:fillRect/>
          </a:stretch>
        </p:blipFill>
        <p:spPr>
          <a:xfrm>
            <a:off x="1670678" y="2171700"/>
            <a:ext cx="5953615" cy="4603750"/>
          </a:xfrm>
          <a:prstGeom prst="rect">
            <a:avLst/>
          </a:prstGeom>
        </p:spPr>
      </p:pic>
      <p:sp>
        <p:nvSpPr>
          <p:cNvPr id="5" name="テキスト ボックス 4">
            <a:extLst>
              <a:ext uri="{FF2B5EF4-FFF2-40B4-BE49-F238E27FC236}">
                <a16:creationId xmlns:a16="http://schemas.microsoft.com/office/drawing/2014/main" id="{6BF4E6C1-C467-C128-75F5-2F595F6AA237}"/>
              </a:ext>
            </a:extLst>
          </p:cNvPr>
          <p:cNvSpPr txBox="1"/>
          <p:nvPr/>
        </p:nvSpPr>
        <p:spPr>
          <a:xfrm>
            <a:off x="330200" y="312688"/>
            <a:ext cx="8610600" cy="1938992"/>
          </a:xfrm>
          <a:prstGeom prst="rect">
            <a:avLst/>
          </a:prstGeom>
          <a:noFill/>
        </p:spPr>
        <p:txBody>
          <a:bodyPr wrap="square">
            <a:spAutoFit/>
          </a:bodyPr>
          <a:lstStyle/>
          <a:p>
            <a:r>
              <a:rPr lang="ja-JP" altLang="en-US" sz="2400" dirty="0"/>
              <a:t>貫入時の動的コーン貫入試験から得られる</a:t>
            </a:r>
            <a:r>
              <a:rPr lang="en-US" altLang="ja-JP" sz="2400" dirty="0"/>
              <a:t>Nd</a:t>
            </a:r>
            <a:r>
              <a:rPr lang="ja-JP" altLang="en-US" sz="2400" dirty="0"/>
              <a:t>値と、引上時の電気検層から得られる電気比抵抗</a:t>
            </a:r>
            <a:r>
              <a:rPr lang="en-US" altLang="ja-JP" sz="2400" dirty="0"/>
              <a:t>R</a:t>
            </a:r>
            <a:r>
              <a:rPr lang="ja-JP" altLang="en-US" sz="2400" dirty="0"/>
              <a:t>の</a:t>
            </a:r>
            <a:r>
              <a:rPr lang="en-US" altLang="ja-JP" sz="2400" dirty="0"/>
              <a:t>2</a:t>
            </a:r>
            <a:r>
              <a:rPr lang="ja-JP" altLang="en-US" sz="2400" dirty="0"/>
              <a:t>つの値の地盤改良前後の変化により、地盤改良効果を定量的に評価することができます。これにより、従来行っていた地盤改良後（</a:t>
            </a:r>
            <a:r>
              <a:rPr lang="en-US" altLang="ja-JP" sz="2400" dirty="0"/>
              <a:t>28</a:t>
            </a:r>
            <a:r>
              <a:rPr lang="ja-JP" altLang="en-US" sz="2400" dirty="0"/>
              <a:t>日養生）の一軸圧縮試験と比べて、早期に原位置での強度評価が可能となります。</a:t>
            </a:r>
          </a:p>
        </p:txBody>
      </p:sp>
    </p:spTree>
    <p:extLst>
      <p:ext uri="{BB962C8B-B14F-4D97-AF65-F5344CB8AC3E}">
        <p14:creationId xmlns:p14="http://schemas.microsoft.com/office/powerpoint/2010/main" val="23447334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632896-2437-17C3-3D3B-7B901F3C78C1}"/>
            </a:ext>
          </a:extLst>
        </p:cNvPr>
        <p:cNvGrpSpPr/>
        <p:nvPr/>
      </p:nvGrpSpPr>
      <p:grpSpPr>
        <a:xfrm>
          <a:off x="0" y="0"/>
          <a:ext cx="0" cy="0"/>
          <a:chOff x="0" y="0"/>
          <a:chExt cx="0" cy="0"/>
        </a:xfrm>
      </p:grpSpPr>
      <p:sp>
        <p:nvSpPr>
          <p:cNvPr id="3" name="テキスト ボックス 1">
            <a:extLst>
              <a:ext uri="{FF2B5EF4-FFF2-40B4-BE49-F238E27FC236}">
                <a16:creationId xmlns:a16="http://schemas.microsoft.com/office/drawing/2014/main" id="{FC5E8C33-05EE-AAC4-159F-7208BF5297F5}"/>
              </a:ext>
            </a:extLst>
          </p:cNvPr>
          <p:cNvSpPr txBox="1">
            <a:spLocks noChangeArrowheads="1"/>
          </p:cNvSpPr>
          <p:nvPr/>
        </p:nvSpPr>
        <p:spPr bwMode="auto">
          <a:xfrm>
            <a:off x="270505" y="1002471"/>
            <a:ext cx="1311578"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300" dirty="0">
                <a:latin typeface="MS UI Gothic" panose="020B0600070205080204" pitchFamily="50" charset="-128"/>
                <a:ea typeface="MS UI Gothic" panose="020B0600070205080204" pitchFamily="50" charset="-128"/>
              </a:rPr>
              <a:t>内　容</a:t>
            </a:r>
            <a:endParaRPr lang="en-US" altLang="ja-JP" sz="3300" dirty="0">
              <a:latin typeface="MS UI Gothic" panose="020B0600070205080204" pitchFamily="50" charset="-128"/>
              <a:ea typeface="MS UI Gothic" panose="020B0600070205080204" pitchFamily="50" charset="-128"/>
            </a:endParaRPr>
          </a:p>
        </p:txBody>
      </p:sp>
      <p:grpSp>
        <p:nvGrpSpPr>
          <p:cNvPr id="6" name="グループ化 5">
            <a:extLst>
              <a:ext uri="{FF2B5EF4-FFF2-40B4-BE49-F238E27FC236}">
                <a16:creationId xmlns:a16="http://schemas.microsoft.com/office/drawing/2014/main" id="{35A8DDC4-D501-2365-8F60-AF3ADB36D982}"/>
              </a:ext>
            </a:extLst>
          </p:cNvPr>
          <p:cNvGrpSpPr/>
          <p:nvPr/>
        </p:nvGrpSpPr>
        <p:grpSpPr>
          <a:xfrm>
            <a:off x="747515" y="1805933"/>
            <a:ext cx="8310288" cy="3323987"/>
            <a:chOff x="887157" y="1336646"/>
            <a:chExt cx="11080384" cy="4431983"/>
          </a:xfrm>
        </p:grpSpPr>
        <p:sp>
          <p:nvSpPr>
            <p:cNvPr id="2" name="テキスト ボックス 2">
              <a:extLst>
                <a:ext uri="{FF2B5EF4-FFF2-40B4-BE49-F238E27FC236}">
                  <a16:creationId xmlns:a16="http://schemas.microsoft.com/office/drawing/2014/main" id="{C081B9C0-AF5B-EAF2-0732-33D25115FAD5}"/>
                </a:ext>
              </a:extLst>
            </p:cNvPr>
            <p:cNvSpPr txBox="1">
              <a:spLocks noChangeArrowheads="1"/>
            </p:cNvSpPr>
            <p:nvPr/>
          </p:nvSpPr>
          <p:spPr bwMode="auto">
            <a:xfrm>
              <a:off x="887157" y="1336646"/>
              <a:ext cx="11080384" cy="4431983"/>
            </a:xfrm>
            <a:prstGeom prst="rect">
              <a:avLst/>
            </a:prstGeom>
            <a:noFill/>
            <a:ln>
              <a:noFill/>
            </a:ln>
          </p:spPr>
          <p:txBody>
            <a:bodyPr wrap="none">
              <a:spAutoFit/>
            </a:bodyPr>
            <a:lstStyle>
              <a:lvl1pPr>
                <a:spcBef>
                  <a:spcPct val="20000"/>
                </a:spcBef>
                <a:buClr>
                  <a:srgbClr val="6699FF"/>
                </a:buClr>
                <a:buSzPct val="80000"/>
                <a:buFont typeface="Wingdings" pitchFamily="2" charset="2"/>
                <a:buChar char="l"/>
                <a:defRPr kumimoji="1" sz="3200">
                  <a:solidFill>
                    <a:schemeClr val="tx1"/>
                  </a:solidFill>
                  <a:latin typeface="Verdana" pitchFamily="34" charset="0"/>
                  <a:ea typeface="ＭＳ Ｐゴシック" pitchFamily="50" charset="-128"/>
                </a:defRPr>
              </a:lvl1pPr>
              <a:lvl2pPr marL="742950" indent="-285750">
                <a:spcBef>
                  <a:spcPct val="20000"/>
                </a:spcBef>
                <a:buClr>
                  <a:srgbClr val="6699FF"/>
                </a:buClr>
                <a:buSzPct val="80000"/>
                <a:buFont typeface="Wingdings" pitchFamily="2" charset="2"/>
                <a:buChar char="l"/>
                <a:defRPr kumimoji="1" sz="2800">
                  <a:solidFill>
                    <a:schemeClr val="tx1"/>
                  </a:solidFill>
                  <a:latin typeface="Verdana" pitchFamily="34" charset="0"/>
                  <a:ea typeface="ＭＳ Ｐゴシック" pitchFamily="50" charset="-128"/>
                </a:defRPr>
              </a:lvl2pPr>
              <a:lvl3pPr marL="1143000" indent="-228600">
                <a:spcBef>
                  <a:spcPct val="20000"/>
                </a:spcBef>
                <a:buClr>
                  <a:srgbClr val="6699FF"/>
                </a:buClr>
                <a:buSzPct val="80000"/>
                <a:buFont typeface="Wingdings" pitchFamily="2" charset="2"/>
                <a:buChar char="l"/>
                <a:defRPr kumimoji="1" sz="2400">
                  <a:solidFill>
                    <a:schemeClr val="tx1"/>
                  </a:solidFill>
                  <a:latin typeface="Verdana" pitchFamily="34" charset="0"/>
                  <a:ea typeface="ＭＳ Ｐゴシック" pitchFamily="50" charset="-128"/>
                </a:defRPr>
              </a:lvl3pPr>
              <a:lvl4pPr marL="1600200" indent="-228600">
                <a:spcBef>
                  <a:spcPct val="20000"/>
                </a:spcBef>
                <a:buClr>
                  <a:srgbClr val="6699FF"/>
                </a:buClr>
                <a:buSzPct val="80000"/>
                <a:buFont typeface="Wingdings" pitchFamily="2" charset="2"/>
                <a:buChar char="l"/>
                <a:defRPr kumimoji="1" sz="2000">
                  <a:solidFill>
                    <a:schemeClr val="tx1"/>
                  </a:solidFill>
                  <a:latin typeface="Verdana" pitchFamily="34" charset="0"/>
                  <a:ea typeface="ＭＳ Ｐゴシック" pitchFamily="50" charset="-128"/>
                </a:defRPr>
              </a:lvl4pPr>
              <a:lvl5pPr marL="2057400" indent="-228600">
                <a:spcBef>
                  <a:spcPct val="20000"/>
                </a:spcBef>
                <a:buClr>
                  <a:srgbClr val="6699FF"/>
                </a:buClr>
                <a:buSzPct val="80000"/>
                <a:buFont typeface="Wingdings" pitchFamily="2" charset="2"/>
                <a:buChar char="l"/>
                <a:defRPr kumimoji="1" sz="2000">
                  <a:solidFill>
                    <a:schemeClr val="tx1"/>
                  </a:solidFill>
                  <a:latin typeface="Verdana" pitchFamily="34" charset="0"/>
                  <a:ea typeface="ＭＳ Ｐゴシック" pitchFamily="50" charset="-128"/>
                </a:defRPr>
              </a:lvl5pPr>
              <a:lvl6pPr marL="2514600" indent="-228600" eaLnBrk="0" fontAlgn="base" hangingPunct="0">
                <a:spcBef>
                  <a:spcPct val="20000"/>
                </a:spcBef>
                <a:spcAft>
                  <a:spcPct val="0"/>
                </a:spcAft>
                <a:buClr>
                  <a:srgbClr val="6699FF"/>
                </a:buClr>
                <a:buSzPct val="80000"/>
                <a:buFont typeface="Wingdings" pitchFamily="2" charset="2"/>
                <a:buChar char="l"/>
                <a:defRPr kumimoji="1" sz="2000">
                  <a:solidFill>
                    <a:schemeClr val="tx1"/>
                  </a:solidFill>
                  <a:latin typeface="Verdana" pitchFamily="34" charset="0"/>
                  <a:ea typeface="ＭＳ Ｐゴシック" pitchFamily="50" charset="-128"/>
                </a:defRPr>
              </a:lvl6pPr>
              <a:lvl7pPr marL="2971800" indent="-228600" eaLnBrk="0" fontAlgn="base" hangingPunct="0">
                <a:spcBef>
                  <a:spcPct val="20000"/>
                </a:spcBef>
                <a:spcAft>
                  <a:spcPct val="0"/>
                </a:spcAft>
                <a:buClr>
                  <a:srgbClr val="6699FF"/>
                </a:buClr>
                <a:buSzPct val="80000"/>
                <a:buFont typeface="Wingdings" pitchFamily="2" charset="2"/>
                <a:buChar char="l"/>
                <a:defRPr kumimoji="1" sz="2000">
                  <a:solidFill>
                    <a:schemeClr val="tx1"/>
                  </a:solidFill>
                  <a:latin typeface="Verdana" pitchFamily="34" charset="0"/>
                  <a:ea typeface="ＭＳ Ｐゴシック" pitchFamily="50" charset="-128"/>
                </a:defRPr>
              </a:lvl7pPr>
              <a:lvl8pPr marL="3429000" indent="-228600" eaLnBrk="0" fontAlgn="base" hangingPunct="0">
                <a:spcBef>
                  <a:spcPct val="20000"/>
                </a:spcBef>
                <a:spcAft>
                  <a:spcPct val="0"/>
                </a:spcAft>
                <a:buClr>
                  <a:srgbClr val="6699FF"/>
                </a:buClr>
                <a:buSzPct val="80000"/>
                <a:buFont typeface="Wingdings" pitchFamily="2" charset="2"/>
                <a:buChar char="l"/>
                <a:defRPr kumimoji="1" sz="2000">
                  <a:solidFill>
                    <a:schemeClr val="tx1"/>
                  </a:solidFill>
                  <a:latin typeface="Verdana" pitchFamily="34" charset="0"/>
                  <a:ea typeface="ＭＳ Ｐゴシック" pitchFamily="50" charset="-128"/>
                </a:defRPr>
              </a:lvl8pPr>
              <a:lvl9pPr marL="3886200" indent="-228600" eaLnBrk="0" fontAlgn="base" hangingPunct="0">
                <a:spcBef>
                  <a:spcPct val="20000"/>
                </a:spcBef>
                <a:spcAft>
                  <a:spcPct val="0"/>
                </a:spcAft>
                <a:buClr>
                  <a:srgbClr val="6699FF"/>
                </a:buClr>
                <a:buSzPct val="80000"/>
                <a:buFont typeface="Wingdings" pitchFamily="2" charset="2"/>
                <a:buChar char="l"/>
                <a:defRPr kumimoji="1" sz="2000">
                  <a:solidFill>
                    <a:schemeClr val="tx1"/>
                  </a:solidFill>
                  <a:latin typeface="Verdana" pitchFamily="34" charset="0"/>
                  <a:ea typeface="ＭＳ Ｐゴシック" pitchFamily="50" charset="-128"/>
                </a:defRPr>
              </a:lvl9pPr>
            </a:lstStyle>
            <a:p>
              <a:pPr>
                <a:spcBef>
                  <a:spcPct val="0"/>
                </a:spcBef>
                <a:buClrTx/>
                <a:buSzTx/>
                <a:buFontTx/>
                <a:buNone/>
                <a:defRPr/>
              </a:pPr>
              <a:r>
                <a:rPr lang="en-US" altLang="ja-JP" sz="3000" dirty="0">
                  <a:latin typeface="MS UI Gothic" panose="020B0600070205080204" pitchFamily="50" charset="-128"/>
                  <a:ea typeface="MS UI Gothic" panose="020B0600070205080204" pitchFamily="50" charset="-128"/>
                </a:rPr>
                <a:t>1</a:t>
              </a:r>
              <a:r>
                <a:rPr lang="ja-JP" altLang="en-US" sz="3000" dirty="0">
                  <a:latin typeface="MS UI Gothic" panose="020B0600070205080204" pitchFamily="50" charset="-128"/>
                  <a:ea typeface="MS UI Gothic" panose="020B0600070205080204" pitchFamily="50" charset="-128"/>
                </a:rPr>
                <a:t>．本研究の背景　</a:t>
              </a:r>
              <a:r>
                <a:rPr lang="ja-JP" altLang="en-US" sz="2400" dirty="0">
                  <a:latin typeface="MS UI Gothic" panose="020B0600070205080204" pitchFamily="50" charset="-128"/>
                  <a:ea typeface="MS UI Gothic" panose="020B0600070205080204" pitchFamily="50" charset="-128"/>
                </a:rPr>
                <a:t>ー地盤改良工の品質管理に関する課題ー</a:t>
              </a:r>
              <a:endParaRPr lang="en-US" altLang="ja-JP" sz="2400" dirty="0">
                <a:latin typeface="MS UI Gothic" panose="020B0600070205080204" pitchFamily="50" charset="-128"/>
                <a:ea typeface="MS UI Gothic" panose="020B0600070205080204" pitchFamily="50" charset="-128"/>
              </a:endParaRPr>
            </a:p>
            <a:p>
              <a:pPr>
                <a:spcBef>
                  <a:spcPct val="0"/>
                </a:spcBef>
                <a:buClrTx/>
                <a:buSzTx/>
                <a:buFontTx/>
                <a:buNone/>
                <a:defRPr/>
              </a:pPr>
              <a:endParaRPr lang="en-US" altLang="ja-JP" sz="3000" dirty="0">
                <a:latin typeface="MS UI Gothic" panose="020B0600070205080204" pitchFamily="50" charset="-128"/>
                <a:ea typeface="MS UI Gothic" panose="020B0600070205080204" pitchFamily="50" charset="-128"/>
              </a:endParaRPr>
            </a:p>
            <a:p>
              <a:pPr>
                <a:spcBef>
                  <a:spcPct val="0"/>
                </a:spcBef>
                <a:buClrTx/>
                <a:buSzTx/>
                <a:buFontTx/>
                <a:buNone/>
                <a:defRPr/>
              </a:pPr>
              <a:r>
                <a:rPr lang="en-US" altLang="ja-JP" sz="3000" dirty="0">
                  <a:latin typeface="MS UI Gothic" panose="020B0600070205080204" pitchFamily="50" charset="-128"/>
                  <a:ea typeface="MS UI Gothic" panose="020B0600070205080204" pitchFamily="50" charset="-128"/>
                </a:rPr>
                <a:t>2</a:t>
              </a:r>
              <a:r>
                <a:rPr lang="ja-JP" altLang="en-US" sz="3000" dirty="0">
                  <a:latin typeface="MS UI Gothic" panose="020B0600070205080204" pitchFamily="50" charset="-128"/>
                  <a:ea typeface="MS UI Gothic" panose="020B0600070205080204" pitchFamily="50" charset="-128"/>
                </a:rPr>
                <a:t>．動的コーン貫入試験と電気検層</a:t>
              </a:r>
              <a:endParaRPr lang="en-US" altLang="ja-JP" sz="3000" dirty="0">
                <a:latin typeface="MS UI Gothic" panose="020B0600070205080204" pitchFamily="50" charset="-128"/>
                <a:ea typeface="MS UI Gothic" panose="020B0600070205080204" pitchFamily="50" charset="-128"/>
              </a:endParaRPr>
            </a:p>
            <a:p>
              <a:pPr>
                <a:spcBef>
                  <a:spcPct val="0"/>
                </a:spcBef>
                <a:buClrTx/>
                <a:buSzTx/>
                <a:buFontTx/>
                <a:buNone/>
                <a:defRPr/>
              </a:pPr>
              <a:endParaRPr lang="en-US" altLang="ja-JP" sz="3000" dirty="0">
                <a:latin typeface="MS UI Gothic" panose="020B0600070205080204" pitchFamily="50" charset="-128"/>
                <a:ea typeface="MS UI Gothic" panose="020B0600070205080204" pitchFamily="50" charset="-128"/>
              </a:endParaRPr>
            </a:p>
            <a:p>
              <a:pPr>
                <a:spcBef>
                  <a:spcPct val="0"/>
                </a:spcBef>
                <a:buClrTx/>
                <a:buSzTx/>
                <a:buFontTx/>
                <a:buNone/>
                <a:defRPr/>
              </a:pPr>
              <a:r>
                <a:rPr lang="en-US" altLang="ja-JP" sz="3000" dirty="0">
                  <a:latin typeface="MS UI Gothic" panose="020B0600070205080204" pitchFamily="50" charset="-128"/>
                  <a:ea typeface="MS UI Gothic" panose="020B0600070205080204" pitchFamily="50" charset="-128"/>
                </a:rPr>
                <a:t>3</a:t>
              </a:r>
              <a:r>
                <a:rPr lang="ja-JP" altLang="en-US" sz="3000" dirty="0">
                  <a:latin typeface="MS UI Gothic" panose="020B0600070205080204" pitchFamily="50" charset="-128"/>
                  <a:ea typeface="MS UI Gothic" panose="020B0600070205080204" pitchFamily="50" charset="-128"/>
                </a:rPr>
                <a:t>．改良地盤の品質評価法</a:t>
              </a:r>
              <a:endParaRPr lang="en-US" altLang="ja-JP" sz="3000" dirty="0">
                <a:latin typeface="MS UI Gothic" panose="020B0600070205080204" pitchFamily="50" charset="-128"/>
                <a:ea typeface="MS UI Gothic" panose="020B0600070205080204" pitchFamily="50" charset="-128"/>
              </a:endParaRPr>
            </a:p>
            <a:p>
              <a:pPr>
                <a:spcBef>
                  <a:spcPct val="0"/>
                </a:spcBef>
                <a:buClrTx/>
                <a:buSzTx/>
                <a:buFontTx/>
                <a:buNone/>
                <a:defRPr/>
              </a:pPr>
              <a:endParaRPr lang="en-US" altLang="ja-JP" sz="3000" dirty="0">
                <a:latin typeface="MS UI Gothic" panose="020B0600070205080204" pitchFamily="50" charset="-128"/>
                <a:ea typeface="MS UI Gothic" panose="020B0600070205080204" pitchFamily="50" charset="-128"/>
              </a:endParaRPr>
            </a:p>
            <a:p>
              <a:pPr>
                <a:spcBef>
                  <a:spcPct val="0"/>
                </a:spcBef>
                <a:buClrTx/>
                <a:buSzTx/>
                <a:buFontTx/>
                <a:buNone/>
                <a:defRPr/>
              </a:pPr>
              <a:r>
                <a:rPr lang="en-US" altLang="ja-JP" sz="3000" dirty="0">
                  <a:latin typeface="MS UI Gothic" panose="020B0600070205080204" pitchFamily="50" charset="-128"/>
                  <a:ea typeface="MS UI Gothic" panose="020B0600070205080204" pitchFamily="50" charset="-128"/>
                </a:rPr>
                <a:t>4. </a:t>
              </a:r>
              <a:r>
                <a:rPr lang="ja-JP" altLang="en-US" sz="3000" dirty="0">
                  <a:latin typeface="MS UI Gothic" panose="020B0600070205080204" pitchFamily="50" charset="-128"/>
                  <a:ea typeface="MS UI Gothic" panose="020B0600070205080204" pitchFamily="50" charset="-128"/>
                </a:rPr>
                <a:t>まとめ</a:t>
              </a:r>
              <a:endParaRPr lang="en-US" altLang="ja-JP" sz="2700" dirty="0">
                <a:latin typeface="MS UI Gothic" panose="020B0600070205080204" pitchFamily="50" charset="-128"/>
                <a:ea typeface="MS UI Gothic" panose="020B0600070205080204" pitchFamily="50" charset="-128"/>
              </a:endParaRPr>
            </a:p>
          </p:txBody>
        </p:sp>
        <p:sp>
          <p:nvSpPr>
            <p:cNvPr id="5" name="テキスト ボックス 4">
              <a:extLst>
                <a:ext uri="{FF2B5EF4-FFF2-40B4-BE49-F238E27FC236}">
                  <a16:creationId xmlns:a16="http://schemas.microsoft.com/office/drawing/2014/main" id="{217AC72C-03EC-9E95-0E32-4EAB4D3F0B90}"/>
                </a:ext>
              </a:extLst>
            </p:cNvPr>
            <p:cNvSpPr txBox="1"/>
            <p:nvPr/>
          </p:nvSpPr>
          <p:spPr>
            <a:xfrm>
              <a:off x="1921044" y="3198167"/>
              <a:ext cx="6097604" cy="492443"/>
            </a:xfrm>
            <a:prstGeom prst="rect">
              <a:avLst/>
            </a:prstGeom>
            <a:noFill/>
          </p:spPr>
          <p:txBody>
            <a:bodyPr wrap="square">
              <a:spAutoFit/>
            </a:bodyPr>
            <a:lstStyle/>
            <a:p>
              <a:pPr>
                <a:spcBef>
                  <a:spcPct val="0"/>
                </a:spcBef>
                <a:buClrTx/>
                <a:buSzTx/>
                <a:buFontTx/>
                <a:buNone/>
                <a:defRPr/>
              </a:pPr>
              <a:r>
                <a:rPr lang="ja-JP" altLang="en-US" dirty="0">
                  <a:solidFill>
                    <a:srgbClr val="0000FF"/>
                  </a:solidFill>
                  <a:latin typeface="MS UI Gothic" panose="020B0600070205080204" pitchFamily="50" charset="-128"/>
                  <a:ea typeface="MS UI Gothic" panose="020B0600070205080204" pitchFamily="50" charset="-128"/>
                </a:rPr>
                <a:t>ー 貫入・引抜時に同一調査孔で実施する ー</a:t>
              </a:r>
              <a:endParaRPr lang="en-US" altLang="ja-JP" dirty="0">
                <a:solidFill>
                  <a:srgbClr val="0000FF"/>
                </a:solidFill>
                <a:latin typeface="MS UI Gothic" panose="020B0600070205080204" pitchFamily="50" charset="-128"/>
                <a:ea typeface="MS UI Gothic" panose="020B0600070205080204" pitchFamily="50" charset="-128"/>
              </a:endParaRPr>
            </a:p>
          </p:txBody>
        </p:sp>
      </p:grpSp>
    </p:spTree>
    <p:extLst>
      <p:ext uri="{BB962C8B-B14F-4D97-AF65-F5344CB8AC3E}">
        <p14:creationId xmlns:p14="http://schemas.microsoft.com/office/powerpoint/2010/main" val="260335561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2B777194-48CA-BD37-9439-E23329BA4252}"/>
              </a:ext>
            </a:extLst>
          </p:cNvPr>
          <p:cNvSpPr txBox="1">
            <a:spLocks noChangeArrowheads="1"/>
          </p:cNvSpPr>
          <p:nvPr/>
        </p:nvSpPr>
        <p:spPr bwMode="auto">
          <a:xfrm>
            <a:off x="0" y="867455"/>
            <a:ext cx="38972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600" b="1" dirty="0">
                <a:solidFill>
                  <a:srgbClr val="000066"/>
                </a:solidFill>
                <a:latin typeface="Arial" panose="020B0604020202020204" pitchFamily="34" charset="0"/>
              </a:rPr>
              <a:t>１．本研究の背景　</a:t>
            </a:r>
          </a:p>
        </p:txBody>
      </p:sp>
      <p:sp>
        <p:nvSpPr>
          <p:cNvPr id="3" name="テキスト ボックス 2">
            <a:extLst>
              <a:ext uri="{FF2B5EF4-FFF2-40B4-BE49-F238E27FC236}">
                <a16:creationId xmlns:a16="http://schemas.microsoft.com/office/drawing/2014/main" id="{66C97F4F-9686-EEF4-D594-DECB1ECDB5BB}"/>
              </a:ext>
            </a:extLst>
          </p:cNvPr>
          <p:cNvSpPr txBox="1"/>
          <p:nvPr/>
        </p:nvSpPr>
        <p:spPr>
          <a:xfrm>
            <a:off x="3680695" y="947213"/>
            <a:ext cx="5630048" cy="461665"/>
          </a:xfrm>
          <a:prstGeom prst="rect">
            <a:avLst/>
          </a:prstGeom>
          <a:noFill/>
          <a:ln w="19050">
            <a:noFill/>
          </a:ln>
        </p:spPr>
        <p:txBody>
          <a:bodyPr wrap="square" rtlCol="0">
            <a:spAutoFit/>
          </a:bodyPr>
          <a:lstStyle/>
          <a:p>
            <a:r>
              <a:rPr lang="ja-JP" altLang="en-US" sz="2400" dirty="0">
                <a:solidFill>
                  <a:srgbClr val="0000FF"/>
                </a:solidFill>
                <a:latin typeface="ＭＳ Ｐゴシック" panose="020B0600070205080204" pitchFamily="50" charset="-128"/>
                <a:ea typeface="ＭＳ Ｐゴシック" panose="020B0600070205080204" pitchFamily="50" charset="-128"/>
              </a:rPr>
              <a:t>地盤改良工法（固結工法）における課題</a:t>
            </a:r>
            <a:endParaRPr lang="en-US" altLang="ja-JP" sz="2400" dirty="0">
              <a:solidFill>
                <a:srgbClr val="0000FF"/>
              </a:solidFill>
              <a:latin typeface="ＭＳ Ｐゴシック" panose="020B0600070205080204" pitchFamily="50" charset="-128"/>
              <a:ea typeface="ＭＳ Ｐゴシック" panose="020B0600070205080204" pitchFamily="50" charset="-128"/>
            </a:endParaRPr>
          </a:p>
        </p:txBody>
      </p:sp>
      <p:pic>
        <p:nvPicPr>
          <p:cNvPr id="5" name="図 4">
            <a:extLst>
              <a:ext uri="{FF2B5EF4-FFF2-40B4-BE49-F238E27FC236}">
                <a16:creationId xmlns:a16="http://schemas.microsoft.com/office/drawing/2014/main" id="{5B84C3B5-D921-5AC1-8EDD-FE077547FB46}"/>
              </a:ext>
            </a:extLst>
          </p:cNvPr>
          <p:cNvPicPr>
            <a:picLocks noChangeAspect="1"/>
          </p:cNvPicPr>
          <p:nvPr/>
        </p:nvPicPr>
        <p:blipFill>
          <a:blip r:embed="rId3"/>
          <a:stretch>
            <a:fillRect/>
          </a:stretch>
        </p:blipFill>
        <p:spPr>
          <a:xfrm>
            <a:off x="456923" y="1490702"/>
            <a:ext cx="8504475" cy="2249730"/>
          </a:xfrm>
          <a:prstGeom prst="rect">
            <a:avLst/>
          </a:prstGeom>
        </p:spPr>
      </p:pic>
      <p:sp>
        <p:nvSpPr>
          <p:cNvPr id="9" name="テキスト ボックス 8">
            <a:extLst>
              <a:ext uri="{FF2B5EF4-FFF2-40B4-BE49-F238E27FC236}">
                <a16:creationId xmlns:a16="http://schemas.microsoft.com/office/drawing/2014/main" id="{A650F9B5-AE3F-A132-CF01-9BFF107579E2}"/>
              </a:ext>
            </a:extLst>
          </p:cNvPr>
          <p:cNvSpPr txBox="1"/>
          <p:nvPr/>
        </p:nvSpPr>
        <p:spPr>
          <a:xfrm>
            <a:off x="2702816" y="3902546"/>
            <a:ext cx="1467285" cy="646331"/>
          </a:xfrm>
          <a:prstGeom prst="rect">
            <a:avLst/>
          </a:prstGeom>
          <a:noFill/>
          <a:ln w="19050">
            <a:solidFill>
              <a:srgbClr val="FF0000"/>
            </a:solidFill>
          </a:ln>
        </p:spPr>
        <p:txBody>
          <a:bodyPr wrap="square" rtlCol="0">
            <a:spAutoFit/>
          </a:bodyPr>
          <a:lstStyle/>
          <a:p>
            <a:r>
              <a:rPr lang="en-US" altLang="ja-JP" i="1" dirty="0" err="1">
                <a:latin typeface="Arial" panose="020B0604020202020204" pitchFamily="34" charset="0"/>
                <a:ea typeface="ＭＳ Ｐゴシック" panose="020B0600070205080204" pitchFamily="50" charset="-128"/>
                <a:cs typeface="Arial" panose="020B0604020202020204" pitchFamily="34" charset="0"/>
              </a:rPr>
              <a:t>q</a:t>
            </a:r>
            <a:r>
              <a:rPr lang="en-US" altLang="ja-JP" baseline="-25000" dirty="0" err="1">
                <a:latin typeface="Arial" panose="020B0604020202020204" pitchFamily="34" charset="0"/>
                <a:ea typeface="ＭＳ Ｐゴシック" panose="020B0600070205080204" pitchFamily="50" charset="-128"/>
                <a:cs typeface="Arial" panose="020B0604020202020204" pitchFamily="34" charset="0"/>
              </a:rPr>
              <a:t>u</a:t>
            </a:r>
            <a:r>
              <a:rPr lang="ja-JP" altLang="en-US" dirty="0">
                <a:latin typeface="ＭＳ Ｐゴシック" panose="020B0600070205080204" pitchFamily="50" charset="-128"/>
                <a:ea typeface="ＭＳ Ｐゴシック" panose="020B0600070205080204" pitchFamily="50" charset="-128"/>
              </a:rPr>
              <a:t>のばらつき</a:t>
            </a:r>
            <a:endParaRPr lang="en-US" altLang="ja-JP" dirty="0">
              <a:latin typeface="ＭＳ Ｐゴシック" panose="020B0600070205080204" pitchFamily="50" charset="-128"/>
              <a:ea typeface="ＭＳ Ｐゴシック" panose="020B0600070205080204" pitchFamily="50" charset="-128"/>
            </a:endParaRPr>
          </a:p>
          <a:p>
            <a:r>
              <a:rPr lang="en-US" altLang="ja-JP" dirty="0">
                <a:latin typeface="ＭＳ Ｐゴシック" panose="020B0600070205080204" pitchFamily="50" charset="-128"/>
                <a:ea typeface="ＭＳ Ｐゴシック" panose="020B0600070205080204" pitchFamily="50" charset="-128"/>
              </a:rPr>
              <a:t> </a:t>
            </a:r>
            <a:r>
              <a:rPr lang="ja-JP" altLang="en-US" dirty="0">
                <a:latin typeface="ＭＳ Ｐゴシック" panose="020B0600070205080204" pitchFamily="50" charset="-128"/>
                <a:ea typeface="ＭＳ Ｐゴシック" panose="020B0600070205080204" pitchFamily="50" charset="-128"/>
              </a:rPr>
              <a:t>（変動係数）</a:t>
            </a:r>
            <a:endParaRPr lang="en-US" altLang="ja-JP" dirty="0">
              <a:latin typeface="ＭＳ Ｐゴシック" panose="020B0600070205080204" pitchFamily="50" charset="-128"/>
              <a:ea typeface="ＭＳ Ｐゴシック" panose="020B0600070205080204" pitchFamily="50" charset="-128"/>
            </a:endParaRPr>
          </a:p>
        </p:txBody>
      </p:sp>
      <p:grpSp>
        <p:nvGrpSpPr>
          <p:cNvPr id="22" name="グループ化 21">
            <a:extLst>
              <a:ext uri="{FF2B5EF4-FFF2-40B4-BE49-F238E27FC236}">
                <a16:creationId xmlns:a16="http://schemas.microsoft.com/office/drawing/2014/main" id="{A8219F97-6829-8C1C-DC25-27B903600735}"/>
              </a:ext>
            </a:extLst>
          </p:cNvPr>
          <p:cNvGrpSpPr/>
          <p:nvPr/>
        </p:nvGrpSpPr>
        <p:grpSpPr>
          <a:xfrm>
            <a:off x="153271" y="3902545"/>
            <a:ext cx="2503370" cy="2429428"/>
            <a:chOff x="204360" y="4060394"/>
            <a:chExt cx="3337827" cy="3239236"/>
          </a:xfrm>
        </p:grpSpPr>
        <p:grpSp>
          <p:nvGrpSpPr>
            <p:cNvPr id="11" name="グループ化 10">
              <a:extLst>
                <a:ext uri="{FF2B5EF4-FFF2-40B4-BE49-F238E27FC236}">
                  <a16:creationId xmlns:a16="http://schemas.microsoft.com/office/drawing/2014/main" id="{E0C93EEC-65DC-E1ED-9CBD-F2455D4E02B5}"/>
                </a:ext>
              </a:extLst>
            </p:cNvPr>
            <p:cNvGrpSpPr/>
            <p:nvPr/>
          </p:nvGrpSpPr>
          <p:grpSpPr>
            <a:xfrm>
              <a:off x="204360" y="4060394"/>
              <a:ext cx="3337827" cy="2291831"/>
              <a:chOff x="204360" y="4141241"/>
              <a:chExt cx="3337827" cy="2291831"/>
            </a:xfrm>
          </p:grpSpPr>
          <p:pic>
            <p:nvPicPr>
              <p:cNvPr id="7" name="図 6" descr="砂漠にある岩">
                <a:extLst>
                  <a:ext uri="{FF2B5EF4-FFF2-40B4-BE49-F238E27FC236}">
                    <a16:creationId xmlns:a16="http://schemas.microsoft.com/office/drawing/2014/main" id="{B10EBAAE-F3D8-0B5B-DEF9-8384DD4E27A2}"/>
                  </a:ext>
                </a:extLst>
              </p:cNvPr>
              <p:cNvPicPr>
                <a:picLocks noChangeAspect="1"/>
              </p:cNvPicPr>
              <p:nvPr/>
            </p:nvPicPr>
            <p:blipFill>
              <a:blip r:embed="rId4">
                <a:extLst>
                  <a:ext uri="{28A0092B-C50C-407E-A947-70E740481C1C}">
                    <a14:useLocalDpi xmlns:a14="http://schemas.microsoft.com/office/drawing/2010/main" val="0"/>
                  </a:ext>
                </a:extLst>
              </a:blip>
              <a:srcRect l="32311" t="52771" r="23228" b="6525"/>
              <a:stretch>
                <a:fillRect/>
              </a:stretch>
            </p:blipFill>
            <p:spPr>
              <a:xfrm>
                <a:off x="204360" y="4141241"/>
                <a:ext cx="3337827" cy="2291831"/>
              </a:xfrm>
              <a:prstGeom prst="rect">
                <a:avLst/>
              </a:prstGeom>
            </p:spPr>
          </p:pic>
          <p:sp>
            <p:nvSpPr>
              <p:cNvPr id="10" name="テキスト ボックス 9">
                <a:extLst>
                  <a:ext uri="{FF2B5EF4-FFF2-40B4-BE49-F238E27FC236}">
                    <a16:creationId xmlns:a16="http://schemas.microsoft.com/office/drawing/2014/main" id="{42E44E2E-FB64-096A-8AD0-B467AB175134}"/>
                  </a:ext>
                </a:extLst>
              </p:cNvPr>
              <p:cNvSpPr txBox="1"/>
              <p:nvPr/>
            </p:nvSpPr>
            <p:spPr>
              <a:xfrm rot="21412190">
                <a:off x="1050041" y="5122223"/>
                <a:ext cx="2001367" cy="553997"/>
              </a:xfrm>
              <a:prstGeom prst="rect">
                <a:avLst/>
              </a:prstGeom>
              <a:noFill/>
              <a:ln w="19050">
                <a:noFill/>
              </a:ln>
            </p:spPr>
            <p:txBody>
              <a:bodyPr wrap="square" rtlCol="0">
                <a:spAutoFit/>
              </a:bodyPr>
              <a:lstStyle/>
              <a:p>
                <a:pPr algn="ctr"/>
                <a:r>
                  <a:rPr lang="en-US" altLang="ja-JP" sz="2100" i="1" dirty="0">
                    <a:solidFill>
                      <a:srgbClr val="FFFF00"/>
                    </a:solidFill>
                    <a:latin typeface="Arial" panose="020B0604020202020204" pitchFamily="34" charset="0"/>
                    <a:ea typeface="ＭＳ Ｐゴシック" panose="020B0600070205080204" pitchFamily="50" charset="-128"/>
                    <a:cs typeface="Arial" panose="020B0604020202020204" pitchFamily="34" charset="0"/>
                  </a:rPr>
                  <a:t>D</a:t>
                </a:r>
                <a:r>
                  <a:rPr lang="en-US" altLang="ja-JP" sz="2100" dirty="0">
                    <a:solidFill>
                      <a:srgbClr val="FFFF00"/>
                    </a:solidFill>
                    <a:latin typeface="Arial" panose="020B0604020202020204" pitchFamily="34" charset="0"/>
                    <a:ea typeface="ＭＳ Ｐゴシック" panose="020B0600070205080204" pitchFamily="50" charset="-128"/>
                    <a:cs typeface="Arial" panose="020B0604020202020204" pitchFamily="34" charset="0"/>
                  </a:rPr>
                  <a:t> = 2.5m</a:t>
                </a:r>
                <a:r>
                  <a:rPr lang="en-US" altLang="ja-JP" sz="2100" u="sng" dirty="0">
                    <a:solidFill>
                      <a:srgbClr val="FFFF00"/>
                    </a:solidFill>
                    <a:latin typeface="Arial" panose="020B0604020202020204" pitchFamily="34" charset="0"/>
                    <a:ea typeface="ＭＳ Ｐゴシック" panose="020B0600070205080204" pitchFamily="50" charset="-128"/>
                    <a:cs typeface="Arial" panose="020B0604020202020204" pitchFamily="34" charset="0"/>
                  </a:rPr>
                  <a:t> </a:t>
                </a:r>
              </a:p>
            </p:txBody>
          </p:sp>
        </p:grpSp>
        <p:sp>
          <p:nvSpPr>
            <p:cNvPr id="13" name="テキスト ボックス 12">
              <a:extLst>
                <a:ext uri="{FF2B5EF4-FFF2-40B4-BE49-F238E27FC236}">
                  <a16:creationId xmlns:a16="http://schemas.microsoft.com/office/drawing/2014/main" id="{8AE3C724-E6CF-44BF-810B-C22F249655BE}"/>
                </a:ext>
              </a:extLst>
            </p:cNvPr>
            <p:cNvSpPr txBox="1"/>
            <p:nvPr/>
          </p:nvSpPr>
          <p:spPr>
            <a:xfrm>
              <a:off x="872589" y="6314745"/>
              <a:ext cx="2001367" cy="984885"/>
            </a:xfrm>
            <a:prstGeom prst="rect">
              <a:avLst/>
            </a:prstGeom>
            <a:noFill/>
            <a:ln w="19050">
              <a:noFill/>
            </a:ln>
          </p:spPr>
          <p:txBody>
            <a:bodyPr wrap="square" rtlCol="0">
              <a:spAutoFit/>
            </a:bodyPr>
            <a:lstStyle/>
            <a:p>
              <a:pPr algn="ctr"/>
              <a:r>
                <a:rPr lang="ja-JP" altLang="en-US" sz="2100" dirty="0">
                  <a:latin typeface="Arial" panose="020B0604020202020204" pitchFamily="34" charset="0"/>
                  <a:ea typeface="ＭＳ Ｐゴシック" panose="020B0600070205080204" pitchFamily="50" charset="-128"/>
                  <a:cs typeface="Arial" panose="020B0604020202020204" pitchFamily="34" charset="0"/>
                </a:rPr>
                <a:t>薬液改良体</a:t>
              </a:r>
              <a:endParaRPr lang="en-US" altLang="ja-JP" sz="2100" dirty="0">
                <a:latin typeface="Arial" panose="020B0604020202020204" pitchFamily="34" charset="0"/>
                <a:ea typeface="ＭＳ Ｐゴシック" panose="020B0600070205080204" pitchFamily="50" charset="-128"/>
                <a:cs typeface="Arial" panose="020B0604020202020204" pitchFamily="34" charset="0"/>
              </a:endParaRPr>
            </a:p>
          </p:txBody>
        </p:sp>
      </p:grpSp>
      <p:grpSp>
        <p:nvGrpSpPr>
          <p:cNvPr id="21" name="グループ化 20">
            <a:extLst>
              <a:ext uri="{FF2B5EF4-FFF2-40B4-BE49-F238E27FC236}">
                <a16:creationId xmlns:a16="http://schemas.microsoft.com/office/drawing/2014/main" id="{9AD297BF-4C5B-ADA5-E016-8A305E8AABA5}"/>
              </a:ext>
            </a:extLst>
          </p:cNvPr>
          <p:cNvGrpSpPr/>
          <p:nvPr/>
        </p:nvGrpSpPr>
        <p:grpSpPr>
          <a:xfrm>
            <a:off x="4305235" y="3902546"/>
            <a:ext cx="2242970" cy="2026079"/>
            <a:chOff x="5670333" y="4060394"/>
            <a:chExt cx="2990626" cy="2701439"/>
          </a:xfrm>
        </p:grpSpPr>
        <p:grpSp>
          <p:nvGrpSpPr>
            <p:cNvPr id="17" name="グループ化 16">
              <a:extLst>
                <a:ext uri="{FF2B5EF4-FFF2-40B4-BE49-F238E27FC236}">
                  <a16:creationId xmlns:a16="http://schemas.microsoft.com/office/drawing/2014/main" id="{827CDC76-86DA-6518-69FB-C0C31715AA05}"/>
                </a:ext>
              </a:extLst>
            </p:cNvPr>
            <p:cNvGrpSpPr/>
            <p:nvPr/>
          </p:nvGrpSpPr>
          <p:grpSpPr>
            <a:xfrm>
              <a:off x="5670333" y="4060394"/>
              <a:ext cx="2990626" cy="2075979"/>
              <a:chOff x="5904541" y="4238767"/>
              <a:chExt cx="2990626" cy="2075979"/>
            </a:xfrm>
          </p:grpSpPr>
          <p:pic>
            <p:nvPicPr>
              <p:cNvPr id="14" name="図 13" descr="石のタイル">
                <a:extLst>
                  <a:ext uri="{FF2B5EF4-FFF2-40B4-BE49-F238E27FC236}">
                    <a16:creationId xmlns:a16="http://schemas.microsoft.com/office/drawing/2014/main" id="{786C7B42-B217-7226-957B-B81C0FB65ED6}"/>
                  </a:ext>
                </a:extLst>
              </p:cNvPr>
              <p:cNvPicPr>
                <a:picLocks noChangeAspect="1"/>
              </p:cNvPicPr>
              <p:nvPr/>
            </p:nvPicPr>
            <p:blipFill>
              <a:blip r:embed="rId5">
                <a:extLst>
                  <a:ext uri="{28A0092B-C50C-407E-A947-70E740481C1C}">
                    <a14:useLocalDpi xmlns:a14="http://schemas.microsoft.com/office/drawing/2010/main" val="0"/>
                  </a:ext>
                </a:extLst>
              </a:blip>
              <a:srcRect l="29682" t="46641" r="16241" b="3310"/>
              <a:stretch>
                <a:fillRect/>
              </a:stretch>
            </p:blipFill>
            <p:spPr>
              <a:xfrm>
                <a:off x="5904541" y="4238767"/>
                <a:ext cx="2990626" cy="2075979"/>
              </a:xfrm>
              <a:prstGeom prst="rect">
                <a:avLst/>
              </a:prstGeom>
            </p:spPr>
          </p:pic>
          <p:sp>
            <p:nvSpPr>
              <p:cNvPr id="16" name="テキスト ボックス 15">
                <a:extLst>
                  <a:ext uri="{FF2B5EF4-FFF2-40B4-BE49-F238E27FC236}">
                    <a16:creationId xmlns:a16="http://schemas.microsoft.com/office/drawing/2014/main" id="{88473B01-2C45-F456-DF15-0C95F9E0F0F9}"/>
                  </a:ext>
                </a:extLst>
              </p:cNvPr>
              <p:cNvSpPr txBox="1"/>
              <p:nvPr/>
            </p:nvSpPr>
            <p:spPr>
              <a:xfrm>
                <a:off x="6399170" y="4876002"/>
                <a:ext cx="2001368" cy="553997"/>
              </a:xfrm>
              <a:prstGeom prst="rect">
                <a:avLst/>
              </a:prstGeom>
              <a:noFill/>
              <a:ln w="19050">
                <a:noFill/>
              </a:ln>
            </p:spPr>
            <p:txBody>
              <a:bodyPr wrap="square" rtlCol="0">
                <a:spAutoFit/>
              </a:bodyPr>
              <a:lstStyle/>
              <a:p>
                <a:pPr algn="ctr"/>
                <a:r>
                  <a:rPr lang="en-US" altLang="ja-JP" sz="2100" i="1" dirty="0">
                    <a:solidFill>
                      <a:srgbClr val="0000FF"/>
                    </a:solidFill>
                    <a:latin typeface="Arial" panose="020B0604020202020204" pitchFamily="34" charset="0"/>
                    <a:ea typeface="ＭＳ Ｐゴシック" panose="020B0600070205080204" pitchFamily="50" charset="-128"/>
                    <a:cs typeface="Arial" panose="020B0604020202020204" pitchFamily="34" charset="0"/>
                  </a:rPr>
                  <a:t>D</a:t>
                </a:r>
                <a:r>
                  <a:rPr lang="en-US" altLang="ja-JP" sz="2100" dirty="0">
                    <a:solidFill>
                      <a:srgbClr val="0000FF"/>
                    </a:solidFill>
                    <a:latin typeface="Arial" panose="020B0604020202020204" pitchFamily="34" charset="0"/>
                    <a:ea typeface="ＭＳ Ｐゴシック" panose="020B0600070205080204" pitchFamily="50" charset="-128"/>
                    <a:cs typeface="Arial" panose="020B0604020202020204" pitchFamily="34" charset="0"/>
                  </a:rPr>
                  <a:t> = 3.5m</a:t>
                </a:r>
                <a:r>
                  <a:rPr lang="en-US" altLang="ja-JP" sz="2100" u="sng" dirty="0">
                    <a:solidFill>
                      <a:srgbClr val="0000FF"/>
                    </a:solidFill>
                    <a:latin typeface="Arial" panose="020B0604020202020204" pitchFamily="34" charset="0"/>
                    <a:ea typeface="ＭＳ Ｐゴシック" panose="020B0600070205080204" pitchFamily="50" charset="-128"/>
                    <a:cs typeface="Arial" panose="020B0604020202020204" pitchFamily="34" charset="0"/>
                  </a:rPr>
                  <a:t> </a:t>
                </a:r>
              </a:p>
            </p:txBody>
          </p:sp>
        </p:grpSp>
        <p:sp>
          <p:nvSpPr>
            <p:cNvPr id="18" name="テキスト ボックス 17">
              <a:extLst>
                <a:ext uri="{FF2B5EF4-FFF2-40B4-BE49-F238E27FC236}">
                  <a16:creationId xmlns:a16="http://schemas.microsoft.com/office/drawing/2014/main" id="{CF0AB91B-55A1-C684-E0A3-D1227B5D0998}"/>
                </a:ext>
              </a:extLst>
            </p:cNvPr>
            <p:cNvSpPr txBox="1"/>
            <p:nvPr/>
          </p:nvSpPr>
          <p:spPr>
            <a:xfrm>
              <a:off x="5794341" y="6207836"/>
              <a:ext cx="2604981" cy="553997"/>
            </a:xfrm>
            <a:prstGeom prst="rect">
              <a:avLst/>
            </a:prstGeom>
            <a:noFill/>
            <a:ln w="19050">
              <a:noFill/>
            </a:ln>
          </p:spPr>
          <p:txBody>
            <a:bodyPr wrap="square" rtlCol="0">
              <a:spAutoFit/>
            </a:bodyPr>
            <a:lstStyle/>
            <a:p>
              <a:pPr algn="ctr"/>
              <a:r>
                <a:rPr lang="ja-JP" altLang="en-US" sz="2100" dirty="0">
                  <a:latin typeface="Arial" panose="020B0604020202020204" pitchFamily="34" charset="0"/>
                  <a:ea typeface="ＭＳ Ｐゴシック" panose="020B0600070205080204" pitchFamily="50" charset="-128"/>
                  <a:cs typeface="Arial" panose="020B0604020202020204" pitchFamily="34" charset="0"/>
                </a:rPr>
                <a:t>セメント改良体</a:t>
              </a:r>
              <a:endParaRPr lang="en-US" altLang="ja-JP" sz="2100" dirty="0">
                <a:latin typeface="Arial" panose="020B0604020202020204" pitchFamily="34" charset="0"/>
                <a:ea typeface="ＭＳ Ｐゴシック" panose="020B0600070205080204" pitchFamily="50" charset="-128"/>
                <a:cs typeface="Arial" panose="020B0604020202020204" pitchFamily="34" charset="0"/>
              </a:endParaRPr>
            </a:p>
          </p:txBody>
        </p:sp>
      </p:grpSp>
      <p:sp>
        <p:nvSpPr>
          <p:cNvPr id="24" name="テキスト ボックス 23">
            <a:extLst>
              <a:ext uri="{FF2B5EF4-FFF2-40B4-BE49-F238E27FC236}">
                <a16:creationId xmlns:a16="http://schemas.microsoft.com/office/drawing/2014/main" id="{D02B512D-7044-A260-6F6F-A3D85112B438}"/>
              </a:ext>
            </a:extLst>
          </p:cNvPr>
          <p:cNvSpPr txBox="1"/>
          <p:nvPr/>
        </p:nvSpPr>
        <p:spPr>
          <a:xfrm>
            <a:off x="2527634" y="5714671"/>
            <a:ext cx="1870345" cy="323165"/>
          </a:xfrm>
          <a:prstGeom prst="rect">
            <a:avLst/>
          </a:prstGeom>
          <a:noFill/>
          <a:ln w="19050">
            <a:noFill/>
          </a:ln>
        </p:spPr>
        <p:txBody>
          <a:bodyPr wrap="square" rtlCol="0">
            <a:spAutoFit/>
          </a:bodyPr>
          <a:lstStyle/>
          <a:p>
            <a:pPr algn="ctr"/>
            <a:r>
              <a:rPr lang="ja-JP" altLang="en-US" sz="1500" dirty="0">
                <a:latin typeface="ＭＳ Ｐゴシック" panose="020B0600070205080204" pitchFamily="50" charset="-128"/>
                <a:ea typeface="ＭＳ Ｐゴシック" panose="020B0600070205080204" pitchFamily="50" charset="-128"/>
              </a:rPr>
              <a:t>林・山崎・善（</a:t>
            </a:r>
            <a:r>
              <a:rPr lang="en-US" altLang="ja-JP" sz="1500" dirty="0">
                <a:latin typeface="ＭＳ Ｐゴシック" panose="020B0600070205080204" pitchFamily="50" charset="-128"/>
                <a:ea typeface="ＭＳ Ｐゴシック" panose="020B0600070205080204" pitchFamily="50" charset="-128"/>
              </a:rPr>
              <a:t>2014</a:t>
            </a:r>
            <a:r>
              <a:rPr lang="ja-JP" altLang="en-US" sz="1500" dirty="0">
                <a:latin typeface="ＭＳ Ｐゴシック" panose="020B0600070205080204" pitchFamily="50" charset="-128"/>
                <a:ea typeface="ＭＳ Ｐゴシック" panose="020B0600070205080204" pitchFamily="50" charset="-128"/>
              </a:rPr>
              <a:t>）</a:t>
            </a:r>
            <a:endParaRPr lang="en-US" altLang="ja-JP" sz="1500" dirty="0">
              <a:latin typeface="ＭＳ Ｐゴシック" panose="020B0600070205080204" pitchFamily="50" charset="-128"/>
              <a:ea typeface="ＭＳ Ｐゴシック" panose="020B0600070205080204" pitchFamily="50" charset="-128"/>
            </a:endParaRPr>
          </a:p>
        </p:txBody>
      </p:sp>
      <p:sp>
        <p:nvSpPr>
          <p:cNvPr id="25" name="テキスト ボックス 24">
            <a:extLst>
              <a:ext uri="{FF2B5EF4-FFF2-40B4-BE49-F238E27FC236}">
                <a16:creationId xmlns:a16="http://schemas.microsoft.com/office/drawing/2014/main" id="{20AD135B-552A-0BF6-C578-929EF82D5655}"/>
              </a:ext>
            </a:extLst>
          </p:cNvPr>
          <p:cNvSpPr txBox="1"/>
          <p:nvPr/>
        </p:nvSpPr>
        <p:spPr>
          <a:xfrm>
            <a:off x="2745208" y="4581926"/>
            <a:ext cx="1467285" cy="1200329"/>
          </a:xfrm>
          <a:prstGeom prst="rect">
            <a:avLst/>
          </a:prstGeom>
          <a:noFill/>
          <a:ln w="19050">
            <a:noFill/>
          </a:ln>
        </p:spPr>
        <p:txBody>
          <a:bodyPr wrap="square" rtlCol="0">
            <a:spAutoFit/>
          </a:bodyPr>
          <a:lstStyle/>
          <a:p>
            <a:r>
              <a:rPr lang="ja-JP" altLang="en-US" dirty="0">
                <a:latin typeface="ＭＳ Ｐゴシック" panose="020B0600070205080204" pitchFamily="50" charset="-128"/>
                <a:ea typeface="ＭＳ Ｐゴシック" panose="020B0600070205080204" pitchFamily="50" charset="-128"/>
              </a:rPr>
              <a:t>セメント改良</a:t>
            </a:r>
            <a:endParaRPr lang="en-US" altLang="ja-JP" dirty="0">
              <a:latin typeface="ＭＳ Ｐゴシック" panose="020B0600070205080204" pitchFamily="50" charset="-128"/>
              <a:ea typeface="ＭＳ Ｐゴシック" panose="020B0600070205080204" pitchFamily="50" charset="-128"/>
            </a:endParaRPr>
          </a:p>
          <a:p>
            <a:r>
              <a:rPr lang="en-US" altLang="ja-JP" dirty="0">
                <a:latin typeface="ＭＳ Ｐゴシック" panose="020B0600070205080204" pitchFamily="50" charset="-128"/>
                <a:ea typeface="ＭＳ Ｐゴシック" panose="020B0600070205080204" pitchFamily="50" charset="-128"/>
              </a:rPr>
              <a:t> </a:t>
            </a:r>
            <a:r>
              <a:rPr lang="ja-JP" altLang="en-US" dirty="0">
                <a:latin typeface="ＭＳ Ｐゴシック" panose="020B0600070205080204" pitchFamily="50" charset="-128"/>
                <a:ea typeface="ＭＳ Ｐゴシック" panose="020B0600070205080204" pitchFamily="50" charset="-128"/>
              </a:rPr>
              <a:t>   </a:t>
            </a:r>
            <a:r>
              <a:rPr lang="en-US" altLang="ja-JP" dirty="0">
                <a:latin typeface="ＭＳ Ｐゴシック" panose="020B0600070205080204" pitchFamily="50" charset="-128"/>
                <a:ea typeface="ＭＳ Ｐゴシック" panose="020B0600070205080204" pitchFamily="50" charset="-128"/>
              </a:rPr>
              <a:t>33%</a:t>
            </a:r>
            <a:r>
              <a:rPr lang="ja-JP" altLang="en-US" dirty="0">
                <a:latin typeface="ＭＳ Ｐゴシック" panose="020B0600070205080204" pitchFamily="50" charset="-128"/>
                <a:ea typeface="ＭＳ Ｐゴシック" panose="020B0600070205080204" pitchFamily="50" charset="-128"/>
              </a:rPr>
              <a:t>程度</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薬液注入</a:t>
            </a:r>
            <a:endParaRPr lang="en-US" altLang="ja-JP" dirty="0">
              <a:latin typeface="ＭＳ Ｐゴシック" panose="020B0600070205080204" pitchFamily="50" charset="-128"/>
              <a:ea typeface="ＭＳ Ｐゴシック" panose="020B0600070205080204" pitchFamily="50" charset="-128"/>
            </a:endParaRPr>
          </a:p>
          <a:p>
            <a:r>
              <a:rPr lang="ja-JP" altLang="en-US" dirty="0">
                <a:latin typeface="ＭＳ Ｐゴシック" panose="020B0600070205080204" pitchFamily="50" charset="-128"/>
                <a:ea typeface="ＭＳ Ｐゴシック" panose="020B0600070205080204" pitchFamily="50" charset="-128"/>
              </a:rPr>
              <a:t>　  </a:t>
            </a:r>
            <a:r>
              <a:rPr lang="en-US" altLang="ja-JP" dirty="0">
                <a:latin typeface="ＭＳ Ｐゴシック" panose="020B0600070205080204" pitchFamily="50" charset="-128"/>
                <a:ea typeface="ＭＳ Ｐゴシック" panose="020B0600070205080204" pitchFamily="50" charset="-128"/>
              </a:rPr>
              <a:t>50%</a:t>
            </a:r>
            <a:r>
              <a:rPr lang="ja-JP" altLang="en-US" dirty="0">
                <a:latin typeface="ＭＳ Ｐゴシック" panose="020B0600070205080204" pitchFamily="50" charset="-128"/>
                <a:ea typeface="ＭＳ Ｐゴシック" panose="020B0600070205080204" pitchFamily="50" charset="-128"/>
              </a:rPr>
              <a:t>程度</a:t>
            </a:r>
            <a:endParaRPr lang="en-US" altLang="ja-JP" sz="2400" dirty="0">
              <a:solidFill>
                <a:schemeClr val="accent6">
                  <a:lumMod val="75000"/>
                </a:schemeClr>
              </a:solidFill>
              <a:latin typeface="ＭＳ Ｐゴシック" panose="020B0600070205080204" pitchFamily="50" charset="-128"/>
              <a:ea typeface="ＭＳ Ｐゴシック" panose="020B0600070205080204" pitchFamily="50" charset="-128"/>
            </a:endParaRPr>
          </a:p>
        </p:txBody>
      </p:sp>
      <p:sp>
        <p:nvSpPr>
          <p:cNvPr id="26" name="正方形/長方形 25">
            <a:extLst>
              <a:ext uri="{FF2B5EF4-FFF2-40B4-BE49-F238E27FC236}">
                <a16:creationId xmlns:a16="http://schemas.microsoft.com/office/drawing/2014/main" id="{7856DF09-2998-F813-FD43-B72778F461D9}"/>
              </a:ext>
            </a:extLst>
          </p:cNvPr>
          <p:cNvSpPr/>
          <p:nvPr/>
        </p:nvSpPr>
        <p:spPr>
          <a:xfrm>
            <a:off x="2726328" y="4581926"/>
            <a:ext cx="1443773" cy="1132745"/>
          </a:xfrm>
          <a:prstGeom prst="rect">
            <a:avLst/>
          </a:prstGeom>
          <a:no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pic>
        <p:nvPicPr>
          <p:cNvPr id="27" name="Picture 2" descr="柱状改良体から採取した全長コア">
            <a:extLst>
              <a:ext uri="{FF2B5EF4-FFF2-40B4-BE49-F238E27FC236}">
                <a16:creationId xmlns:a16="http://schemas.microsoft.com/office/drawing/2014/main" id="{0F325BA3-C7AA-A782-6106-7D21FDA6629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40947" y="4268909"/>
            <a:ext cx="2402861" cy="814019"/>
          </a:xfrm>
          <a:prstGeom prst="rect">
            <a:avLst/>
          </a:prstGeom>
          <a:noFill/>
          <a:extLst>
            <a:ext uri="{909E8E84-426E-40DD-AFC4-6F175D3DCCD1}">
              <a14:hiddenFill xmlns:a14="http://schemas.microsoft.com/office/drawing/2010/main">
                <a:solidFill>
                  <a:srgbClr val="FFFFFF"/>
                </a:solidFill>
              </a14:hiddenFill>
            </a:ext>
          </a:extLst>
        </p:spPr>
      </p:pic>
      <p:sp>
        <p:nvSpPr>
          <p:cNvPr id="28" name="テキスト ボックス 27">
            <a:extLst>
              <a:ext uri="{FF2B5EF4-FFF2-40B4-BE49-F238E27FC236}">
                <a16:creationId xmlns:a16="http://schemas.microsoft.com/office/drawing/2014/main" id="{34D25DD0-E325-B29F-B2C9-D1A5768F66A5}"/>
              </a:ext>
            </a:extLst>
          </p:cNvPr>
          <p:cNvSpPr txBox="1"/>
          <p:nvPr/>
        </p:nvSpPr>
        <p:spPr>
          <a:xfrm>
            <a:off x="6507478" y="5240852"/>
            <a:ext cx="2669797" cy="369332"/>
          </a:xfrm>
          <a:prstGeom prst="rect">
            <a:avLst/>
          </a:prstGeom>
          <a:noFill/>
          <a:ln w="19050">
            <a:noFill/>
          </a:ln>
        </p:spPr>
        <p:txBody>
          <a:bodyPr wrap="square" rtlCol="0">
            <a:spAutoFit/>
          </a:bodyPr>
          <a:lstStyle/>
          <a:p>
            <a:pPr algn="ctr"/>
            <a:r>
              <a:rPr lang="ja-JP" altLang="en-US" dirty="0">
                <a:latin typeface="Arial" panose="020B0604020202020204" pitchFamily="34" charset="0"/>
                <a:ea typeface="ＭＳ Ｐゴシック" panose="020B0600070205080204" pitchFamily="50" charset="-128"/>
                <a:cs typeface="Arial" panose="020B0604020202020204" pitchFamily="34" charset="0"/>
              </a:rPr>
              <a:t>セメント改良体コア試料</a:t>
            </a:r>
            <a:endParaRPr lang="en-US" altLang="ja-JP" dirty="0">
              <a:latin typeface="Arial" panose="020B0604020202020204" pitchFamily="34" charset="0"/>
              <a:ea typeface="ＭＳ Ｐゴシック" panose="020B0600070205080204" pitchFamily="50" charset="-128"/>
              <a:cs typeface="Arial" panose="020B0604020202020204"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E282B3-C467-6B85-6188-152F262FA09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79E8D8C-A4EA-BE6D-2790-023192545DEE}"/>
              </a:ext>
            </a:extLst>
          </p:cNvPr>
          <p:cNvSpPr txBox="1">
            <a:spLocks noChangeArrowheads="1"/>
          </p:cNvSpPr>
          <p:nvPr/>
        </p:nvSpPr>
        <p:spPr bwMode="auto">
          <a:xfrm>
            <a:off x="0" y="867455"/>
            <a:ext cx="38972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600" b="1" dirty="0">
                <a:solidFill>
                  <a:srgbClr val="000066"/>
                </a:solidFill>
                <a:latin typeface="Arial" panose="020B0604020202020204" pitchFamily="34" charset="0"/>
              </a:rPr>
              <a:t>１．本研究の背景　</a:t>
            </a:r>
          </a:p>
        </p:txBody>
      </p:sp>
      <p:pic>
        <p:nvPicPr>
          <p:cNvPr id="12" name="図 11">
            <a:extLst>
              <a:ext uri="{FF2B5EF4-FFF2-40B4-BE49-F238E27FC236}">
                <a16:creationId xmlns:a16="http://schemas.microsoft.com/office/drawing/2014/main" id="{CC71D27D-6FF3-7D61-8D43-822CE69337A9}"/>
              </a:ext>
            </a:extLst>
          </p:cNvPr>
          <p:cNvPicPr>
            <a:picLocks noChangeAspect="1"/>
          </p:cNvPicPr>
          <p:nvPr/>
        </p:nvPicPr>
        <p:blipFill rotWithShape="1">
          <a:blip r:embed="rId2">
            <a:extLst>
              <a:ext uri="{28A0092B-C50C-407E-A947-70E740481C1C}">
                <a14:useLocalDpi xmlns:a14="http://schemas.microsoft.com/office/drawing/2010/main" val="0"/>
              </a:ext>
            </a:extLst>
          </a:blip>
          <a:srcRect l="9772" t="7677" r="25046" b="29069"/>
          <a:stretch/>
        </p:blipFill>
        <p:spPr bwMode="auto">
          <a:xfrm>
            <a:off x="1021764" y="1463574"/>
            <a:ext cx="3024358" cy="2243538"/>
          </a:xfrm>
          <a:prstGeom prst="rect">
            <a:avLst/>
          </a:prstGeom>
          <a:noFill/>
          <a:ln>
            <a:noFill/>
          </a:ln>
          <a:extLst>
            <a:ext uri="{53640926-AAD7-44D8-BBD7-CCE9431645EC}">
              <a14:shadowObscured xmlns:a14="http://schemas.microsoft.com/office/drawing/2010/main"/>
            </a:ext>
          </a:extLst>
        </p:spPr>
      </p:pic>
      <p:pic>
        <p:nvPicPr>
          <p:cNvPr id="14" name="図 13">
            <a:extLst>
              <a:ext uri="{FF2B5EF4-FFF2-40B4-BE49-F238E27FC236}">
                <a16:creationId xmlns:a16="http://schemas.microsoft.com/office/drawing/2014/main" id="{2D806FE7-B775-4531-A883-872874850E7B}"/>
              </a:ext>
            </a:extLst>
          </p:cNvPr>
          <p:cNvPicPr>
            <a:picLocks noChangeAspect="1"/>
          </p:cNvPicPr>
          <p:nvPr/>
        </p:nvPicPr>
        <p:blipFill rotWithShape="1">
          <a:blip r:embed="rId3">
            <a:extLst>
              <a:ext uri="{28A0092B-C50C-407E-A947-70E740481C1C}">
                <a14:useLocalDpi xmlns:a14="http://schemas.microsoft.com/office/drawing/2010/main" val="0"/>
              </a:ext>
            </a:extLst>
          </a:blip>
          <a:srcRect l="8971" t="8793" r="25247" b="28513"/>
          <a:stretch/>
        </p:blipFill>
        <p:spPr bwMode="auto">
          <a:xfrm>
            <a:off x="4896636" y="1490703"/>
            <a:ext cx="3225601" cy="2351857"/>
          </a:xfrm>
          <a:prstGeom prst="rect">
            <a:avLst/>
          </a:prstGeom>
          <a:noFill/>
          <a:ln>
            <a:noFill/>
          </a:ln>
          <a:extLst>
            <a:ext uri="{53640926-AAD7-44D8-BBD7-CCE9431645EC}">
              <a14:shadowObscured xmlns:a14="http://schemas.microsoft.com/office/drawing/2010/main"/>
            </a:ext>
          </a:extLst>
        </p:spPr>
      </p:pic>
      <p:grpSp>
        <p:nvGrpSpPr>
          <p:cNvPr id="8" name="グループ化 7">
            <a:extLst>
              <a:ext uri="{FF2B5EF4-FFF2-40B4-BE49-F238E27FC236}">
                <a16:creationId xmlns:a16="http://schemas.microsoft.com/office/drawing/2014/main" id="{97248514-963F-9E93-7C7A-B91B0EC5E5B3}"/>
              </a:ext>
            </a:extLst>
          </p:cNvPr>
          <p:cNvGrpSpPr/>
          <p:nvPr/>
        </p:nvGrpSpPr>
        <p:grpSpPr>
          <a:xfrm>
            <a:off x="699248" y="3888249"/>
            <a:ext cx="7745505" cy="1230860"/>
            <a:chOff x="932330" y="4987804"/>
            <a:chExt cx="10327340" cy="1641146"/>
          </a:xfrm>
        </p:grpSpPr>
        <p:sp>
          <p:nvSpPr>
            <p:cNvPr id="15" name="テキスト ボックス 14">
              <a:extLst>
                <a:ext uri="{FF2B5EF4-FFF2-40B4-BE49-F238E27FC236}">
                  <a16:creationId xmlns:a16="http://schemas.microsoft.com/office/drawing/2014/main" id="{70AAD091-FC51-8831-7AD9-74F1BBDC691C}"/>
                </a:ext>
              </a:extLst>
            </p:cNvPr>
            <p:cNvSpPr txBox="1"/>
            <p:nvPr/>
          </p:nvSpPr>
          <p:spPr>
            <a:xfrm>
              <a:off x="932330" y="4987804"/>
              <a:ext cx="10327339" cy="615553"/>
            </a:xfrm>
            <a:prstGeom prst="rect">
              <a:avLst/>
            </a:prstGeom>
            <a:noFill/>
            <a:ln w="25400">
              <a:solidFill>
                <a:srgbClr val="0000FF"/>
              </a:solidFill>
            </a:ln>
          </p:spPr>
          <p:txBody>
            <a:bodyPr wrap="square" rtlCol="0">
              <a:spAutoFit/>
            </a:bodyPr>
            <a:lstStyle/>
            <a:p>
              <a:pPr algn="ctr"/>
              <a:r>
                <a:rPr lang="ja-JP" altLang="en-US" sz="2400" dirty="0">
                  <a:latin typeface="ＭＳ Ｐゴシック" panose="020B0600070205080204" pitchFamily="50" charset="-128"/>
                  <a:ea typeface="ＭＳ Ｐゴシック" panose="020B0600070205080204" pitchFamily="50" charset="-128"/>
                </a:rPr>
                <a:t>改良前後の電気比抵抗の変化に着目</a:t>
              </a:r>
              <a:endParaRPr lang="en-US" altLang="ja-JP" sz="2400" dirty="0">
                <a:latin typeface="ＭＳ Ｐゴシック" panose="020B0600070205080204" pitchFamily="50" charset="-128"/>
                <a:ea typeface="ＭＳ Ｐゴシック" panose="020B0600070205080204" pitchFamily="50" charset="-128"/>
              </a:endParaRPr>
            </a:p>
          </p:txBody>
        </p:sp>
        <p:sp>
          <p:nvSpPr>
            <p:cNvPr id="16" name="テキスト ボックス 15">
              <a:extLst>
                <a:ext uri="{FF2B5EF4-FFF2-40B4-BE49-F238E27FC236}">
                  <a16:creationId xmlns:a16="http://schemas.microsoft.com/office/drawing/2014/main" id="{3D9E780D-E4B5-6CCC-921C-462530A4A135}"/>
                </a:ext>
              </a:extLst>
            </p:cNvPr>
            <p:cNvSpPr txBox="1"/>
            <p:nvPr/>
          </p:nvSpPr>
          <p:spPr>
            <a:xfrm>
              <a:off x="932330" y="6013397"/>
              <a:ext cx="10327340" cy="615553"/>
            </a:xfrm>
            <a:prstGeom prst="rect">
              <a:avLst/>
            </a:prstGeom>
            <a:noFill/>
            <a:ln w="25400">
              <a:solidFill>
                <a:srgbClr val="0000FF"/>
              </a:solidFill>
            </a:ln>
          </p:spPr>
          <p:txBody>
            <a:bodyPr wrap="square" rtlCol="0">
              <a:spAutoFit/>
            </a:bodyPr>
            <a:lstStyle/>
            <a:p>
              <a:pPr algn="ctr"/>
              <a:r>
                <a:rPr lang="ja-JP" altLang="en-US" sz="2400" dirty="0">
                  <a:latin typeface="ＭＳ Ｐゴシック" panose="020B0600070205080204" pitchFamily="50" charset="-128"/>
                  <a:ea typeface="ＭＳ Ｐゴシック" panose="020B0600070205080204" pitchFamily="50" charset="-128"/>
                </a:rPr>
                <a:t>動的コーン貫入試験と電気検層を用いた評価手法の開発</a:t>
              </a:r>
              <a:endParaRPr lang="en-US" altLang="ja-JP" sz="2400" dirty="0">
                <a:latin typeface="ＭＳ Ｐゴシック" panose="020B0600070205080204" pitchFamily="50" charset="-128"/>
                <a:ea typeface="ＭＳ Ｐゴシック" panose="020B0600070205080204" pitchFamily="50" charset="-128"/>
              </a:endParaRPr>
            </a:p>
          </p:txBody>
        </p:sp>
        <p:sp>
          <p:nvSpPr>
            <p:cNvPr id="17" name="矢印: 下 16">
              <a:extLst>
                <a:ext uri="{FF2B5EF4-FFF2-40B4-BE49-F238E27FC236}">
                  <a16:creationId xmlns:a16="http://schemas.microsoft.com/office/drawing/2014/main" id="{AAFA3D2C-9EED-8FF9-E0A3-F5F196FEFC52}"/>
                </a:ext>
              </a:extLst>
            </p:cNvPr>
            <p:cNvSpPr/>
            <p:nvPr/>
          </p:nvSpPr>
          <p:spPr>
            <a:xfrm>
              <a:off x="5663151" y="5637006"/>
              <a:ext cx="865695" cy="338573"/>
            </a:xfrm>
            <a:prstGeom prst="downArrow">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sp>
        <p:nvSpPr>
          <p:cNvPr id="6" name="テキスト ボックス 5">
            <a:extLst>
              <a:ext uri="{FF2B5EF4-FFF2-40B4-BE49-F238E27FC236}">
                <a16:creationId xmlns:a16="http://schemas.microsoft.com/office/drawing/2014/main" id="{CFE758C1-A08F-DD18-592E-A78C4F7F420A}"/>
              </a:ext>
            </a:extLst>
          </p:cNvPr>
          <p:cNvSpPr txBox="1"/>
          <p:nvPr/>
        </p:nvSpPr>
        <p:spPr>
          <a:xfrm>
            <a:off x="699248" y="5426639"/>
            <a:ext cx="7745504" cy="461665"/>
          </a:xfrm>
          <a:prstGeom prst="rect">
            <a:avLst/>
          </a:prstGeom>
          <a:noFill/>
          <a:ln w="25400">
            <a:solidFill>
              <a:srgbClr val="0000FF"/>
            </a:solidFill>
          </a:ln>
        </p:spPr>
        <p:txBody>
          <a:bodyPr wrap="square" rtlCol="0">
            <a:spAutoFit/>
          </a:bodyPr>
          <a:lstStyle/>
          <a:p>
            <a:pPr algn="ctr"/>
            <a:r>
              <a:rPr lang="ja-JP" altLang="en-US" sz="2400" dirty="0">
                <a:latin typeface="ＭＳ Ｐゴシック" panose="020B0600070205080204" pitchFamily="50" charset="-128"/>
                <a:ea typeface="ＭＳ Ｐゴシック" panose="020B0600070205080204" pitchFamily="50" charset="-128"/>
              </a:rPr>
              <a:t>改良品質を早期に確認し、施工におけるリスク低減したい</a:t>
            </a:r>
            <a:endParaRPr lang="en-US" altLang="ja-JP" sz="2400" dirty="0">
              <a:latin typeface="ＭＳ Ｐゴシック" panose="020B0600070205080204" pitchFamily="50" charset="-128"/>
              <a:ea typeface="ＭＳ Ｐゴシック" panose="020B0600070205080204" pitchFamily="50" charset="-128"/>
            </a:endParaRPr>
          </a:p>
        </p:txBody>
      </p:sp>
      <p:sp>
        <p:nvSpPr>
          <p:cNvPr id="7" name="矢印: 下 6">
            <a:extLst>
              <a:ext uri="{FF2B5EF4-FFF2-40B4-BE49-F238E27FC236}">
                <a16:creationId xmlns:a16="http://schemas.microsoft.com/office/drawing/2014/main" id="{E78CAD99-1E8C-D22F-41B7-73C2C890476A}"/>
              </a:ext>
            </a:extLst>
          </p:cNvPr>
          <p:cNvSpPr/>
          <p:nvPr/>
        </p:nvSpPr>
        <p:spPr>
          <a:xfrm>
            <a:off x="4247363" y="5162536"/>
            <a:ext cx="649271" cy="253930"/>
          </a:xfrm>
          <a:prstGeom prst="downArrow">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Tree>
    <p:extLst>
      <p:ext uri="{BB962C8B-B14F-4D97-AF65-F5344CB8AC3E}">
        <p14:creationId xmlns:p14="http://schemas.microsoft.com/office/powerpoint/2010/main" val="11731086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49AB7A-565B-6F88-BB9E-38017DA3315B}"/>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2FDA30D-D22C-2DDE-7DE8-1FDC51E0698A}"/>
              </a:ext>
            </a:extLst>
          </p:cNvPr>
          <p:cNvSpPr txBox="1">
            <a:spLocks noChangeArrowheads="1"/>
          </p:cNvSpPr>
          <p:nvPr/>
        </p:nvSpPr>
        <p:spPr bwMode="auto">
          <a:xfrm>
            <a:off x="115615" y="857250"/>
            <a:ext cx="366799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000" dirty="0">
                <a:latin typeface="Arial" panose="020B0604020202020204" pitchFamily="34" charset="0"/>
              </a:rPr>
              <a:t>本研究のロードマップ</a:t>
            </a:r>
          </a:p>
        </p:txBody>
      </p:sp>
      <p:sp>
        <p:nvSpPr>
          <p:cNvPr id="3" name="テキスト ボックス 2">
            <a:extLst>
              <a:ext uri="{FF2B5EF4-FFF2-40B4-BE49-F238E27FC236}">
                <a16:creationId xmlns:a16="http://schemas.microsoft.com/office/drawing/2014/main" id="{4047A932-5452-195F-BEE9-B61BC3E92ED1}"/>
              </a:ext>
            </a:extLst>
          </p:cNvPr>
          <p:cNvSpPr txBox="1">
            <a:spLocks noChangeArrowheads="1"/>
          </p:cNvSpPr>
          <p:nvPr/>
        </p:nvSpPr>
        <p:spPr bwMode="auto">
          <a:xfrm>
            <a:off x="18593" y="1508243"/>
            <a:ext cx="4344459" cy="4362733"/>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algn="ctr" eaLnBrk="1" hangingPunct="1">
              <a:lnSpc>
                <a:spcPct val="150000"/>
              </a:lnSpc>
              <a:spcBef>
                <a:spcPct val="0"/>
              </a:spcBef>
              <a:buClrTx/>
              <a:buSzTx/>
              <a:buFontTx/>
              <a:buNone/>
            </a:pPr>
            <a:r>
              <a:rPr lang="ja-JP" altLang="en-US" sz="2100" u="sng" dirty="0">
                <a:solidFill>
                  <a:srgbClr val="0000FF"/>
                </a:solidFill>
                <a:latin typeface="Arial" panose="020B0604020202020204" pitchFamily="34" charset="0"/>
              </a:rPr>
              <a:t>測定手法と薬液注入工品質評価</a:t>
            </a:r>
            <a:endParaRPr lang="en-US" altLang="ja-JP" sz="2100" u="sng" dirty="0">
              <a:solidFill>
                <a:srgbClr val="0000FF"/>
              </a:solidFill>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2017</a:t>
            </a:r>
            <a:r>
              <a:rPr lang="ja-JP" altLang="en-US" sz="2100" dirty="0">
                <a:latin typeface="Arial" panose="020B0604020202020204" pitchFamily="34" charset="0"/>
              </a:rPr>
              <a:t>　開発着手</a:t>
            </a:r>
            <a:endParaRPr lang="en-US" altLang="ja-JP" sz="2100" dirty="0">
              <a:latin typeface="Arial" panose="020B0604020202020204" pitchFamily="34" charset="0"/>
            </a:endParaRPr>
          </a:p>
          <a:p>
            <a:pPr eaLnBrk="1" hangingPunct="1">
              <a:spcBef>
                <a:spcPct val="0"/>
              </a:spcBef>
              <a:buClrTx/>
              <a:buSzTx/>
              <a:buFontTx/>
              <a:buNone/>
            </a:pPr>
            <a:r>
              <a:rPr lang="ja-JP" altLang="en-US" sz="1800" dirty="0">
                <a:latin typeface="Arial" panose="020B0604020202020204" pitchFamily="34" charset="0"/>
              </a:rPr>
              <a:t>　　　　　（岐阜大・</a:t>
            </a:r>
            <a:r>
              <a:rPr lang="en-US" altLang="ja-JP" sz="1800" dirty="0">
                <a:latin typeface="Arial" panose="020B0604020202020204" pitchFamily="34" charset="0"/>
              </a:rPr>
              <a:t>NPO</a:t>
            </a:r>
            <a:r>
              <a:rPr lang="ja-JP" altLang="en-US" sz="1800" dirty="0">
                <a:latin typeface="Arial" panose="020B0604020202020204" pitchFamily="34" charset="0"/>
              </a:rPr>
              <a:t>地盤防災</a:t>
            </a:r>
            <a:r>
              <a:rPr lang="en-US" altLang="ja-JP" sz="1800" dirty="0">
                <a:latin typeface="Arial" panose="020B0604020202020204" pitchFamily="34" charset="0"/>
              </a:rPr>
              <a:t>NET</a:t>
            </a:r>
            <a:r>
              <a:rPr lang="ja-JP" altLang="en-US" sz="1800" dirty="0">
                <a:latin typeface="Arial" panose="020B0604020202020204" pitchFamily="34" charset="0"/>
              </a:rPr>
              <a:t>・</a:t>
            </a:r>
            <a:endParaRPr lang="en-US" altLang="ja-JP" sz="1800" dirty="0">
              <a:latin typeface="Arial" panose="020B0604020202020204" pitchFamily="34" charset="0"/>
            </a:endParaRPr>
          </a:p>
          <a:p>
            <a:pPr eaLnBrk="1" hangingPunct="1">
              <a:spcBef>
                <a:spcPct val="0"/>
              </a:spcBef>
              <a:buClrTx/>
              <a:buSzTx/>
              <a:buFontTx/>
              <a:buNone/>
            </a:pPr>
            <a:r>
              <a:rPr lang="ja-JP" altLang="en-US" sz="1800" dirty="0">
                <a:latin typeface="Arial" panose="020B0604020202020204" pitchFamily="34" charset="0"/>
              </a:rPr>
              <a:t>　　　　　　戸田建設・太洋基礎工業）</a:t>
            </a:r>
            <a:endParaRPr lang="en-US" altLang="ja-JP" sz="135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2018</a:t>
            </a:r>
            <a:r>
              <a:rPr lang="ja-JP" altLang="en-US" sz="2100" dirty="0">
                <a:latin typeface="Arial" panose="020B0604020202020204" pitchFamily="34" charset="0"/>
              </a:rPr>
              <a:t>　測定手法の基礎試験</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（土槽試験他）</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2019</a:t>
            </a:r>
            <a:r>
              <a:rPr lang="ja-JP" altLang="en-US" sz="2100" dirty="0">
                <a:latin typeface="Arial" panose="020B0604020202020204" pitchFamily="34" charset="0"/>
              </a:rPr>
              <a:t>　測定手法の現地適用試験</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評価手法の基礎実験開始</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2020</a:t>
            </a:r>
            <a:r>
              <a:rPr lang="ja-JP" altLang="en-US" sz="2100" dirty="0">
                <a:latin typeface="Arial" panose="020B0604020202020204" pitchFamily="34" charset="0"/>
              </a:rPr>
              <a:t>　現地測定試験</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（一色漁港他）</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2021</a:t>
            </a:r>
            <a:r>
              <a:rPr lang="ja-JP" altLang="en-US" sz="2100" dirty="0">
                <a:latin typeface="Arial" panose="020B0604020202020204" pitchFamily="34" charset="0"/>
              </a:rPr>
              <a:t>　液状化対策工事へ適用</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（香川県坂出市）</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2022</a:t>
            </a:r>
            <a:r>
              <a:rPr lang="ja-JP" altLang="en-US" sz="2100" dirty="0">
                <a:latin typeface="Arial" panose="020B0604020202020204" pitchFamily="34" charset="0"/>
              </a:rPr>
              <a:t>　測定手法の自動化装置開発</a:t>
            </a:r>
            <a:endParaRPr lang="ja-JP" altLang="en-US" sz="2400" b="1" dirty="0">
              <a:latin typeface="Arial" panose="020B0604020202020204" pitchFamily="34" charset="0"/>
            </a:endParaRPr>
          </a:p>
        </p:txBody>
      </p:sp>
      <p:sp>
        <p:nvSpPr>
          <p:cNvPr id="4" name="テキスト ボックス 3">
            <a:extLst>
              <a:ext uri="{FF2B5EF4-FFF2-40B4-BE49-F238E27FC236}">
                <a16:creationId xmlns:a16="http://schemas.microsoft.com/office/drawing/2014/main" id="{66C6AC14-0DC9-A912-8B41-B8E93322863F}"/>
              </a:ext>
            </a:extLst>
          </p:cNvPr>
          <p:cNvSpPr txBox="1">
            <a:spLocks noChangeArrowheads="1"/>
          </p:cNvSpPr>
          <p:nvPr/>
        </p:nvSpPr>
        <p:spPr bwMode="auto">
          <a:xfrm>
            <a:off x="4225071" y="1508243"/>
            <a:ext cx="4892686" cy="3808735"/>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algn="ctr" eaLnBrk="1" hangingPunct="1">
              <a:lnSpc>
                <a:spcPct val="150000"/>
              </a:lnSpc>
              <a:spcBef>
                <a:spcPct val="0"/>
              </a:spcBef>
              <a:buClrTx/>
              <a:buSzTx/>
              <a:buFontTx/>
              <a:buNone/>
            </a:pPr>
            <a:r>
              <a:rPr lang="ja-JP" altLang="en-US" sz="2100" u="sng" dirty="0">
                <a:solidFill>
                  <a:srgbClr val="0000FF"/>
                </a:solidFill>
                <a:latin typeface="Arial" panose="020B0604020202020204" pitchFamily="34" charset="0"/>
              </a:rPr>
              <a:t>セメント改良工の品質評価</a:t>
            </a:r>
            <a:endParaRPr lang="en-US" altLang="ja-JP" sz="2100" u="sng" dirty="0">
              <a:solidFill>
                <a:srgbClr val="0000FF"/>
              </a:solidFill>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2021</a:t>
            </a:r>
            <a:r>
              <a:rPr lang="ja-JP" altLang="en-US" sz="2100" dirty="0">
                <a:latin typeface="Arial" panose="020B0604020202020204" pitchFamily="34" charset="0"/>
              </a:rPr>
              <a:t>　評価手法の基礎実験開始</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現地試験測定（厚木市）</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課題の抽出</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2022</a:t>
            </a:r>
            <a:r>
              <a:rPr lang="ja-JP" altLang="en-US" sz="2100" dirty="0">
                <a:latin typeface="Arial" panose="020B0604020202020204" pitchFamily="34" charset="0"/>
              </a:rPr>
              <a:t>　評価手法の室内試験　</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（セメント改良土の比抵抗特性他）</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2023</a:t>
            </a:r>
            <a:r>
              <a:rPr lang="ja-JP" altLang="en-US" sz="2100" dirty="0">
                <a:latin typeface="Arial" panose="020B0604020202020204" pitchFamily="34" charset="0"/>
              </a:rPr>
              <a:t>　測定手法の改良</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評価手法の室内試験</a:t>
            </a:r>
            <a:endParaRPr lang="en-US" altLang="ja-JP" sz="2100" dirty="0">
              <a:latin typeface="Arial" panose="020B0604020202020204" pitchFamily="34" charset="0"/>
            </a:endParaRPr>
          </a:p>
          <a:p>
            <a:pPr eaLnBrk="1" hangingPunct="1">
              <a:spcBef>
                <a:spcPct val="0"/>
              </a:spcBef>
              <a:buClrTx/>
              <a:buSzTx/>
              <a:buFontTx/>
              <a:buNone/>
            </a:pPr>
            <a:r>
              <a:rPr lang="ja-JP" altLang="en-US" sz="2100" dirty="0">
                <a:latin typeface="Arial" panose="020B0604020202020204" pitchFamily="34" charset="0"/>
              </a:rPr>
              <a:t>　　　　 現地測定試験（福井市）</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2024</a:t>
            </a:r>
            <a:r>
              <a:rPr lang="ja-JP" altLang="en-US" sz="2100" dirty="0">
                <a:latin typeface="Arial" panose="020B0604020202020204" pitchFamily="34" charset="0"/>
              </a:rPr>
              <a:t>　現地測定試験（愛知県津島市）</a:t>
            </a:r>
            <a:endParaRPr lang="en-US" altLang="ja-JP" sz="2100" dirty="0">
              <a:latin typeface="Arial" panose="020B0604020202020204" pitchFamily="34" charset="0"/>
            </a:endParaRPr>
          </a:p>
          <a:p>
            <a:pPr eaLnBrk="1" hangingPunct="1">
              <a:spcBef>
                <a:spcPct val="0"/>
              </a:spcBef>
              <a:buClrTx/>
              <a:buSzTx/>
              <a:buFontTx/>
              <a:buNone/>
            </a:pPr>
            <a:r>
              <a:rPr lang="en-US" altLang="ja-JP" sz="2100" dirty="0">
                <a:latin typeface="Arial" panose="020B0604020202020204" pitchFamily="34" charset="0"/>
              </a:rPr>
              <a:t>2025</a:t>
            </a:r>
            <a:r>
              <a:rPr lang="ja-JP" altLang="en-US" sz="2100" dirty="0">
                <a:latin typeface="Arial" panose="020B0604020202020204" pitchFamily="34" charset="0"/>
              </a:rPr>
              <a:t>　</a:t>
            </a:r>
            <a:r>
              <a:rPr lang="zh-TW" altLang="en-US" sz="2100" dirty="0">
                <a:latin typeface="Arial" panose="020B0604020202020204" pitchFamily="34" charset="0"/>
              </a:rPr>
              <a:t>現地測定試験（福井市）</a:t>
            </a:r>
          </a:p>
        </p:txBody>
      </p:sp>
    </p:spTree>
    <p:extLst>
      <p:ext uri="{BB962C8B-B14F-4D97-AF65-F5344CB8AC3E}">
        <p14:creationId xmlns:p14="http://schemas.microsoft.com/office/powerpoint/2010/main" val="24542840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209E6-01CC-93D6-01C4-AFE2B681CA81}"/>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D066DAC5-D2D2-20E9-4D48-6C62C7D82267}"/>
              </a:ext>
            </a:extLst>
          </p:cNvPr>
          <p:cNvSpPr txBox="1">
            <a:spLocks noChangeArrowheads="1"/>
          </p:cNvSpPr>
          <p:nvPr/>
        </p:nvSpPr>
        <p:spPr bwMode="auto">
          <a:xfrm>
            <a:off x="1116905" y="1888964"/>
            <a:ext cx="7015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600" b="1" dirty="0">
                <a:solidFill>
                  <a:srgbClr val="000066"/>
                </a:solidFill>
                <a:latin typeface="Arial" panose="020B0604020202020204" pitchFamily="34" charset="0"/>
              </a:rPr>
              <a:t>２．動的コーン貫入試験と電気検層</a:t>
            </a:r>
          </a:p>
        </p:txBody>
      </p:sp>
      <p:sp>
        <p:nvSpPr>
          <p:cNvPr id="2" name="テキスト ボックス 1">
            <a:extLst>
              <a:ext uri="{FF2B5EF4-FFF2-40B4-BE49-F238E27FC236}">
                <a16:creationId xmlns:a16="http://schemas.microsoft.com/office/drawing/2014/main" id="{C36E5691-0114-7B3D-3151-2D1BA7D1510B}"/>
              </a:ext>
            </a:extLst>
          </p:cNvPr>
          <p:cNvSpPr txBox="1"/>
          <p:nvPr/>
        </p:nvSpPr>
        <p:spPr>
          <a:xfrm>
            <a:off x="1048982" y="2752464"/>
            <a:ext cx="7046036" cy="507831"/>
          </a:xfrm>
          <a:prstGeom prst="rect">
            <a:avLst/>
          </a:prstGeom>
          <a:noFill/>
        </p:spPr>
        <p:txBody>
          <a:bodyPr wrap="square">
            <a:spAutoFit/>
          </a:bodyPr>
          <a:lstStyle/>
          <a:p>
            <a:pPr algn="ctr">
              <a:spcBef>
                <a:spcPct val="0"/>
              </a:spcBef>
              <a:buClrTx/>
              <a:buSzTx/>
              <a:buFontTx/>
              <a:buNone/>
              <a:defRPr/>
            </a:pPr>
            <a:r>
              <a:rPr lang="ja-JP" altLang="en-US" sz="2700" dirty="0">
                <a:latin typeface="MS UI Gothic" panose="020B0600070205080204" pitchFamily="50" charset="-128"/>
                <a:ea typeface="MS UI Gothic" panose="020B0600070205080204" pitchFamily="50" charset="-128"/>
              </a:rPr>
              <a:t>ー 貫入・引抜時に同一調査孔で実施する ー</a:t>
            </a:r>
            <a:endParaRPr lang="en-US" altLang="ja-JP" sz="2700" dirty="0">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13242492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テキスト ボックス 36">
            <a:extLst>
              <a:ext uri="{FF2B5EF4-FFF2-40B4-BE49-F238E27FC236}">
                <a16:creationId xmlns:a16="http://schemas.microsoft.com/office/drawing/2014/main" id="{F6331D11-E9E8-ACE9-3D90-907E63C884DA}"/>
              </a:ext>
            </a:extLst>
          </p:cNvPr>
          <p:cNvSpPr txBox="1"/>
          <p:nvPr/>
        </p:nvSpPr>
        <p:spPr>
          <a:xfrm>
            <a:off x="186226" y="1603987"/>
            <a:ext cx="1629362" cy="461665"/>
          </a:xfrm>
          <a:prstGeom prst="rect">
            <a:avLst/>
          </a:prstGeom>
          <a:noFill/>
        </p:spPr>
        <p:txBody>
          <a:bodyPr wrap="square">
            <a:spAutoFit/>
          </a:bodyPr>
          <a:lstStyle/>
          <a:p>
            <a:pPr algn="ctr"/>
            <a:r>
              <a:rPr lang="en-US" altLang="ja-JP" sz="2400" dirty="0">
                <a:latin typeface="MS UI Gothic" panose="020B0600070205080204" pitchFamily="50" charset="-128"/>
                <a:ea typeface="MS UI Gothic" panose="020B0600070205080204" pitchFamily="50" charset="-128"/>
              </a:rPr>
              <a:t>[</a:t>
            </a:r>
            <a:r>
              <a:rPr lang="ja-JP" altLang="en-US" sz="2400" dirty="0">
                <a:latin typeface="MS UI Gothic" panose="020B0600070205080204" pitchFamily="50" charset="-128"/>
                <a:ea typeface="MS UI Gothic" panose="020B0600070205080204" pitchFamily="50" charset="-128"/>
              </a:rPr>
              <a:t>測定方法</a:t>
            </a:r>
            <a:r>
              <a:rPr lang="en-US" altLang="ja-JP" sz="2400" dirty="0">
                <a:latin typeface="MS UI Gothic" panose="020B0600070205080204" pitchFamily="50" charset="-128"/>
                <a:ea typeface="MS UI Gothic" panose="020B0600070205080204" pitchFamily="50" charset="-128"/>
              </a:rPr>
              <a:t>]</a:t>
            </a:r>
          </a:p>
        </p:txBody>
      </p:sp>
      <p:grpSp>
        <p:nvGrpSpPr>
          <p:cNvPr id="70" name="グループ化 69">
            <a:extLst>
              <a:ext uri="{FF2B5EF4-FFF2-40B4-BE49-F238E27FC236}">
                <a16:creationId xmlns:a16="http://schemas.microsoft.com/office/drawing/2014/main" id="{70F88272-DD5F-FE15-2BA8-9328934CAF21}"/>
              </a:ext>
            </a:extLst>
          </p:cNvPr>
          <p:cNvGrpSpPr/>
          <p:nvPr/>
        </p:nvGrpSpPr>
        <p:grpSpPr>
          <a:xfrm>
            <a:off x="129664" y="2115952"/>
            <a:ext cx="4609658" cy="3719695"/>
            <a:chOff x="334929" y="1022641"/>
            <a:chExt cx="6146210" cy="4959593"/>
          </a:xfrm>
        </p:grpSpPr>
        <p:grpSp>
          <p:nvGrpSpPr>
            <p:cNvPr id="69" name="グループ化 68">
              <a:extLst>
                <a:ext uri="{FF2B5EF4-FFF2-40B4-BE49-F238E27FC236}">
                  <a16:creationId xmlns:a16="http://schemas.microsoft.com/office/drawing/2014/main" id="{D8E031A1-6EF3-3FE3-A642-5485B94DE34D}"/>
                </a:ext>
              </a:extLst>
            </p:cNvPr>
            <p:cNvGrpSpPr/>
            <p:nvPr/>
          </p:nvGrpSpPr>
          <p:grpSpPr>
            <a:xfrm>
              <a:off x="334929" y="1022641"/>
              <a:ext cx="6146210" cy="4959593"/>
              <a:chOff x="334929" y="1022641"/>
              <a:chExt cx="6146210" cy="4959593"/>
            </a:xfrm>
          </p:grpSpPr>
          <p:grpSp>
            <p:nvGrpSpPr>
              <p:cNvPr id="68" name="グループ化 67">
                <a:extLst>
                  <a:ext uri="{FF2B5EF4-FFF2-40B4-BE49-F238E27FC236}">
                    <a16:creationId xmlns:a16="http://schemas.microsoft.com/office/drawing/2014/main" id="{CB82A422-6471-3B56-22FA-0230227F1CED}"/>
                  </a:ext>
                </a:extLst>
              </p:cNvPr>
              <p:cNvGrpSpPr/>
              <p:nvPr/>
            </p:nvGrpSpPr>
            <p:grpSpPr>
              <a:xfrm>
                <a:off x="334929" y="1022641"/>
                <a:ext cx="6141721" cy="4959593"/>
                <a:chOff x="334929" y="1022641"/>
                <a:chExt cx="6141721" cy="4959593"/>
              </a:xfrm>
            </p:grpSpPr>
            <p:grpSp>
              <p:nvGrpSpPr>
                <p:cNvPr id="67" name="グループ化 66">
                  <a:extLst>
                    <a:ext uri="{FF2B5EF4-FFF2-40B4-BE49-F238E27FC236}">
                      <a16:creationId xmlns:a16="http://schemas.microsoft.com/office/drawing/2014/main" id="{1883D64F-FE84-83DF-3F99-2C45E8E43965}"/>
                    </a:ext>
                  </a:extLst>
                </p:cNvPr>
                <p:cNvGrpSpPr/>
                <p:nvPr/>
              </p:nvGrpSpPr>
              <p:grpSpPr>
                <a:xfrm>
                  <a:off x="334929" y="1022641"/>
                  <a:ext cx="6141721" cy="4959593"/>
                  <a:chOff x="334929" y="1022641"/>
                  <a:chExt cx="6141721" cy="4959593"/>
                </a:xfrm>
              </p:grpSpPr>
              <p:grpSp>
                <p:nvGrpSpPr>
                  <p:cNvPr id="12" name="グループ化 11">
                    <a:extLst>
                      <a:ext uri="{FF2B5EF4-FFF2-40B4-BE49-F238E27FC236}">
                        <a16:creationId xmlns:a16="http://schemas.microsoft.com/office/drawing/2014/main" id="{B4B3838A-F76E-9892-1A2F-DFA2FFA09001}"/>
                      </a:ext>
                    </a:extLst>
                  </p:cNvPr>
                  <p:cNvGrpSpPr/>
                  <p:nvPr/>
                </p:nvGrpSpPr>
                <p:grpSpPr>
                  <a:xfrm>
                    <a:off x="334929" y="1022641"/>
                    <a:ext cx="6141721" cy="4959593"/>
                    <a:chOff x="692598" y="791232"/>
                    <a:chExt cx="6141721" cy="4959593"/>
                  </a:xfrm>
                </p:grpSpPr>
                <p:sp>
                  <p:nvSpPr>
                    <p:cNvPr id="28" name="テキスト ボックス 27">
                      <a:extLst>
                        <a:ext uri="{FF2B5EF4-FFF2-40B4-BE49-F238E27FC236}">
                          <a16:creationId xmlns:a16="http://schemas.microsoft.com/office/drawing/2014/main" id="{F355A88A-9E87-98E5-5F6F-DD2D626E8ADA}"/>
                        </a:ext>
                      </a:extLst>
                    </p:cNvPr>
                    <p:cNvSpPr txBox="1"/>
                    <p:nvPr/>
                  </p:nvSpPr>
                  <p:spPr>
                    <a:xfrm>
                      <a:off x="1218611" y="797028"/>
                      <a:ext cx="2092880" cy="492443"/>
                    </a:xfrm>
                    <a:prstGeom prst="rect">
                      <a:avLst/>
                    </a:prstGeom>
                    <a:noFill/>
                  </p:spPr>
                  <p:txBody>
                    <a:bodyPr wrap="none" rtlCol="0">
                      <a:spAutoFit/>
                    </a:bodyPr>
                    <a:lstStyle/>
                    <a:p>
                      <a:r>
                        <a:rPr lang="ja-JP" altLang="en-US" u="sng" dirty="0">
                          <a:solidFill>
                            <a:srgbClr val="006600"/>
                          </a:solidFill>
                          <a:latin typeface="MS UI Gothic" panose="020B0600070205080204" pitchFamily="50" charset="-128"/>
                          <a:ea typeface="MS UI Gothic" panose="020B0600070205080204" pitchFamily="50" charset="-128"/>
                        </a:rPr>
                        <a:t>動的貫入試験</a:t>
                      </a:r>
                    </a:p>
                  </p:txBody>
                </p:sp>
                <p:sp>
                  <p:nvSpPr>
                    <p:cNvPr id="29" name="テキスト ボックス 28">
                      <a:extLst>
                        <a:ext uri="{FF2B5EF4-FFF2-40B4-BE49-F238E27FC236}">
                          <a16:creationId xmlns:a16="http://schemas.microsoft.com/office/drawing/2014/main" id="{0CD254F6-8480-C03F-37E6-93390FF1E34C}"/>
                        </a:ext>
                      </a:extLst>
                    </p:cNvPr>
                    <p:cNvSpPr txBox="1"/>
                    <p:nvPr/>
                  </p:nvSpPr>
                  <p:spPr>
                    <a:xfrm>
                      <a:off x="4618572" y="791232"/>
                      <a:ext cx="1477328" cy="492443"/>
                    </a:xfrm>
                    <a:prstGeom prst="rect">
                      <a:avLst/>
                    </a:prstGeom>
                    <a:noFill/>
                  </p:spPr>
                  <p:txBody>
                    <a:bodyPr wrap="none" rtlCol="0">
                      <a:spAutoFit/>
                    </a:bodyPr>
                    <a:lstStyle/>
                    <a:p>
                      <a:r>
                        <a:rPr lang="ja-JP" altLang="en-US" u="sng" dirty="0">
                          <a:solidFill>
                            <a:srgbClr val="006600"/>
                          </a:solidFill>
                          <a:latin typeface="MS UI Gothic" panose="020B0600070205080204" pitchFamily="50" charset="-128"/>
                          <a:ea typeface="MS UI Gothic" panose="020B0600070205080204" pitchFamily="50" charset="-128"/>
                        </a:rPr>
                        <a:t>電気検層</a:t>
                      </a:r>
                    </a:p>
                  </p:txBody>
                </p:sp>
                <p:grpSp>
                  <p:nvGrpSpPr>
                    <p:cNvPr id="4" name="グループ化 3">
                      <a:extLst>
                        <a:ext uri="{FF2B5EF4-FFF2-40B4-BE49-F238E27FC236}">
                          <a16:creationId xmlns:a16="http://schemas.microsoft.com/office/drawing/2014/main" id="{5FDDEF08-D920-E220-820A-BF9AD023E916}"/>
                        </a:ext>
                      </a:extLst>
                    </p:cNvPr>
                    <p:cNvGrpSpPr/>
                    <p:nvPr/>
                  </p:nvGrpSpPr>
                  <p:grpSpPr>
                    <a:xfrm>
                      <a:off x="692598" y="1305508"/>
                      <a:ext cx="6141721" cy="4445317"/>
                      <a:chOff x="603147" y="1410951"/>
                      <a:chExt cx="6141721" cy="4445317"/>
                    </a:xfrm>
                  </p:grpSpPr>
                  <p:grpSp>
                    <p:nvGrpSpPr>
                      <p:cNvPr id="3" name="グループ化 2">
                        <a:extLst>
                          <a:ext uri="{FF2B5EF4-FFF2-40B4-BE49-F238E27FC236}">
                            <a16:creationId xmlns:a16="http://schemas.microsoft.com/office/drawing/2014/main" id="{581204AB-122E-FA7F-4D0D-15FCF3B674F8}"/>
                          </a:ext>
                        </a:extLst>
                      </p:cNvPr>
                      <p:cNvGrpSpPr/>
                      <p:nvPr/>
                    </p:nvGrpSpPr>
                    <p:grpSpPr>
                      <a:xfrm>
                        <a:off x="603147" y="1410951"/>
                        <a:ext cx="6141721" cy="4445317"/>
                        <a:chOff x="603147" y="1410951"/>
                        <a:chExt cx="6141721" cy="4445317"/>
                      </a:xfrm>
                    </p:grpSpPr>
                    <p:grpSp>
                      <p:nvGrpSpPr>
                        <p:cNvPr id="38" name="グループ化 37">
                          <a:extLst>
                            <a:ext uri="{FF2B5EF4-FFF2-40B4-BE49-F238E27FC236}">
                              <a16:creationId xmlns:a16="http://schemas.microsoft.com/office/drawing/2014/main" id="{46C8F187-4818-52FF-B41D-EEAB3D2C5AD3}"/>
                            </a:ext>
                          </a:extLst>
                        </p:cNvPr>
                        <p:cNvGrpSpPr>
                          <a:grpSpLocks noChangeAspect="1"/>
                        </p:cNvGrpSpPr>
                        <p:nvPr/>
                      </p:nvGrpSpPr>
                      <p:grpSpPr>
                        <a:xfrm>
                          <a:off x="603147" y="1410951"/>
                          <a:ext cx="6141721" cy="4445317"/>
                          <a:chOff x="25420" y="-8"/>
                          <a:chExt cx="3525628" cy="2552421"/>
                        </a:xfrm>
                      </p:grpSpPr>
                      <p:grpSp>
                        <p:nvGrpSpPr>
                          <p:cNvPr id="39" name="グループ化 38">
                            <a:extLst>
                              <a:ext uri="{FF2B5EF4-FFF2-40B4-BE49-F238E27FC236}">
                                <a16:creationId xmlns:a16="http://schemas.microsoft.com/office/drawing/2014/main" id="{198A475E-D0EC-D106-2033-4D4C8769F366}"/>
                              </a:ext>
                            </a:extLst>
                          </p:cNvPr>
                          <p:cNvGrpSpPr/>
                          <p:nvPr/>
                        </p:nvGrpSpPr>
                        <p:grpSpPr>
                          <a:xfrm>
                            <a:off x="25420" y="-8"/>
                            <a:ext cx="3525628" cy="2552421"/>
                            <a:chOff x="29274" y="-8"/>
                            <a:chExt cx="3526189" cy="2553299"/>
                          </a:xfrm>
                        </p:grpSpPr>
                        <p:grpSp>
                          <p:nvGrpSpPr>
                            <p:cNvPr id="43" name="グループ化 42">
                              <a:extLst>
                                <a:ext uri="{FF2B5EF4-FFF2-40B4-BE49-F238E27FC236}">
                                  <a16:creationId xmlns:a16="http://schemas.microsoft.com/office/drawing/2014/main" id="{D742F9A3-1F80-88F8-A02E-46C3AEF28F08}"/>
                                </a:ext>
                              </a:extLst>
                            </p:cNvPr>
                            <p:cNvGrpSpPr/>
                            <p:nvPr/>
                          </p:nvGrpSpPr>
                          <p:grpSpPr>
                            <a:xfrm>
                              <a:off x="29274" y="-8"/>
                              <a:ext cx="3526189" cy="2553299"/>
                              <a:chOff x="29274" y="-8"/>
                              <a:chExt cx="3526189" cy="2553299"/>
                            </a:xfrm>
                          </p:grpSpPr>
                          <p:pic>
                            <p:nvPicPr>
                              <p:cNvPr id="47" name="図 46">
                                <a:extLst>
                                  <a:ext uri="{FF2B5EF4-FFF2-40B4-BE49-F238E27FC236}">
                                    <a16:creationId xmlns:a16="http://schemas.microsoft.com/office/drawing/2014/main" id="{F2D45ADC-0CB5-7F3E-8D67-AD66855317C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74" y="-8"/>
                                <a:ext cx="3526189" cy="2553299"/>
                              </a:xfrm>
                              <a:prstGeom prst="rect">
                                <a:avLst/>
                              </a:prstGeom>
                              <a:noFill/>
                              <a:ln>
                                <a:noFill/>
                              </a:ln>
                            </p:spPr>
                          </p:pic>
                          <p:grpSp>
                            <p:nvGrpSpPr>
                              <p:cNvPr id="48" name="グループ化 47">
                                <a:extLst>
                                  <a:ext uri="{FF2B5EF4-FFF2-40B4-BE49-F238E27FC236}">
                                    <a16:creationId xmlns:a16="http://schemas.microsoft.com/office/drawing/2014/main" id="{A7A085B6-DD76-82CC-6D18-4887FB4DBA59}"/>
                                  </a:ext>
                                </a:extLst>
                              </p:cNvPr>
                              <p:cNvGrpSpPr/>
                              <p:nvPr/>
                            </p:nvGrpSpPr>
                            <p:grpSpPr>
                              <a:xfrm>
                                <a:off x="914407" y="330863"/>
                                <a:ext cx="761225" cy="394516"/>
                                <a:chOff x="235996" y="112700"/>
                                <a:chExt cx="863307" cy="447607"/>
                              </a:xfrm>
                            </p:grpSpPr>
                            <p:cxnSp>
                              <p:nvCxnSpPr>
                                <p:cNvPr id="60" name="直線矢印コネクタ 59">
                                  <a:extLst>
                                    <a:ext uri="{FF2B5EF4-FFF2-40B4-BE49-F238E27FC236}">
                                      <a16:creationId xmlns:a16="http://schemas.microsoft.com/office/drawing/2014/main" id="{35E70632-53D1-84AA-F3D0-FA4644FC7B64}"/>
                                    </a:ext>
                                  </a:extLst>
                                </p:cNvPr>
                                <p:cNvCxnSpPr/>
                                <p:nvPr/>
                              </p:nvCxnSpPr>
                              <p:spPr>
                                <a:xfrm flipH="1" flipV="1">
                                  <a:off x="235996" y="112700"/>
                                  <a:ext cx="246851" cy="246380"/>
                                </a:xfrm>
                                <a:prstGeom prst="straightConnector1">
                                  <a:avLst/>
                                </a:prstGeom>
                                <a:noFill/>
                                <a:ln w="22225" cap="flat" cmpd="sng" algn="ctr">
                                  <a:solidFill>
                                    <a:sysClr val="windowText" lastClr="000000"/>
                                  </a:solidFill>
                                  <a:prstDash val="solid"/>
                                  <a:miter lim="800000"/>
                                  <a:tailEnd type="arrow"/>
                                </a:ln>
                                <a:effectLst/>
                              </p:spPr>
                            </p:cxnSp>
                            <p:sp>
                              <p:nvSpPr>
                                <p:cNvPr id="61" name="テキスト ボックス 2">
                                  <a:extLst>
                                    <a:ext uri="{FF2B5EF4-FFF2-40B4-BE49-F238E27FC236}">
                                      <a16:creationId xmlns:a16="http://schemas.microsoft.com/office/drawing/2014/main" id="{6AB4766A-D9E8-BCB5-5525-0FA79AB69B4A}"/>
                                    </a:ext>
                                  </a:extLst>
                                </p:cNvPr>
                                <p:cNvSpPr txBox="1"/>
                                <p:nvPr/>
                              </p:nvSpPr>
                              <p:spPr>
                                <a:xfrm>
                                  <a:off x="356409" y="368066"/>
                                  <a:ext cx="742894" cy="192241"/>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ja-JP" altLang="en-US" sz="1500" kern="100" dirty="0">
                                      <a:latin typeface="MS UI Gothic" panose="020B0600070205080204" pitchFamily="50" charset="-128"/>
                                      <a:ea typeface="MS UI Gothic" panose="020B0600070205080204" pitchFamily="50" charset="-128"/>
                                    </a:rPr>
                                    <a:t>貫入ロッド</a:t>
                                  </a:r>
                                </a:p>
                              </p:txBody>
                            </p:sp>
                          </p:grpSp>
                          <p:grpSp>
                            <p:nvGrpSpPr>
                              <p:cNvPr id="50" name="グループ化 49">
                                <a:extLst>
                                  <a:ext uri="{FF2B5EF4-FFF2-40B4-BE49-F238E27FC236}">
                                    <a16:creationId xmlns:a16="http://schemas.microsoft.com/office/drawing/2014/main" id="{308DF76B-13DA-F14B-BA81-B37FAD64F104}"/>
                                  </a:ext>
                                </a:extLst>
                              </p:cNvPr>
                              <p:cNvGrpSpPr/>
                              <p:nvPr/>
                            </p:nvGrpSpPr>
                            <p:grpSpPr>
                              <a:xfrm>
                                <a:off x="957022" y="2103401"/>
                                <a:ext cx="687863" cy="336255"/>
                                <a:chOff x="171317" y="654044"/>
                                <a:chExt cx="780103" cy="381504"/>
                              </a:xfrm>
                            </p:grpSpPr>
                            <p:cxnSp>
                              <p:nvCxnSpPr>
                                <p:cNvPr id="54" name="直線矢印コネクタ 53">
                                  <a:extLst>
                                    <a:ext uri="{FF2B5EF4-FFF2-40B4-BE49-F238E27FC236}">
                                      <a16:creationId xmlns:a16="http://schemas.microsoft.com/office/drawing/2014/main" id="{09A26E42-CDF2-4644-6906-B5436EB272DB}"/>
                                    </a:ext>
                                  </a:extLst>
                                </p:cNvPr>
                                <p:cNvCxnSpPr/>
                                <p:nvPr/>
                              </p:nvCxnSpPr>
                              <p:spPr>
                                <a:xfrm flipH="1" flipV="1">
                                  <a:off x="171317" y="654044"/>
                                  <a:ext cx="292976" cy="224658"/>
                                </a:xfrm>
                                <a:prstGeom prst="straightConnector1">
                                  <a:avLst/>
                                </a:prstGeom>
                                <a:noFill/>
                                <a:ln w="22225" cap="flat" cmpd="sng" algn="ctr">
                                  <a:solidFill>
                                    <a:sysClr val="windowText" lastClr="000000"/>
                                  </a:solidFill>
                                  <a:prstDash val="solid"/>
                                  <a:miter lim="800000"/>
                                  <a:tailEnd type="arrow"/>
                                </a:ln>
                                <a:effectLst/>
                              </p:spPr>
                            </p:cxnSp>
                            <p:sp>
                              <p:nvSpPr>
                                <p:cNvPr id="55" name="テキスト ボックス 2">
                                  <a:extLst>
                                    <a:ext uri="{FF2B5EF4-FFF2-40B4-BE49-F238E27FC236}">
                                      <a16:creationId xmlns:a16="http://schemas.microsoft.com/office/drawing/2014/main" id="{B71E5E8A-7C4F-1902-7470-83DDFD07339C}"/>
                                    </a:ext>
                                  </a:extLst>
                                </p:cNvPr>
                                <p:cNvSpPr txBox="1"/>
                                <p:nvPr/>
                              </p:nvSpPr>
                              <p:spPr>
                                <a:xfrm>
                                  <a:off x="369838" y="830554"/>
                                  <a:ext cx="581582" cy="204994"/>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l"/>
                                  <a:r>
                                    <a:rPr lang="ja-JP" altLang="en-US" sz="1500" kern="100" dirty="0">
                                      <a:latin typeface="MS UI Gothic" panose="020B0600070205080204" pitchFamily="50" charset="-128"/>
                                      <a:ea typeface="MS UI Gothic" panose="020B0600070205080204" pitchFamily="50" charset="-128"/>
                                    </a:rPr>
                                    <a:t>改良体</a:t>
                                  </a:r>
                                </a:p>
                              </p:txBody>
                            </p:sp>
                          </p:grpSp>
                          <p:grpSp>
                            <p:nvGrpSpPr>
                              <p:cNvPr id="51" name="グループ化 50">
                                <a:extLst>
                                  <a:ext uri="{FF2B5EF4-FFF2-40B4-BE49-F238E27FC236}">
                                    <a16:creationId xmlns:a16="http://schemas.microsoft.com/office/drawing/2014/main" id="{037D4E1A-2300-1AD6-5728-DD8BF3632AE7}"/>
                                  </a:ext>
                                </a:extLst>
                              </p:cNvPr>
                              <p:cNvGrpSpPr/>
                              <p:nvPr/>
                            </p:nvGrpSpPr>
                            <p:grpSpPr>
                              <a:xfrm>
                                <a:off x="963525" y="1021329"/>
                                <a:ext cx="953095" cy="435090"/>
                                <a:chOff x="220240" y="28213"/>
                                <a:chExt cx="1080904" cy="493637"/>
                              </a:xfrm>
                            </p:grpSpPr>
                            <p:sp>
                              <p:nvSpPr>
                                <p:cNvPr id="52" name="矢印: 下 51">
                                  <a:extLst>
                                    <a:ext uri="{FF2B5EF4-FFF2-40B4-BE49-F238E27FC236}">
                                      <a16:creationId xmlns:a16="http://schemas.microsoft.com/office/drawing/2014/main" id="{968176DF-DB8C-7119-E554-CB69C7C6C94D}"/>
                                    </a:ext>
                                  </a:extLst>
                                </p:cNvPr>
                                <p:cNvSpPr/>
                                <p:nvPr/>
                              </p:nvSpPr>
                              <p:spPr>
                                <a:xfrm>
                                  <a:off x="220240" y="28213"/>
                                  <a:ext cx="246850" cy="221876"/>
                                </a:xfrm>
                                <a:prstGeom prst="downArrow">
                                  <a:avLst/>
                                </a:prstGeom>
                                <a:solidFill>
                                  <a:schemeClr val="tx1"/>
                                </a:solidFill>
                                <a:ln w="12700" cap="flat" cmpd="sng" algn="ctr">
                                  <a:solidFill>
                                    <a:schemeClr val="tx1"/>
                                  </a:solidFill>
                                  <a:prstDash val="solid"/>
                                  <a:miter lim="800000"/>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endParaRPr lang="ja-JP" altLang="en-US" sz="1350" dirty="0"/>
                                </a:p>
                              </p:txBody>
                            </p:sp>
                            <p:sp>
                              <p:nvSpPr>
                                <p:cNvPr id="53" name="テキスト ボックス 2">
                                  <a:extLst>
                                    <a:ext uri="{FF2B5EF4-FFF2-40B4-BE49-F238E27FC236}">
                                      <a16:creationId xmlns:a16="http://schemas.microsoft.com/office/drawing/2014/main" id="{B9502963-D96E-C0E2-B218-C14AA50459ED}"/>
                                    </a:ext>
                                  </a:extLst>
                                </p:cNvPr>
                                <p:cNvSpPr txBox="1"/>
                                <p:nvPr/>
                              </p:nvSpPr>
                              <p:spPr>
                                <a:xfrm>
                                  <a:off x="254981" y="253471"/>
                                  <a:ext cx="1046163" cy="268379"/>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ja-JP" altLang="en-US" sz="2100" kern="100" dirty="0">
                                      <a:latin typeface="MS UI Gothic" panose="020B0600070205080204" pitchFamily="50" charset="-128"/>
                                      <a:ea typeface="MS UI Gothic" panose="020B0600070205080204" pitchFamily="50" charset="-128"/>
                                    </a:rPr>
                                    <a:t>動的貫入</a:t>
                                  </a:r>
                                </a:p>
                              </p:txBody>
                            </p:sp>
                          </p:grpSp>
                        </p:grpSp>
                        <p:grpSp>
                          <p:nvGrpSpPr>
                            <p:cNvPr id="44" name="グループ化 43">
                              <a:extLst>
                                <a:ext uri="{FF2B5EF4-FFF2-40B4-BE49-F238E27FC236}">
                                  <a16:creationId xmlns:a16="http://schemas.microsoft.com/office/drawing/2014/main" id="{A8E87A8C-ED89-65D8-79B3-7E17F6EA2F32}"/>
                                </a:ext>
                              </a:extLst>
                            </p:cNvPr>
                            <p:cNvGrpSpPr/>
                            <p:nvPr/>
                          </p:nvGrpSpPr>
                          <p:grpSpPr>
                            <a:xfrm>
                              <a:off x="2720862" y="936357"/>
                              <a:ext cx="720499" cy="228196"/>
                              <a:chOff x="737477" y="-83156"/>
                              <a:chExt cx="817119" cy="258904"/>
                            </a:xfrm>
                          </p:grpSpPr>
                          <p:sp>
                            <p:nvSpPr>
                              <p:cNvPr id="45" name="矢印: 下 44">
                                <a:extLst>
                                  <a:ext uri="{FF2B5EF4-FFF2-40B4-BE49-F238E27FC236}">
                                    <a16:creationId xmlns:a16="http://schemas.microsoft.com/office/drawing/2014/main" id="{3AB43162-AE2A-255A-3C30-54F188B14ED9}"/>
                                  </a:ext>
                                </a:extLst>
                              </p:cNvPr>
                              <p:cNvSpPr/>
                              <p:nvPr/>
                            </p:nvSpPr>
                            <p:spPr>
                              <a:xfrm rot="10800000">
                                <a:off x="737477" y="-49150"/>
                                <a:ext cx="239455" cy="224898"/>
                              </a:xfrm>
                              <a:prstGeom prst="downArrow">
                                <a:avLst/>
                              </a:prstGeom>
                              <a:solidFill>
                                <a:schemeClr val="bg1"/>
                              </a:solidFill>
                              <a:ln w="12700" cap="flat" cmpd="sng" algn="ctr">
                                <a:solidFill>
                                  <a:sysClr val="windowText" lastClr="000000"/>
                                </a:solidFill>
                                <a:prstDash val="solid"/>
                                <a:miter lim="800000"/>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endParaRPr lang="ja-JP" altLang="en-US" sz="1350"/>
                              </a:p>
                            </p:txBody>
                          </p:sp>
                          <p:sp>
                            <p:nvSpPr>
                              <p:cNvPr id="46" name="テキスト ボックス 2">
                                <a:extLst>
                                  <a:ext uri="{FF2B5EF4-FFF2-40B4-BE49-F238E27FC236}">
                                    <a16:creationId xmlns:a16="http://schemas.microsoft.com/office/drawing/2014/main" id="{F323586F-6C28-B4FD-5E2B-1BD2B9DFA636}"/>
                                  </a:ext>
                                </a:extLst>
                              </p:cNvPr>
                              <p:cNvSpPr txBox="1"/>
                              <p:nvPr/>
                            </p:nvSpPr>
                            <p:spPr>
                              <a:xfrm>
                                <a:off x="982114" y="-83156"/>
                                <a:ext cx="572482" cy="218372"/>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just"/>
                                <a:r>
                                  <a:rPr lang="ja-JP" altLang="en-US" sz="2100" kern="100" dirty="0">
                                    <a:latin typeface="MS UI Gothic" panose="020B0600070205080204" pitchFamily="50" charset="-128"/>
                                    <a:ea typeface="MS UI Gothic" panose="020B0600070205080204" pitchFamily="50" charset="-128"/>
                                  </a:rPr>
                                  <a:t>引上</a:t>
                                </a:r>
                              </a:p>
                            </p:txBody>
                          </p:sp>
                        </p:grpSp>
                      </p:grpSp>
                      <p:grpSp>
                        <p:nvGrpSpPr>
                          <p:cNvPr id="40" name="グループ化 39">
                            <a:extLst>
                              <a:ext uri="{FF2B5EF4-FFF2-40B4-BE49-F238E27FC236}">
                                <a16:creationId xmlns:a16="http://schemas.microsoft.com/office/drawing/2014/main" id="{1317EECA-10EB-1AD8-1454-C8571E619121}"/>
                              </a:ext>
                            </a:extLst>
                          </p:cNvPr>
                          <p:cNvGrpSpPr/>
                          <p:nvPr/>
                        </p:nvGrpSpPr>
                        <p:grpSpPr>
                          <a:xfrm>
                            <a:off x="2743394" y="2266224"/>
                            <a:ext cx="578058" cy="199960"/>
                            <a:chOff x="706509" y="610339"/>
                            <a:chExt cx="578058" cy="199960"/>
                          </a:xfrm>
                        </p:grpSpPr>
                        <p:cxnSp>
                          <p:nvCxnSpPr>
                            <p:cNvPr id="41" name="直線矢印コネクタ 40">
                              <a:extLst>
                                <a:ext uri="{FF2B5EF4-FFF2-40B4-BE49-F238E27FC236}">
                                  <a16:creationId xmlns:a16="http://schemas.microsoft.com/office/drawing/2014/main" id="{E8FC1178-6A8B-1704-7471-5102C2C8D285}"/>
                                </a:ext>
                              </a:extLst>
                            </p:cNvPr>
                            <p:cNvCxnSpPr/>
                            <p:nvPr/>
                          </p:nvCxnSpPr>
                          <p:spPr>
                            <a:xfrm flipH="1" flipV="1">
                              <a:off x="706509" y="610339"/>
                              <a:ext cx="157480" cy="91440"/>
                            </a:xfrm>
                            <a:prstGeom prst="straightConnector1">
                              <a:avLst/>
                            </a:prstGeom>
                            <a:noFill/>
                            <a:ln w="19050" cap="flat" cmpd="sng" algn="ctr">
                              <a:solidFill>
                                <a:sysClr val="windowText" lastClr="000000"/>
                              </a:solidFill>
                              <a:prstDash val="solid"/>
                              <a:miter lim="800000"/>
                              <a:tailEnd type="arrow"/>
                            </a:ln>
                            <a:effectLst/>
                          </p:spPr>
                        </p:cxnSp>
                        <p:sp>
                          <p:nvSpPr>
                            <p:cNvPr id="42" name="テキスト ボックス 2">
                              <a:extLst>
                                <a:ext uri="{FF2B5EF4-FFF2-40B4-BE49-F238E27FC236}">
                                  <a16:creationId xmlns:a16="http://schemas.microsoft.com/office/drawing/2014/main" id="{34F67E19-CB56-7F18-6F19-A92B3790891C}"/>
                                </a:ext>
                              </a:extLst>
                            </p:cNvPr>
                            <p:cNvSpPr txBox="1"/>
                            <p:nvPr/>
                          </p:nvSpPr>
                          <p:spPr>
                            <a:xfrm>
                              <a:off x="825315" y="617894"/>
                              <a:ext cx="459252" cy="192405"/>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ja-JP" altLang="en-US" sz="1500" kern="100" dirty="0">
                                  <a:latin typeface="MS UI Gothic" panose="020B0600070205080204" pitchFamily="50" charset="-128"/>
                                  <a:ea typeface="MS UI Gothic" panose="020B0600070205080204" pitchFamily="50" charset="-128"/>
                                </a:rPr>
                                <a:t>コーン</a:t>
                              </a:r>
                              <a:r>
                                <a:rPr lang="en-US" sz="675" kern="100" dirty="0">
                                  <a:latin typeface="ＭＳ 明朝" panose="02020609040205080304" pitchFamily="17" charset="-128"/>
                                  <a:ea typeface="ＭＳ 明朝" panose="02020609040205080304" pitchFamily="17" charset="-128"/>
                                </a:rPr>
                                <a:t>    </a:t>
                              </a:r>
                              <a:endParaRPr lang="ja-JP" altLang="en-US" sz="675" kern="100" dirty="0">
                                <a:latin typeface="Times New Roman" panose="02020603050405020304" pitchFamily="18" charset="0"/>
                                <a:ea typeface="ＭＳ 明朝" panose="02020609040205080304" pitchFamily="17" charset="-128"/>
                              </a:endParaRPr>
                            </a:p>
                          </p:txBody>
                        </p:sp>
                      </p:grpSp>
                    </p:grpSp>
                    <p:sp>
                      <p:nvSpPr>
                        <p:cNvPr id="65" name="テキスト ボックス 2">
                          <a:extLst>
                            <a:ext uri="{FF2B5EF4-FFF2-40B4-BE49-F238E27FC236}">
                              <a16:creationId xmlns:a16="http://schemas.microsoft.com/office/drawing/2014/main" id="{3C483884-B03C-558A-6029-7C2780B3A753}"/>
                            </a:ext>
                          </a:extLst>
                        </p:cNvPr>
                        <p:cNvSpPr txBox="1"/>
                        <p:nvPr/>
                      </p:nvSpPr>
                      <p:spPr>
                        <a:xfrm>
                          <a:off x="645714" y="3279976"/>
                          <a:ext cx="1419873" cy="303107"/>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ja-JP" altLang="en-US" sz="1500" kern="100" dirty="0">
                              <a:latin typeface="MS UI Gothic" panose="020B0600070205080204" pitchFamily="50" charset="-128"/>
                              <a:ea typeface="MS UI Gothic" panose="020B0600070205080204" pitchFamily="50" charset="-128"/>
                            </a:rPr>
                            <a:t>電極プローブ</a:t>
                          </a:r>
                        </a:p>
                      </p:txBody>
                    </p:sp>
                  </p:grpSp>
                  <p:sp>
                    <p:nvSpPr>
                      <p:cNvPr id="64" name="矢印: 右 63">
                        <a:extLst>
                          <a:ext uri="{FF2B5EF4-FFF2-40B4-BE49-F238E27FC236}">
                            <a16:creationId xmlns:a16="http://schemas.microsoft.com/office/drawing/2014/main" id="{500D4D4A-A367-C5B6-1598-C3C6D269EE25}"/>
                          </a:ext>
                        </a:extLst>
                      </p:cNvPr>
                      <p:cNvSpPr/>
                      <p:nvPr/>
                    </p:nvSpPr>
                    <p:spPr>
                      <a:xfrm>
                        <a:off x="3479901" y="2799719"/>
                        <a:ext cx="616884" cy="788845"/>
                      </a:xfrm>
                      <a:prstGeom prst="rightArrow">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grpSp>
              <p:cxnSp>
                <p:nvCxnSpPr>
                  <p:cNvPr id="31" name="直線矢印コネクタ 30">
                    <a:extLst>
                      <a:ext uri="{FF2B5EF4-FFF2-40B4-BE49-F238E27FC236}">
                        <a16:creationId xmlns:a16="http://schemas.microsoft.com/office/drawing/2014/main" id="{0C2E6A02-920D-14A8-D21F-691D6E2F6285}"/>
                      </a:ext>
                    </a:extLst>
                  </p:cNvPr>
                  <p:cNvCxnSpPr>
                    <a:cxnSpLocks/>
                  </p:cNvCxnSpPr>
                  <p:nvPr/>
                </p:nvCxnSpPr>
                <p:spPr>
                  <a:xfrm>
                    <a:off x="1477430" y="3735355"/>
                    <a:ext cx="340936" cy="291744"/>
                  </a:xfrm>
                  <a:prstGeom prst="straightConnector1">
                    <a:avLst/>
                  </a:prstGeom>
                  <a:noFill/>
                  <a:ln w="22225" cap="flat" cmpd="sng" algn="ctr">
                    <a:solidFill>
                      <a:sysClr val="windowText" lastClr="000000"/>
                    </a:solidFill>
                    <a:prstDash val="solid"/>
                    <a:miter lim="800000"/>
                    <a:tailEnd type="arrow"/>
                  </a:ln>
                  <a:effectLst/>
                </p:spPr>
              </p:cxnSp>
            </p:grpSp>
            <p:cxnSp>
              <p:nvCxnSpPr>
                <p:cNvPr id="36" name="直線矢印コネクタ 35">
                  <a:extLst>
                    <a:ext uri="{FF2B5EF4-FFF2-40B4-BE49-F238E27FC236}">
                      <a16:creationId xmlns:a16="http://schemas.microsoft.com/office/drawing/2014/main" id="{C62D7196-73EB-F079-C242-3FE138E27DD2}"/>
                    </a:ext>
                  </a:extLst>
                </p:cNvPr>
                <p:cNvCxnSpPr>
                  <a:cxnSpLocks/>
                </p:cNvCxnSpPr>
                <p:nvPr/>
              </p:nvCxnSpPr>
              <p:spPr>
                <a:xfrm flipV="1">
                  <a:off x="1494888" y="4354958"/>
                  <a:ext cx="323478" cy="261821"/>
                </a:xfrm>
                <a:prstGeom prst="straightConnector1">
                  <a:avLst/>
                </a:prstGeom>
                <a:noFill/>
                <a:ln w="19050" cap="flat" cmpd="sng" algn="ctr">
                  <a:solidFill>
                    <a:sysClr val="windowText" lastClr="000000"/>
                  </a:solidFill>
                  <a:prstDash val="solid"/>
                  <a:miter lim="800000"/>
                  <a:tailEnd type="arrow"/>
                </a:ln>
                <a:effectLst/>
              </p:spPr>
            </p:cxnSp>
            <p:sp>
              <p:nvSpPr>
                <p:cNvPr id="56" name="テキスト ボックス 2">
                  <a:extLst>
                    <a:ext uri="{FF2B5EF4-FFF2-40B4-BE49-F238E27FC236}">
                      <a16:creationId xmlns:a16="http://schemas.microsoft.com/office/drawing/2014/main" id="{87FD6230-459A-C172-A345-D471BB30CF90}"/>
                    </a:ext>
                  </a:extLst>
                </p:cNvPr>
                <p:cNvSpPr txBox="1"/>
                <p:nvPr/>
              </p:nvSpPr>
              <p:spPr>
                <a:xfrm>
                  <a:off x="797514" y="4510547"/>
                  <a:ext cx="800027" cy="335094"/>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ja-JP" altLang="en-US" sz="1500" kern="100" dirty="0">
                      <a:latin typeface="MS UI Gothic" panose="020B0600070205080204" pitchFamily="50" charset="-128"/>
                      <a:ea typeface="MS UI Gothic" panose="020B0600070205080204" pitchFamily="50" charset="-128"/>
                    </a:rPr>
                    <a:t>コーン</a:t>
                  </a:r>
                  <a:r>
                    <a:rPr lang="en-US" sz="675" kern="100" dirty="0">
                      <a:latin typeface="ＭＳ 明朝" panose="02020609040205080304" pitchFamily="17" charset="-128"/>
                      <a:ea typeface="ＭＳ 明朝" panose="02020609040205080304" pitchFamily="17" charset="-128"/>
                    </a:rPr>
                    <a:t>    </a:t>
                  </a:r>
                  <a:endParaRPr lang="ja-JP" altLang="en-US" sz="675" kern="100" dirty="0">
                    <a:latin typeface="Times New Roman" panose="02020603050405020304" pitchFamily="18" charset="0"/>
                    <a:ea typeface="ＭＳ 明朝" panose="02020609040205080304" pitchFamily="17" charset="-128"/>
                  </a:endParaRPr>
                </a:p>
              </p:txBody>
            </p:sp>
          </p:grpSp>
          <p:cxnSp>
            <p:nvCxnSpPr>
              <p:cNvPr id="57" name="直線矢印コネクタ 56">
                <a:extLst>
                  <a:ext uri="{FF2B5EF4-FFF2-40B4-BE49-F238E27FC236}">
                    <a16:creationId xmlns:a16="http://schemas.microsoft.com/office/drawing/2014/main" id="{2E2F1C4B-2783-D503-CBCD-916963B046F8}"/>
                  </a:ext>
                </a:extLst>
              </p:cNvPr>
              <p:cNvCxnSpPr>
                <a:cxnSpLocks/>
              </p:cNvCxnSpPr>
              <p:nvPr/>
            </p:nvCxnSpPr>
            <p:spPr>
              <a:xfrm flipH="1">
                <a:off x="4990173" y="4470520"/>
                <a:ext cx="433382" cy="292518"/>
              </a:xfrm>
              <a:prstGeom prst="straightConnector1">
                <a:avLst/>
              </a:prstGeom>
              <a:noFill/>
              <a:ln w="22225" cap="flat" cmpd="sng" algn="ctr">
                <a:solidFill>
                  <a:sysClr val="windowText" lastClr="000000"/>
                </a:solidFill>
                <a:prstDash val="solid"/>
                <a:miter lim="800000"/>
                <a:tailEnd type="arrow"/>
              </a:ln>
              <a:effectLst/>
            </p:spPr>
          </p:cxnSp>
          <p:sp>
            <p:nvSpPr>
              <p:cNvPr id="62" name="テキスト ボックス 2">
                <a:extLst>
                  <a:ext uri="{FF2B5EF4-FFF2-40B4-BE49-F238E27FC236}">
                    <a16:creationId xmlns:a16="http://schemas.microsoft.com/office/drawing/2014/main" id="{EF3AC5D4-1E90-4CAA-315D-6AAA07A57303}"/>
                  </a:ext>
                </a:extLst>
              </p:cNvPr>
              <p:cNvSpPr txBox="1"/>
              <p:nvPr/>
            </p:nvSpPr>
            <p:spPr>
              <a:xfrm>
                <a:off x="5061266" y="4128641"/>
                <a:ext cx="1419873" cy="303107"/>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ja-JP" altLang="en-US" sz="1500" kern="100" dirty="0">
                    <a:latin typeface="MS UI Gothic" panose="020B0600070205080204" pitchFamily="50" charset="-128"/>
                    <a:ea typeface="MS UI Gothic" panose="020B0600070205080204" pitchFamily="50" charset="-128"/>
                  </a:rPr>
                  <a:t>電極プローブ</a:t>
                </a:r>
              </a:p>
            </p:txBody>
          </p:sp>
        </p:grpSp>
        <p:sp>
          <p:nvSpPr>
            <p:cNvPr id="17" name="テキスト ボックス 16">
              <a:extLst>
                <a:ext uri="{FF2B5EF4-FFF2-40B4-BE49-F238E27FC236}">
                  <a16:creationId xmlns:a16="http://schemas.microsoft.com/office/drawing/2014/main" id="{BAF33FAE-CD25-B4D1-4E09-61FDBC302D8A}"/>
                </a:ext>
              </a:extLst>
            </p:cNvPr>
            <p:cNvSpPr txBox="1"/>
            <p:nvPr/>
          </p:nvSpPr>
          <p:spPr>
            <a:xfrm>
              <a:off x="2015511" y="4264139"/>
              <a:ext cx="845651" cy="369332"/>
            </a:xfrm>
            <a:prstGeom prst="rect">
              <a:avLst/>
            </a:prstGeom>
            <a:solidFill>
              <a:schemeClr val="bg1"/>
            </a:solidFill>
            <a:ln w="25400">
              <a:solidFill>
                <a:srgbClr val="0000FF"/>
              </a:solidFill>
            </a:ln>
          </p:spPr>
          <p:txBody>
            <a:bodyPr wrap="square" lIns="0" tIns="0" rIns="0" bIns="0" rtlCol="0">
              <a:spAutoFit/>
            </a:bodyPr>
            <a:lstStyle/>
            <a:p>
              <a:pPr algn="ctr"/>
              <a:r>
                <a:rPr lang="en-US" altLang="ja-JP" i="1" dirty="0">
                  <a:solidFill>
                    <a:srgbClr val="0000FF"/>
                  </a:solidFill>
                  <a:latin typeface="Times New Roman" panose="02020603050405020304" pitchFamily="18" charset="0"/>
                  <a:ea typeface="MS UI Gothic" panose="020B0600070205080204" pitchFamily="50" charset="-128"/>
                  <a:cs typeface="Times New Roman" panose="02020603050405020304" pitchFamily="18" charset="0"/>
                </a:rPr>
                <a:t>N</a:t>
              </a:r>
              <a:r>
                <a:rPr lang="en-US" altLang="ja-JP" baseline="-25000" dirty="0">
                  <a:solidFill>
                    <a:srgbClr val="0000FF"/>
                  </a:solidFill>
                  <a:latin typeface="Times New Roman" panose="02020603050405020304" pitchFamily="18" charset="0"/>
                  <a:ea typeface="MS UI Gothic" panose="020B0600070205080204" pitchFamily="50" charset="-128"/>
                  <a:cs typeface="Times New Roman" panose="02020603050405020304" pitchFamily="18" charset="0"/>
                </a:rPr>
                <a:t>d</a:t>
              </a:r>
              <a:r>
                <a:rPr lang="ja-JP" altLang="en-US" dirty="0">
                  <a:solidFill>
                    <a:srgbClr val="0000FF"/>
                  </a:solidFill>
                  <a:latin typeface="Times New Roman" panose="02020603050405020304" pitchFamily="18" charset="0"/>
                  <a:ea typeface="MS UI Gothic" panose="020B0600070205080204" pitchFamily="50" charset="-128"/>
                  <a:cs typeface="Times New Roman" panose="02020603050405020304" pitchFamily="18" charset="0"/>
                </a:rPr>
                <a:t>値</a:t>
              </a:r>
            </a:p>
          </p:txBody>
        </p:sp>
        <p:sp>
          <p:nvSpPr>
            <p:cNvPr id="23" name="テキスト ボックス 22">
              <a:extLst>
                <a:ext uri="{FF2B5EF4-FFF2-40B4-BE49-F238E27FC236}">
                  <a16:creationId xmlns:a16="http://schemas.microsoft.com/office/drawing/2014/main" id="{5EEA4EAE-8665-74CE-E778-F2E9B1958073}"/>
                </a:ext>
              </a:extLst>
            </p:cNvPr>
            <p:cNvSpPr txBox="1"/>
            <p:nvPr/>
          </p:nvSpPr>
          <p:spPr>
            <a:xfrm>
              <a:off x="3405789" y="4556606"/>
              <a:ext cx="1419873" cy="307776"/>
            </a:xfrm>
            <a:prstGeom prst="rect">
              <a:avLst/>
            </a:prstGeom>
            <a:solidFill>
              <a:schemeClr val="bg1"/>
            </a:solidFill>
            <a:ln w="25400">
              <a:solidFill>
                <a:srgbClr val="0000FF"/>
              </a:solidFill>
            </a:ln>
          </p:spPr>
          <p:txBody>
            <a:bodyPr wrap="square" lIns="0" tIns="0" rIns="0" bIns="0" rtlCol="0">
              <a:spAutoFit/>
            </a:bodyPr>
            <a:lstStyle/>
            <a:p>
              <a:pPr algn="ctr"/>
              <a:r>
                <a:rPr lang="ja-JP" altLang="en-US" sz="1500" dirty="0">
                  <a:solidFill>
                    <a:srgbClr val="0000FF"/>
                  </a:solidFill>
                  <a:latin typeface="Times New Roman" panose="02020603050405020304" pitchFamily="18" charset="0"/>
                  <a:ea typeface="MS UI Gothic" panose="020B0600070205080204" pitchFamily="50" charset="-128"/>
                  <a:cs typeface="Times New Roman" panose="02020603050405020304" pitchFamily="18" charset="0"/>
                </a:rPr>
                <a:t>電気比抵抗</a:t>
              </a:r>
              <a:endParaRPr lang="en-US" altLang="ja-JP" sz="1500" dirty="0">
                <a:solidFill>
                  <a:srgbClr val="0000FF"/>
                </a:solidFill>
                <a:latin typeface="Times New Roman" panose="02020603050405020304" pitchFamily="18" charset="0"/>
                <a:ea typeface="MS UI Gothic" panose="020B0600070205080204" pitchFamily="50" charset="-128"/>
                <a:cs typeface="Times New Roman" panose="02020603050405020304" pitchFamily="18" charset="0"/>
              </a:endParaRPr>
            </a:p>
          </p:txBody>
        </p:sp>
      </p:grpSp>
      <p:sp>
        <p:nvSpPr>
          <p:cNvPr id="71" name="テキスト ボックス 70">
            <a:extLst>
              <a:ext uri="{FF2B5EF4-FFF2-40B4-BE49-F238E27FC236}">
                <a16:creationId xmlns:a16="http://schemas.microsoft.com/office/drawing/2014/main" id="{2A27E879-DD6A-30B7-5483-8F7687C0B682}"/>
              </a:ext>
            </a:extLst>
          </p:cNvPr>
          <p:cNvSpPr txBox="1">
            <a:spLocks noChangeArrowheads="1"/>
          </p:cNvSpPr>
          <p:nvPr/>
        </p:nvSpPr>
        <p:spPr bwMode="auto">
          <a:xfrm>
            <a:off x="79657" y="907356"/>
            <a:ext cx="7015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600" b="1" dirty="0">
                <a:solidFill>
                  <a:srgbClr val="000066"/>
                </a:solidFill>
                <a:latin typeface="Arial" panose="020B0604020202020204" pitchFamily="34" charset="0"/>
              </a:rPr>
              <a:t>２．動的コーン貫入試験と電気検層</a:t>
            </a:r>
          </a:p>
        </p:txBody>
      </p:sp>
      <p:pic>
        <p:nvPicPr>
          <p:cNvPr id="76" name="図 75" descr="屋外, 記号, 人, ストリート が含まれている画像&#10;&#10;AI によって生成されたコンテンツは間違っている可能性があります。">
            <a:extLst>
              <a:ext uri="{FF2B5EF4-FFF2-40B4-BE49-F238E27FC236}">
                <a16:creationId xmlns:a16="http://schemas.microsoft.com/office/drawing/2014/main" id="{D29D44B0-1CED-5A08-990F-750CB5B0F10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976727" y="2394929"/>
            <a:ext cx="4037609" cy="2853270"/>
          </a:xfrm>
          <a:prstGeom prst="rect">
            <a:avLst/>
          </a:prstGeom>
          <a:noFill/>
          <a:ln>
            <a:noFill/>
          </a:ln>
        </p:spPr>
      </p:pic>
    </p:spTree>
    <p:extLst>
      <p:ext uri="{BB962C8B-B14F-4D97-AF65-F5344CB8AC3E}">
        <p14:creationId xmlns:p14="http://schemas.microsoft.com/office/powerpoint/2010/main" val="7525229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249089" y="94158"/>
            <a:ext cx="2031325" cy="646331"/>
          </a:xfrm>
          <a:prstGeom prst="rect">
            <a:avLst/>
          </a:prstGeom>
          <a:noFill/>
        </p:spPr>
        <p:txBody>
          <a:bodyPr wrap="none" rtlCol="0">
            <a:spAutoFit/>
          </a:bodyPr>
          <a:lstStyle/>
          <a:p>
            <a:r>
              <a:rPr kumimoji="1" lang="ja-JP" altLang="en-US" sz="3600" dirty="0">
                <a:solidFill>
                  <a:srgbClr val="0000FF"/>
                </a:solidFill>
                <a:latin typeface="+mn-ea"/>
              </a:rPr>
              <a:t>研究背景</a:t>
            </a:r>
          </a:p>
        </p:txBody>
      </p:sp>
      <p:grpSp>
        <p:nvGrpSpPr>
          <p:cNvPr id="22" name="グループ化 21"/>
          <p:cNvGrpSpPr/>
          <p:nvPr/>
        </p:nvGrpSpPr>
        <p:grpSpPr>
          <a:xfrm>
            <a:off x="118700" y="854716"/>
            <a:ext cx="2658716" cy="1986161"/>
            <a:chOff x="118700" y="1182102"/>
            <a:chExt cx="2880325" cy="2160240"/>
          </a:xfrm>
        </p:grpSpPr>
        <p:pic>
          <p:nvPicPr>
            <p:cNvPr id="6" name="Picture 2" descr="C:\①-3H28年度\熊本被災調査\現地調査\8月14日写真\IMG_40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700" y="1182102"/>
              <a:ext cx="2880325" cy="2160240"/>
            </a:xfrm>
            <a:prstGeom prst="rect">
              <a:avLst/>
            </a:prstGeom>
            <a:noFill/>
            <a:extLst>
              <a:ext uri="{909E8E84-426E-40DD-AFC4-6F175D3DCCD1}">
                <a14:hiddenFill xmlns:a14="http://schemas.microsoft.com/office/drawing/2010/main">
                  <a:solidFill>
                    <a:srgbClr val="FFFFFF"/>
                  </a:solidFill>
                </a14:hiddenFill>
              </a:ext>
            </a:extLst>
          </p:spPr>
        </p:pic>
        <p:sp>
          <p:nvSpPr>
            <p:cNvPr id="7" name="テキスト ボックス 6"/>
            <p:cNvSpPr txBox="1"/>
            <p:nvPr/>
          </p:nvSpPr>
          <p:spPr>
            <a:xfrm>
              <a:off x="997982" y="2129367"/>
              <a:ext cx="502305" cy="264068"/>
            </a:xfrm>
            <a:prstGeom prst="rect">
              <a:avLst/>
            </a:prstGeom>
            <a:noFill/>
          </p:spPr>
          <p:txBody>
            <a:bodyPr wrap="none" rtlCol="0">
              <a:spAutoFit/>
            </a:bodyPr>
            <a:lstStyle/>
            <a:p>
              <a:r>
                <a:rPr kumimoji="1" lang="ja-JP" altLang="en-US" sz="1600" b="1" dirty="0">
                  <a:solidFill>
                    <a:schemeClr val="bg1"/>
                  </a:solidFill>
                </a:rPr>
                <a:t>沈下</a:t>
              </a:r>
            </a:p>
          </p:txBody>
        </p:sp>
        <p:sp>
          <p:nvSpPr>
            <p:cNvPr id="8" name="下矢印 7"/>
            <p:cNvSpPr/>
            <p:nvPr/>
          </p:nvSpPr>
          <p:spPr>
            <a:xfrm>
              <a:off x="1109674" y="2508449"/>
              <a:ext cx="288032" cy="445669"/>
            </a:xfrm>
            <a:prstGeom prst="downArrow">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1" name="グループ化 20"/>
          <p:cNvGrpSpPr/>
          <p:nvPr/>
        </p:nvGrpSpPr>
        <p:grpSpPr>
          <a:xfrm>
            <a:off x="2834119" y="854717"/>
            <a:ext cx="3410728" cy="1999598"/>
            <a:chOff x="3042143" y="1182102"/>
            <a:chExt cx="2891435" cy="2168574"/>
          </a:xfrm>
        </p:grpSpPr>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42143" y="1182102"/>
              <a:ext cx="2891435" cy="2168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0" name="直線コネクタ 9"/>
            <p:cNvCxnSpPr/>
            <p:nvPr/>
          </p:nvCxnSpPr>
          <p:spPr>
            <a:xfrm flipV="1">
              <a:off x="3909496" y="1363558"/>
              <a:ext cx="0" cy="1836202"/>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 name="直線コネクタ 10"/>
            <p:cNvCxnSpPr/>
            <p:nvPr/>
          </p:nvCxnSpPr>
          <p:spPr>
            <a:xfrm flipV="1">
              <a:off x="3909496" y="1288634"/>
              <a:ext cx="144016" cy="1836202"/>
            </a:xfrm>
            <a:prstGeom prst="line">
              <a:avLst/>
            </a:prstGeom>
            <a:ln>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2" name="テキスト ボックス 11"/>
            <p:cNvSpPr txBox="1"/>
            <p:nvPr/>
          </p:nvSpPr>
          <p:spPr>
            <a:xfrm>
              <a:off x="3995742" y="1281257"/>
              <a:ext cx="419164" cy="263305"/>
            </a:xfrm>
            <a:prstGeom prst="rect">
              <a:avLst/>
            </a:prstGeom>
            <a:noFill/>
          </p:spPr>
          <p:txBody>
            <a:bodyPr wrap="none" rtlCol="0">
              <a:spAutoFit/>
            </a:bodyPr>
            <a:lstStyle/>
            <a:p>
              <a:r>
                <a:rPr kumimoji="1" lang="ja-JP" altLang="en-US" sz="1600" b="1" dirty="0"/>
                <a:t>傾斜</a:t>
              </a:r>
            </a:p>
          </p:txBody>
        </p:sp>
      </p:grpSp>
      <p:sp>
        <p:nvSpPr>
          <p:cNvPr id="13" name="テキスト ボックス 12"/>
          <p:cNvSpPr txBox="1"/>
          <p:nvPr/>
        </p:nvSpPr>
        <p:spPr>
          <a:xfrm>
            <a:off x="183814" y="2805482"/>
            <a:ext cx="2448106" cy="338554"/>
          </a:xfrm>
          <a:prstGeom prst="rect">
            <a:avLst/>
          </a:prstGeom>
          <a:noFill/>
        </p:spPr>
        <p:txBody>
          <a:bodyPr wrap="none" rtlCol="0">
            <a:spAutoFit/>
          </a:bodyPr>
          <a:lstStyle/>
          <a:p>
            <a:r>
              <a:rPr kumimoji="1" lang="en-US" altLang="ja-JP" sz="1600" dirty="0"/>
              <a:t>2016</a:t>
            </a:r>
            <a:r>
              <a:rPr kumimoji="1" lang="ja-JP" altLang="en-US" sz="1600" dirty="0"/>
              <a:t>年　熊本県　南高江</a:t>
            </a:r>
          </a:p>
        </p:txBody>
      </p:sp>
      <p:sp>
        <p:nvSpPr>
          <p:cNvPr id="14" name="テキスト ボックス 13"/>
          <p:cNvSpPr txBox="1"/>
          <p:nvPr/>
        </p:nvSpPr>
        <p:spPr>
          <a:xfrm>
            <a:off x="3229374" y="2805482"/>
            <a:ext cx="2448106" cy="338554"/>
          </a:xfrm>
          <a:prstGeom prst="rect">
            <a:avLst/>
          </a:prstGeom>
          <a:noFill/>
        </p:spPr>
        <p:txBody>
          <a:bodyPr wrap="none" rtlCol="0">
            <a:spAutoFit/>
          </a:bodyPr>
          <a:lstStyle/>
          <a:p>
            <a:r>
              <a:rPr kumimoji="1" lang="en-US" altLang="ja-JP" sz="1600" dirty="0"/>
              <a:t>2016</a:t>
            </a:r>
            <a:r>
              <a:rPr kumimoji="1" lang="ja-JP" altLang="en-US" sz="1600" dirty="0"/>
              <a:t>年　熊本県　南高江</a:t>
            </a:r>
          </a:p>
        </p:txBody>
      </p:sp>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16347" y="854717"/>
            <a:ext cx="2658716" cy="18394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テキスト ボックス 15"/>
          <p:cNvSpPr txBox="1"/>
          <p:nvPr/>
        </p:nvSpPr>
        <p:spPr>
          <a:xfrm>
            <a:off x="6526957" y="2694182"/>
            <a:ext cx="2448106" cy="338554"/>
          </a:xfrm>
          <a:prstGeom prst="rect">
            <a:avLst/>
          </a:prstGeom>
          <a:noFill/>
        </p:spPr>
        <p:txBody>
          <a:bodyPr wrap="none" rtlCol="0">
            <a:spAutoFit/>
          </a:bodyPr>
          <a:lstStyle/>
          <a:p>
            <a:r>
              <a:rPr kumimoji="1" lang="en-US" altLang="ja-JP" sz="1600" dirty="0"/>
              <a:t>2011</a:t>
            </a:r>
            <a:r>
              <a:rPr kumimoji="1" lang="ja-JP" altLang="en-US" sz="1600" dirty="0"/>
              <a:t>年　千葉県　我孫子</a:t>
            </a:r>
          </a:p>
        </p:txBody>
      </p:sp>
      <p:sp>
        <p:nvSpPr>
          <p:cNvPr id="19" name="テキスト ボックス 18"/>
          <p:cNvSpPr txBox="1"/>
          <p:nvPr/>
        </p:nvSpPr>
        <p:spPr>
          <a:xfrm>
            <a:off x="6358020" y="3934495"/>
            <a:ext cx="2617043" cy="1323439"/>
          </a:xfrm>
          <a:prstGeom prst="rect">
            <a:avLst/>
          </a:prstGeom>
          <a:noFill/>
        </p:spPr>
        <p:txBody>
          <a:bodyPr wrap="square" rtlCol="0">
            <a:spAutoFit/>
          </a:bodyPr>
          <a:lstStyle/>
          <a:p>
            <a:r>
              <a:rPr lang="ja-JP" altLang="en-US" sz="2000" dirty="0">
                <a:solidFill>
                  <a:prstClr val="black"/>
                </a:solidFill>
                <a:latin typeface="+mj-ea"/>
                <a:ea typeface="+mj-ea"/>
              </a:rPr>
              <a:t>過去の巨大地震に</a:t>
            </a:r>
            <a:endParaRPr lang="en-US" altLang="ja-JP" sz="2000" dirty="0">
              <a:solidFill>
                <a:prstClr val="black"/>
              </a:solidFill>
              <a:latin typeface="+mj-ea"/>
              <a:ea typeface="+mj-ea"/>
            </a:endParaRPr>
          </a:p>
          <a:p>
            <a:r>
              <a:rPr lang="ja-JP" altLang="en-US" sz="2000" dirty="0">
                <a:solidFill>
                  <a:prstClr val="black"/>
                </a:solidFill>
                <a:latin typeface="+mj-ea"/>
                <a:ea typeface="+mj-ea"/>
              </a:rPr>
              <a:t>おいて、</a:t>
            </a:r>
            <a:r>
              <a:rPr lang="ja-JP" altLang="en-US" sz="2000" b="1" dirty="0">
                <a:solidFill>
                  <a:srgbClr val="FF0000"/>
                </a:solidFill>
                <a:latin typeface="+mj-ea"/>
                <a:ea typeface="+mj-ea"/>
              </a:rPr>
              <a:t>地盤の液状化</a:t>
            </a:r>
            <a:endParaRPr lang="en-US" altLang="ja-JP" sz="2000" b="1" dirty="0">
              <a:solidFill>
                <a:srgbClr val="FF0000"/>
              </a:solidFill>
              <a:latin typeface="+mj-ea"/>
              <a:ea typeface="+mj-ea"/>
            </a:endParaRPr>
          </a:p>
          <a:p>
            <a:r>
              <a:rPr lang="ja-JP" altLang="en-US" sz="2000" b="1" dirty="0">
                <a:solidFill>
                  <a:srgbClr val="FF0000"/>
                </a:solidFill>
                <a:latin typeface="+mj-ea"/>
                <a:ea typeface="+mj-ea"/>
              </a:rPr>
              <a:t>被害</a:t>
            </a:r>
            <a:r>
              <a:rPr lang="ja-JP" altLang="en-US" sz="2000" dirty="0">
                <a:solidFill>
                  <a:prstClr val="black"/>
                </a:solidFill>
                <a:latin typeface="+mj-ea"/>
                <a:ea typeface="+mj-ea"/>
              </a:rPr>
              <a:t>が数多く発生している</a:t>
            </a:r>
          </a:p>
        </p:txBody>
      </p:sp>
      <p:pic>
        <p:nvPicPr>
          <p:cNvPr id="20" name="Picture 4" descr="柏崎市橋場町の堤内地の変状(旧河道）"/>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17945" y="3287496"/>
            <a:ext cx="2453911" cy="1840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3" descr="CIMG178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31897" y="3287496"/>
            <a:ext cx="2366326" cy="1842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テキスト ボックス 23"/>
          <p:cNvSpPr txBox="1"/>
          <p:nvPr/>
        </p:nvSpPr>
        <p:spPr>
          <a:xfrm>
            <a:off x="131897" y="5096881"/>
            <a:ext cx="2448106" cy="338554"/>
          </a:xfrm>
          <a:prstGeom prst="rect">
            <a:avLst/>
          </a:prstGeom>
          <a:noFill/>
        </p:spPr>
        <p:txBody>
          <a:bodyPr wrap="none" rtlCol="0">
            <a:spAutoFit/>
          </a:bodyPr>
          <a:lstStyle/>
          <a:p>
            <a:r>
              <a:rPr kumimoji="1" lang="en-US" altLang="ja-JP" sz="1600" dirty="0"/>
              <a:t>2004</a:t>
            </a:r>
            <a:r>
              <a:rPr kumimoji="1" lang="ja-JP" altLang="en-US" sz="1600" dirty="0"/>
              <a:t>年　新潟県　刈羽村</a:t>
            </a:r>
          </a:p>
        </p:txBody>
      </p:sp>
      <p:sp>
        <p:nvSpPr>
          <p:cNvPr id="25" name="テキスト ボックス 24"/>
          <p:cNvSpPr txBox="1"/>
          <p:nvPr/>
        </p:nvSpPr>
        <p:spPr>
          <a:xfrm>
            <a:off x="3126881" y="5096881"/>
            <a:ext cx="2448106" cy="338554"/>
          </a:xfrm>
          <a:prstGeom prst="rect">
            <a:avLst/>
          </a:prstGeom>
          <a:noFill/>
        </p:spPr>
        <p:txBody>
          <a:bodyPr wrap="none" rtlCol="0">
            <a:spAutoFit/>
          </a:bodyPr>
          <a:lstStyle/>
          <a:p>
            <a:r>
              <a:rPr kumimoji="1" lang="en-US" altLang="ja-JP" sz="1600" dirty="0"/>
              <a:t>2007</a:t>
            </a:r>
            <a:r>
              <a:rPr kumimoji="1" lang="ja-JP" altLang="en-US" sz="1600" dirty="0"/>
              <a:t>年　新潟県　柏崎市</a:t>
            </a:r>
          </a:p>
        </p:txBody>
      </p:sp>
      <p:sp>
        <p:nvSpPr>
          <p:cNvPr id="2" name="右矢印 1"/>
          <p:cNvSpPr/>
          <p:nvPr/>
        </p:nvSpPr>
        <p:spPr>
          <a:xfrm>
            <a:off x="2134983" y="3936808"/>
            <a:ext cx="1398272" cy="785189"/>
          </a:xfrm>
          <a:prstGeom prst="rightArrow">
            <a:avLst/>
          </a:prstGeom>
          <a:solidFill>
            <a:srgbClr val="FFFF00"/>
          </a:solid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rgbClr val="FF0000"/>
                </a:solidFill>
                <a:latin typeface="メイリオ" panose="020B0604030504040204" pitchFamily="50" charset="-128"/>
                <a:ea typeface="メイリオ" panose="020B0604030504040204" pitchFamily="50" charset="-128"/>
              </a:rPr>
              <a:t>再液状化</a:t>
            </a:r>
          </a:p>
        </p:txBody>
      </p:sp>
      <p:sp>
        <p:nvSpPr>
          <p:cNvPr id="26" name="テキスト ボックス 25"/>
          <p:cNvSpPr txBox="1"/>
          <p:nvPr/>
        </p:nvSpPr>
        <p:spPr>
          <a:xfrm>
            <a:off x="2493360" y="5399162"/>
            <a:ext cx="3685624" cy="461665"/>
          </a:xfrm>
          <a:prstGeom prst="rect">
            <a:avLst/>
          </a:prstGeom>
          <a:noFill/>
        </p:spPr>
        <p:txBody>
          <a:bodyPr wrap="none" rtlCol="0">
            <a:spAutoFit/>
          </a:bodyPr>
          <a:lstStyle/>
          <a:p>
            <a:r>
              <a:rPr kumimoji="1" lang="ja-JP" altLang="en-US" sz="2400" dirty="0">
                <a:latin typeface="+mj-ea"/>
                <a:ea typeface="+mj-ea"/>
              </a:rPr>
              <a:t>繰り返される液状化の被害</a:t>
            </a:r>
          </a:p>
        </p:txBody>
      </p:sp>
      <p:sp>
        <p:nvSpPr>
          <p:cNvPr id="27" name="テキスト ボックス 26"/>
          <p:cNvSpPr txBox="1"/>
          <p:nvPr/>
        </p:nvSpPr>
        <p:spPr>
          <a:xfrm>
            <a:off x="1509203" y="6180621"/>
            <a:ext cx="5695790" cy="461665"/>
          </a:xfrm>
          <a:prstGeom prst="rect">
            <a:avLst/>
          </a:prstGeom>
          <a:noFill/>
        </p:spPr>
        <p:txBody>
          <a:bodyPr wrap="none" rtlCol="0">
            <a:spAutoFit/>
          </a:bodyPr>
          <a:lstStyle/>
          <a:p>
            <a:r>
              <a:rPr kumimoji="1" lang="ja-JP" altLang="en-US" sz="2400" dirty="0">
                <a:latin typeface="+mj-ea"/>
                <a:ea typeface="+mj-ea"/>
              </a:rPr>
              <a:t>宅地の多くが液状化対策を施されていない</a:t>
            </a:r>
          </a:p>
        </p:txBody>
      </p:sp>
      <p:sp>
        <p:nvSpPr>
          <p:cNvPr id="29" name="二等辺三角形 28"/>
          <p:cNvSpPr/>
          <p:nvPr/>
        </p:nvSpPr>
        <p:spPr>
          <a:xfrm rot="10800000">
            <a:off x="3300960" y="5860827"/>
            <a:ext cx="2112277" cy="328639"/>
          </a:xfrm>
          <a:prstGeom prst="triangle">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28" name="直線コネクタ 27"/>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3" name="上カーブ矢印 2"/>
          <p:cNvSpPr/>
          <p:nvPr/>
        </p:nvSpPr>
        <p:spPr>
          <a:xfrm rot="16200000">
            <a:off x="5035575" y="2659466"/>
            <a:ext cx="1968225" cy="1371649"/>
          </a:xfrm>
          <a:prstGeom prst="curvedUpArrow">
            <a:avLst/>
          </a:prstGeom>
          <a:gradFill>
            <a:gsLst>
              <a:gs pos="0">
                <a:srgbClr val="FF0000"/>
              </a:gs>
              <a:gs pos="100000">
                <a:srgbClr val="FFFF66"/>
              </a:gs>
            </a:gsLst>
          </a:gra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4" name="小波 3"/>
          <p:cNvSpPr/>
          <p:nvPr/>
        </p:nvSpPr>
        <p:spPr>
          <a:xfrm>
            <a:off x="6969967" y="760499"/>
            <a:ext cx="1698172" cy="378801"/>
          </a:xfrm>
          <a:prstGeom prst="doubleWave">
            <a:avLst/>
          </a:prstGeom>
          <a:solidFill>
            <a:srgbClr val="FFFF00"/>
          </a:solid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b="1" dirty="0">
                <a:solidFill>
                  <a:srgbClr val="FF0000"/>
                </a:solidFill>
              </a:rPr>
              <a:t>長い継続時間</a:t>
            </a:r>
          </a:p>
        </p:txBody>
      </p:sp>
      <p:sp>
        <p:nvSpPr>
          <p:cNvPr id="17" name="スライド番号プレースホルダー 16"/>
          <p:cNvSpPr>
            <a:spLocks noGrp="1"/>
          </p:cNvSpPr>
          <p:nvPr>
            <p:ph type="sldNum" sz="quarter" idx="12"/>
          </p:nvPr>
        </p:nvSpPr>
        <p:spPr/>
        <p:txBody>
          <a:bodyPr/>
          <a:lstStyle/>
          <a:p>
            <a:fld id="{ECBBA4FD-8B58-3E45-AE96-1E427A68B684}" type="slidenum">
              <a:rPr kumimoji="1" lang="ja-JP" altLang="en-US" smtClean="0"/>
              <a:t>3</a:t>
            </a:fld>
            <a:endParaRPr kumimoji="1" lang="ja-JP" altLang="en-US"/>
          </a:p>
        </p:txBody>
      </p:sp>
    </p:spTree>
    <p:extLst>
      <p:ext uri="{BB962C8B-B14F-4D97-AF65-F5344CB8AC3E}">
        <p14:creationId xmlns:p14="http://schemas.microsoft.com/office/powerpoint/2010/main" val="5851801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51A3D2-38BB-C899-776D-F9C4C7FC8ED8}"/>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253ED0A-44C9-0D9D-280B-E730873EFFE1}"/>
              </a:ext>
            </a:extLst>
          </p:cNvPr>
          <p:cNvSpPr txBox="1"/>
          <p:nvPr/>
        </p:nvSpPr>
        <p:spPr>
          <a:xfrm>
            <a:off x="58571" y="857251"/>
            <a:ext cx="3377499" cy="507831"/>
          </a:xfrm>
          <a:prstGeom prst="rect">
            <a:avLst/>
          </a:prstGeom>
          <a:noFill/>
        </p:spPr>
        <p:txBody>
          <a:bodyPr wrap="square">
            <a:spAutoFit/>
          </a:bodyPr>
          <a:lstStyle/>
          <a:p>
            <a:r>
              <a:rPr lang="en-US" altLang="ja-JP" sz="2700" dirty="0">
                <a:latin typeface="MS UI Gothic" panose="020B0600070205080204" pitchFamily="50" charset="-128"/>
                <a:ea typeface="MS UI Gothic" panose="020B0600070205080204" pitchFamily="50" charset="-128"/>
              </a:rPr>
              <a:t>[</a:t>
            </a:r>
            <a:r>
              <a:rPr lang="ja-JP" altLang="en-US" sz="2700" dirty="0">
                <a:latin typeface="MS UI Gothic" panose="020B0600070205080204" pitchFamily="50" charset="-128"/>
                <a:ea typeface="MS UI Gothic" panose="020B0600070205080204" pitchFamily="50" charset="-128"/>
              </a:rPr>
              <a:t>電極プローブの特長</a:t>
            </a:r>
            <a:r>
              <a:rPr lang="en-US" altLang="ja-JP" sz="2700" dirty="0">
                <a:latin typeface="MS UI Gothic" panose="020B0600070205080204" pitchFamily="50" charset="-128"/>
                <a:ea typeface="MS UI Gothic" panose="020B0600070205080204" pitchFamily="50" charset="-128"/>
              </a:rPr>
              <a:t>]</a:t>
            </a:r>
          </a:p>
        </p:txBody>
      </p:sp>
      <p:sp>
        <p:nvSpPr>
          <p:cNvPr id="5" name="テキスト ボックス 4">
            <a:extLst>
              <a:ext uri="{FF2B5EF4-FFF2-40B4-BE49-F238E27FC236}">
                <a16:creationId xmlns:a16="http://schemas.microsoft.com/office/drawing/2014/main" id="{1329612F-0951-534E-6DFA-938C92A9085E}"/>
              </a:ext>
            </a:extLst>
          </p:cNvPr>
          <p:cNvSpPr txBox="1"/>
          <p:nvPr/>
        </p:nvSpPr>
        <p:spPr>
          <a:xfrm>
            <a:off x="202801" y="1501167"/>
            <a:ext cx="3629195" cy="461665"/>
          </a:xfrm>
          <a:prstGeom prst="rect">
            <a:avLst/>
          </a:prstGeom>
          <a:solidFill>
            <a:schemeClr val="bg1"/>
          </a:solidFill>
          <a:ln w="22225">
            <a:solidFill>
              <a:schemeClr val="tx1"/>
            </a:solidFill>
          </a:ln>
          <a:effectLst>
            <a:outerShdw blurRad="50800" dist="101600" dir="2700000" algn="tl" rotWithShape="0">
              <a:prstClr val="black">
                <a:alpha val="40000"/>
              </a:prstClr>
            </a:outerShdw>
          </a:effectLst>
        </p:spPr>
        <p:txBody>
          <a:bodyPr wrap="square">
            <a:spAutoFit/>
          </a:bodyPr>
          <a:lstStyle/>
          <a:p>
            <a:pPr algn="l"/>
            <a:r>
              <a:rPr lang="ja-JP" altLang="en-US" sz="2400" dirty="0">
                <a:latin typeface="MS UI Gothic" panose="020B0600070205080204" pitchFamily="50" charset="-128"/>
                <a:ea typeface="MS UI Gothic" panose="020B0600070205080204" pitchFamily="50" charset="-128"/>
                <a:cs typeface="Times New Roman" panose="02020603050405020304" pitchFamily="18" charset="0"/>
              </a:rPr>
              <a:t>点電極 と　偏心スペーサー</a:t>
            </a:r>
            <a:endParaRPr lang="en-US" altLang="ja-JP" sz="2400" i="1" dirty="0">
              <a:solidFill>
                <a:srgbClr val="0000FF"/>
              </a:solidFill>
              <a:latin typeface="Arial" panose="020B0604020202020204" pitchFamily="34" charset="0"/>
              <a:ea typeface="MS UI Gothic" panose="020B0600070205080204" pitchFamily="50" charset="-128"/>
              <a:cs typeface="Arial" panose="020B0604020202020204" pitchFamily="34" charset="0"/>
            </a:endParaRPr>
          </a:p>
        </p:txBody>
      </p:sp>
      <p:grpSp>
        <p:nvGrpSpPr>
          <p:cNvPr id="9" name="グループ化 8">
            <a:extLst>
              <a:ext uri="{FF2B5EF4-FFF2-40B4-BE49-F238E27FC236}">
                <a16:creationId xmlns:a16="http://schemas.microsoft.com/office/drawing/2014/main" id="{2C7CAF47-D224-AD9C-79BF-43EEADA7A873}"/>
              </a:ext>
            </a:extLst>
          </p:cNvPr>
          <p:cNvGrpSpPr/>
          <p:nvPr/>
        </p:nvGrpSpPr>
        <p:grpSpPr>
          <a:xfrm>
            <a:off x="65985" y="2244588"/>
            <a:ext cx="3023795" cy="3112246"/>
            <a:chOff x="8160274" y="1486145"/>
            <a:chExt cx="4031726" cy="4149661"/>
          </a:xfrm>
        </p:grpSpPr>
        <p:pic>
          <p:nvPicPr>
            <p:cNvPr id="3" name="図 2">
              <a:extLst>
                <a:ext uri="{FF2B5EF4-FFF2-40B4-BE49-F238E27FC236}">
                  <a16:creationId xmlns:a16="http://schemas.microsoft.com/office/drawing/2014/main" id="{33532168-1C66-C9A3-7BF8-D5F1FE97582B}"/>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60274" y="1486145"/>
              <a:ext cx="4031726" cy="4149661"/>
            </a:xfrm>
            <a:prstGeom prst="rect">
              <a:avLst/>
            </a:prstGeom>
            <a:noFill/>
            <a:ln>
              <a:noFill/>
            </a:ln>
          </p:spPr>
        </p:pic>
        <p:sp>
          <p:nvSpPr>
            <p:cNvPr id="7" name="正方形/長方形 6">
              <a:extLst>
                <a:ext uri="{FF2B5EF4-FFF2-40B4-BE49-F238E27FC236}">
                  <a16:creationId xmlns:a16="http://schemas.microsoft.com/office/drawing/2014/main" id="{6F13BC91-2CFB-3FEE-990E-5A78DE8AAD62}"/>
                </a:ext>
              </a:extLst>
            </p:cNvPr>
            <p:cNvSpPr/>
            <p:nvPr/>
          </p:nvSpPr>
          <p:spPr>
            <a:xfrm>
              <a:off x="8248453" y="3523266"/>
              <a:ext cx="1068178" cy="593889"/>
            </a:xfrm>
            <a:prstGeom prst="rect">
              <a:avLst/>
            </a:prstGeom>
            <a:noFill/>
            <a:ln w="254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8" name="正方形/長方形 7">
              <a:extLst>
                <a:ext uri="{FF2B5EF4-FFF2-40B4-BE49-F238E27FC236}">
                  <a16:creationId xmlns:a16="http://schemas.microsoft.com/office/drawing/2014/main" id="{360FE478-EE6A-948E-09FA-78B766E91BBF}"/>
                </a:ext>
              </a:extLst>
            </p:cNvPr>
            <p:cNvSpPr/>
            <p:nvPr/>
          </p:nvSpPr>
          <p:spPr>
            <a:xfrm>
              <a:off x="10257933" y="4467519"/>
              <a:ext cx="1544426" cy="434420"/>
            </a:xfrm>
            <a:prstGeom prst="rect">
              <a:avLst/>
            </a:prstGeom>
            <a:noFill/>
            <a:ln w="25400">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pic>
        <p:nvPicPr>
          <p:cNvPr id="15" name="図 14">
            <a:extLst>
              <a:ext uri="{FF2B5EF4-FFF2-40B4-BE49-F238E27FC236}">
                <a16:creationId xmlns:a16="http://schemas.microsoft.com/office/drawing/2014/main" id="{713E2A03-8082-3BC6-0E68-168989A9CC8C}"/>
              </a:ext>
            </a:extLst>
          </p:cNvPr>
          <p:cNvPicPr>
            <a:picLocks noChangeAspect="1"/>
          </p:cNvPicPr>
          <p:nvPr/>
        </p:nvPicPr>
        <p:blipFill>
          <a:blip r:embed="rId4"/>
          <a:stretch>
            <a:fillRect/>
          </a:stretch>
        </p:blipFill>
        <p:spPr>
          <a:xfrm>
            <a:off x="4606873" y="3047965"/>
            <a:ext cx="1444567" cy="1995446"/>
          </a:xfrm>
          <a:prstGeom prst="rect">
            <a:avLst/>
          </a:prstGeom>
        </p:spPr>
      </p:pic>
      <p:pic>
        <p:nvPicPr>
          <p:cNvPr id="16" name="図 15">
            <a:extLst>
              <a:ext uri="{FF2B5EF4-FFF2-40B4-BE49-F238E27FC236}">
                <a16:creationId xmlns:a16="http://schemas.microsoft.com/office/drawing/2014/main" id="{A7BF192B-DA48-9929-E604-06432BCEF7FE}"/>
              </a:ext>
            </a:extLst>
          </p:cNvPr>
          <p:cNvPicPr>
            <a:picLocks noChangeAspect="1"/>
          </p:cNvPicPr>
          <p:nvPr/>
        </p:nvPicPr>
        <p:blipFill rotWithShape="1">
          <a:blip r:embed="rId5">
            <a:extLst>
              <a:ext uri="{28A0092B-C50C-407E-A947-70E740481C1C}">
                <a14:useLocalDpi xmlns:a14="http://schemas.microsoft.com/office/drawing/2010/main" val="0"/>
              </a:ext>
            </a:extLst>
          </a:blip>
          <a:srcRect l="6162" t="7826" r="27529" b="28737"/>
          <a:stretch/>
        </p:blipFill>
        <p:spPr bwMode="auto">
          <a:xfrm>
            <a:off x="6176925" y="2936423"/>
            <a:ext cx="2848752" cy="2089164"/>
          </a:xfrm>
          <a:prstGeom prst="rect">
            <a:avLst/>
          </a:prstGeom>
          <a:noFill/>
          <a:ln>
            <a:noFill/>
          </a:ln>
          <a:extLst>
            <a:ext uri="{53640926-AAD7-44D8-BBD7-CCE9431645EC}">
              <a14:shadowObscured xmlns:a14="http://schemas.microsoft.com/office/drawing/2010/main"/>
            </a:ext>
          </a:extLst>
        </p:spPr>
      </p:pic>
      <p:sp>
        <p:nvSpPr>
          <p:cNvPr id="17" name="テキスト ボックス 16">
            <a:extLst>
              <a:ext uri="{FF2B5EF4-FFF2-40B4-BE49-F238E27FC236}">
                <a16:creationId xmlns:a16="http://schemas.microsoft.com/office/drawing/2014/main" id="{A73B180B-185C-7E48-6C9C-87F3353701FD}"/>
              </a:ext>
            </a:extLst>
          </p:cNvPr>
          <p:cNvSpPr txBox="1"/>
          <p:nvPr/>
        </p:nvSpPr>
        <p:spPr>
          <a:xfrm>
            <a:off x="4928075" y="1456234"/>
            <a:ext cx="3888380" cy="415498"/>
          </a:xfrm>
          <a:prstGeom prst="rect">
            <a:avLst/>
          </a:prstGeom>
          <a:noFill/>
        </p:spPr>
        <p:txBody>
          <a:bodyPr wrap="square">
            <a:spAutoFit/>
          </a:bodyPr>
          <a:lstStyle/>
          <a:p>
            <a:r>
              <a:rPr lang="ja-JP" altLang="en-US" sz="2100" u="sng" dirty="0">
                <a:latin typeface="MS UI Gothic" panose="020B0600070205080204" pitchFamily="50" charset="-128"/>
                <a:ea typeface="MS UI Gothic" panose="020B0600070205080204" pitchFamily="50" charset="-128"/>
              </a:rPr>
              <a:t>円周電極を用いたプローブ（既往）</a:t>
            </a:r>
            <a:endParaRPr lang="ja-JP" altLang="en-US" sz="2100" u="sng" dirty="0"/>
          </a:p>
        </p:txBody>
      </p:sp>
      <p:sp>
        <p:nvSpPr>
          <p:cNvPr id="18" name="テキスト ボックス 17">
            <a:extLst>
              <a:ext uri="{FF2B5EF4-FFF2-40B4-BE49-F238E27FC236}">
                <a16:creationId xmlns:a16="http://schemas.microsoft.com/office/drawing/2014/main" id="{251D8105-D116-00D5-06D0-08F5EB2E70C8}"/>
              </a:ext>
            </a:extLst>
          </p:cNvPr>
          <p:cNvSpPr txBox="1"/>
          <p:nvPr/>
        </p:nvSpPr>
        <p:spPr>
          <a:xfrm>
            <a:off x="5006254" y="1939562"/>
            <a:ext cx="3732020" cy="738664"/>
          </a:xfrm>
          <a:prstGeom prst="rect">
            <a:avLst/>
          </a:prstGeom>
          <a:noFill/>
        </p:spPr>
        <p:txBody>
          <a:bodyPr wrap="square">
            <a:spAutoFit/>
          </a:bodyPr>
          <a:lstStyle/>
          <a:p>
            <a:r>
              <a:rPr lang="ja-JP" altLang="en-US" sz="2100" dirty="0">
                <a:latin typeface="MS UI Gothic" panose="020B0600070205080204" pitchFamily="50" charset="-128"/>
                <a:ea typeface="MS UI Gothic" panose="020B0600070205080204" pitchFamily="50" charset="-128"/>
              </a:rPr>
              <a:t>電極径に対する測定孔径の比が</a:t>
            </a:r>
            <a:endParaRPr lang="en-US" altLang="ja-JP" sz="2100" dirty="0">
              <a:latin typeface="MS UI Gothic" panose="020B0600070205080204" pitchFamily="50" charset="-128"/>
              <a:ea typeface="MS UI Gothic" panose="020B0600070205080204" pitchFamily="50" charset="-128"/>
            </a:endParaRPr>
          </a:p>
          <a:p>
            <a:r>
              <a:rPr lang="ja-JP" altLang="en-US" sz="2100" dirty="0">
                <a:latin typeface="MS UI Gothic" panose="020B0600070205080204" pitchFamily="50" charset="-128"/>
                <a:ea typeface="MS UI Gothic" panose="020B0600070205080204" pitchFamily="50" charset="-128"/>
              </a:rPr>
              <a:t>測定値へ与える影響大</a:t>
            </a:r>
          </a:p>
        </p:txBody>
      </p:sp>
      <p:sp>
        <p:nvSpPr>
          <p:cNvPr id="19" name="テキスト ボックス 18">
            <a:extLst>
              <a:ext uri="{FF2B5EF4-FFF2-40B4-BE49-F238E27FC236}">
                <a16:creationId xmlns:a16="http://schemas.microsoft.com/office/drawing/2014/main" id="{BC7CC338-7B5D-1750-69BA-49035CEF0AA1}"/>
              </a:ext>
            </a:extLst>
          </p:cNvPr>
          <p:cNvSpPr txBox="1"/>
          <p:nvPr/>
        </p:nvSpPr>
        <p:spPr>
          <a:xfrm>
            <a:off x="1516862" y="5458909"/>
            <a:ext cx="1919208" cy="369332"/>
          </a:xfrm>
          <a:prstGeom prst="rect">
            <a:avLst/>
          </a:prstGeom>
          <a:noFill/>
        </p:spPr>
        <p:txBody>
          <a:bodyPr wrap="square">
            <a:spAutoFit/>
          </a:bodyPr>
          <a:lstStyle/>
          <a:p>
            <a:pPr algn="ctr"/>
            <a:r>
              <a:rPr lang="ja-JP" altLang="en-US" dirty="0">
                <a:latin typeface="MS UI Gothic" panose="020B0600070205080204" pitchFamily="50" charset="-128"/>
                <a:ea typeface="MS UI Gothic" panose="020B0600070205080204" pitchFamily="50" charset="-128"/>
              </a:rPr>
              <a:t>村田他</a:t>
            </a:r>
            <a:r>
              <a:rPr lang="en-US" altLang="ja-JP" dirty="0">
                <a:latin typeface="MS UI Gothic" panose="020B0600070205080204" pitchFamily="50" charset="-128"/>
                <a:ea typeface="MS UI Gothic" panose="020B0600070205080204" pitchFamily="50" charset="-128"/>
              </a:rPr>
              <a:t>(2024)</a:t>
            </a:r>
            <a:endParaRPr lang="ja-JP" altLang="en-US" dirty="0"/>
          </a:p>
        </p:txBody>
      </p:sp>
      <p:sp>
        <p:nvSpPr>
          <p:cNvPr id="6" name="テキスト ボックス 5">
            <a:extLst>
              <a:ext uri="{FF2B5EF4-FFF2-40B4-BE49-F238E27FC236}">
                <a16:creationId xmlns:a16="http://schemas.microsoft.com/office/drawing/2014/main" id="{1BF7856F-91BE-7B8F-180F-13F4BD0DA9AA}"/>
              </a:ext>
            </a:extLst>
          </p:cNvPr>
          <p:cNvSpPr txBox="1"/>
          <p:nvPr/>
        </p:nvSpPr>
        <p:spPr>
          <a:xfrm>
            <a:off x="7056692" y="5043410"/>
            <a:ext cx="1471903" cy="369332"/>
          </a:xfrm>
          <a:prstGeom prst="rect">
            <a:avLst/>
          </a:prstGeom>
          <a:noFill/>
        </p:spPr>
        <p:txBody>
          <a:bodyPr wrap="square">
            <a:spAutoFit/>
          </a:bodyPr>
          <a:lstStyle/>
          <a:p>
            <a:r>
              <a:rPr lang="ja-JP" altLang="en-US" dirty="0">
                <a:latin typeface="MS UI Gothic" panose="020B0600070205080204" pitchFamily="50" charset="-128"/>
                <a:ea typeface="MS UI Gothic" panose="020B0600070205080204" pitchFamily="50" charset="-128"/>
              </a:rPr>
              <a:t>髙他（</a:t>
            </a:r>
            <a:r>
              <a:rPr lang="en-US" altLang="ja-JP" dirty="0">
                <a:latin typeface="MS UI Gothic" panose="020B0600070205080204" pitchFamily="50" charset="-128"/>
                <a:ea typeface="MS UI Gothic" panose="020B0600070205080204" pitchFamily="50" charset="-128"/>
              </a:rPr>
              <a:t>2014)</a:t>
            </a:r>
          </a:p>
        </p:txBody>
      </p:sp>
      <p:grpSp>
        <p:nvGrpSpPr>
          <p:cNvPr id="20" name="グループ化 19">
            <a:extLst>
              <a:ext uri="{FF2B5EF4-FFF2-40B4-BE49-F238E27FC236}">
                <a16:creationId xmlns:a16="http://schemas.microsoft.com/office/drawing/2014/main" id="{B99716EA-360F-6B4B-2B7B-DBA10273617E}"/>
              </a:ext>
            </a:extLst>
          </p:cNvPr>
          <p:cNvGrpSpPr/>
          <p:nvPr/>
        </p:nvGrpSpPr>
        <p:grpSpPr>
          <a:xfrm>
            <a:off x="3256439" y="2216282"/>
            <a:ext cx="1317428" cy="3112292"/>
            <a:chOff x="4341919" y="1812042"/>
            <a:chExt cx="1756570" cy="4149723"/>
          </a:xfrm>
        </p:grpSpPr>
        <p:pic>
          <p:nvPicPr>
            <p:cNvPr id="11" name="図 10">
              <a:extLst>
                <a:ext uri="{FF2B5EF4-FFF2-40B4-BE49-F238E27FC236}">
                  <a16:creationId xmlns:a16="http://schemas.microsoft.com/office/drawing/2014/main" id="{52328EBA-E338-343B-2266-B273D5FB4C7E}"/>
                </a:ext>
              </a:extLst>
            </p:cNvPr>
            <p:cNvPicPr>
              <a:picLocks noChangeAspect="1"/>
            </p:cNvPicPr>
            <p:nvPr/>
          </p:nvPicPr>
          <p:blipFill>
            <a:blip r:embed="rId6"/>
            <a:stretch>
              <a:fillRect/>
            </a:stretch>
          </p:blipFill>
          <p:spPr>
            <a:xfrm>
              <a:off x="4341919" y="1812042"/>
              <a:ext cx="1589256" cy="4149723"/>
            </a:xfrm>
            <a:prstGeom prst="rect">
              <a:avLst/>
            </a:prstGeom>
          </p:spPr>
        </p:pic>
        <p:sp>
          <p:nvSpPr>
            <p:cNvPr id="13" name="矢印: 下 12">
              <a:extLst>
                <a:ext uri="{FF2B5EF4-FFF2-40B4-BE49-F238E27FC236}">
                  <a16:creationId xmlns:a16="http://schemas.microsoft.com/office/drawing/2014/main" id="{7EFD67D8-5E48-7381-C890-9B26BB5FE505}"/>
                </a:ext>
              </a:extLst>
            </p:cNvPr>
            <p:cNvSpPr/>
            <p:nvPr/>
          </p:nvSpPr>
          <p:spPr>
            <a:xfrm rot="10800000">
              <a:off x="5332562" y="3762551"/>
              <a:ext cx="211448" cy="421297"/>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14" name="テキスト ボックス 2">
              <a:extLst>
                <a:ext uri="{FF2B5EF4-FFF2-40B4-BE49-F238E27FC236}">
                  <a16:creationId xmlns:a16="http://schemas.microsoft.com/office/drawing/2014/main" id="{AC9905C1-5E4C-286B-BB45-3B71B418FDEF}"/>
                </a:ext>
              </a:extLst>
            </p:cNvPr>
            <p:cNvSpPr txBox="1"/>
            <p:nvPr/>
          </p:nvSpPr>
          <p:spPr>
            <a:xfrm>
              <a:off x="5464423" y="3865563"/>
              <a:ext cx="634066" cy="318285"/>
            </a:xfrm>
            <a:prstGeom prst="rect">
              <a:avLst/>
            </a:prstGeom>
            <a:noFill/>
            <a:ln w="6350">
              <a:noFill/>
            </a:ln>
          </p:spPr>
          <p:txBody>
            <a:bodyPr rot="0" spcFirstLastPara="0" vert="horz" wrap="square" lIns="0" tIns="0" rIns="0" bIns="0" numCol="1" spcCol="0" rtlCol="0" fromWordArt="0" anchor="t" anchorCtr="0" forceAA="0" compatLnSpc="1">
              <a:prstTxWarp prst="textNoShape">
                <a:avLst/>
              </a:prstTxWarp>
              <a:noAutofit/>
            </a:bodyPr>
            <a:lstStyle/>
            <a:p>
              <a:pPr algn="ctr"/>
              <a:r>
                <a:rPr lang="ja-JP" altLang="en-US" sz="1500" dirty="0">
                  <a:ea typeface="ＭＳ Ｐゴシック" panose="020B0600070205080204" pitchFamily="50" charset="-128"/>
                </a:rPr>
                <a:t>引上</a:t>
              </a:r>
              <a:endParaRPr lang="en-US" sz="1500" dirty="0">
                <a:ea typeface="ＭＳ Ｐゴシック" panose="020B0600070205080204" pitchFamily="50" charset="-128"/>
              </a:endParaRPr>
            </a:p>
          </p:txBody>
        </p:sp>
      </p:grpSp>
      <p:sp>
        <p:nvSpPr>
          <p:cNvPr id="10" name="テキスト ボックス 9">
            <a:extLst>
              <a:ext uri="{FF2B5EF4-FFF2-40B4-BE49-F238E27FC236}">
                <a16:creationId xmlns:a16="http://schemas.microsoft.com/office/drawing/2014/main" id="{B8B6538A-7452-38EF-A790-BD72C5177876}"/>
              </a:ext>
            </a:extLst>
          </p:cNvPr>
          <p:cNvSpPr txBox="1"/>
          <p:nvPr/>
        </p:nvSpPr>
        <p:spPr>
          <a:xfrm>
            <a:off x="2604837" y="2930855"/>
            <a:ext cx="779867" cy="369332"/>
          </a:xfrm>
          <a:prstGeom prst="rect">
            <a:avLst/>
          </a:prstGeom>
          <a:noFill/>
        </p:spPr>
        <p:txBody>
          <a:bodyPr wrap="square">
            <a:spAutoFit/>
          </a:bodyPr>
          <a:lstStyle/>
          <a:p>
            <a:pPr algn="ctr"/>
            <a:r>
              <a:rPr lang="ja-JP" altLang="en-US" dirty="0">
                <a:latin typeface="MS UI Gothic" panose="020B0600070205080204" pitchFamily="50" charset="-128"/>
                <a:ea typeface="MS UI Gothic" panose="020B0600070205080204" pitchFamily="50" charset="-128"/>
              </a:rPr>
              <a:t>電極</a:t>
            </a:r>
          </a:p>
        </p:txBody>
      </p:sp>
      <p:cxnSp>
        <p:nvCxnSpPr>
          <p:cNvPr id="21" name="直線矢印コネクタ 20">
            <a:extLst>
              <a:ext uri="{FF2B5EF4-FFF2-40B4-BE49-F238E27FC236}">
                <a16:creationId xmlns:a16="http://schemas.microsoft.com/office/drawing/2014/main" id="{444B8ED7-B1A2-9889-5462-27E96FC0AE3B}"/>
              </a:ext>
            </a:extLst>
          </p:cNvPr>
          <p:cNvCxnSpPr>
            <a:cxnSpLocks/>
          </p:cNvCxnSpPr>
          <p:nvPr/>
        </p:nvCxnSpPr>
        <p:spPr>
          <a:xfrm>
            <a:off x="3221067" y="3166396"/>
            <a:ext cx="409639" cy="512768"/>
          </a:xfrm>
          <a:prstGeom prst="straightConnector1">
            <a:avLst/>
          </a:prstGeom>
          <a:ln>
            <a:tailEnd type="arrow" w="lg" len="lg"/>
          </a:ln>
        </p:spPr>
        <p:style>
          <a:lnRef idx="2">
            <a:schemeClr val="dk1"/>
          </a:lnRef>
          <a:fillRef idx="0">
            <a:schemeClr val="dk1"/>
          </a:fillRef>
          <a:effectRef idx="1">
            <a:schemeClr val="dk1"/>
          </a:effectRef>
          <a:fontRef idx="minor">
            <a:schemeClr val="tx1"/>
          </a:fontRef>
        </p:style>
      </p:cxnSp>
      <p:sp>
        <p:nvSpPr>
          <p:cNvPr id="23" name="テキスト ボックス 22">
            <a:extLst>
              <a:ext uri="{FF2B5EF4-FFF2-40B4-BE49-F238E27FC236}">
                <a16:creationId xmlns:a16="http://schemas.microsoft.com/office/drawing/2014/main" id="{DFE57C8F-679E-EB81-BE79-2B2CCC30B134}"/>
              </a:ext>
            </a:extLst>
          </p:cNvPr>
          <p:cNvSpPr txBox="1"/>
          <p:nvPr/>
        </p:nvSpPr>
        <p:spPr>
          <a:xfrm>
            <a:off x="2601709" y="1999099"/>
            <a:ext cx="779867" cy="369332"/>
          </a:xfrm>
          <a:prstGeom prst="rect">
            <a:avLst/>
          </a:prstGeom>
          <a:noFill/>
        </p:spPr>
        <p:txBody>
          <a:bodyPr wrap="square">
            <a:spAutoFit/>
          </a:bodyPr>
          <a:lstStyle/>
          <a:p>
            <a:pPr algn="ctr"/>
            <a:r>
              <a:rPr lang="ja-JP" altLang="en-US" dirty="0">
                <a:latin typeface="MS UI Gothic" panose="020B0600070205080204" pitchFamily="50" charset="-128"/>
                <a:ea typeface="MS UI Gothic" panose="020B0600070205080204" pitchFamily="50" charset="-128"/>
              </a:rPr>
              <a:t>地山</a:t>
            </a:r>
          </a:p>
        </p:txBody>
      </p:sp>
      <p:cxnSp>
        <p:nvCxnSpPr>
          <p:cNvPr id="24" name="直線矢印コネクタ 23">
            <a:extLst>
              <a:ext uri="{FF2B5EF4-FFF2-40B4-BE49-F238E27FC236}">
                <a16:creationId xmlns:a16="http://schemas.microsoft.com/office/drawing/2014/main" id="{5118A312-5B75-304D-06F3-DAF3A94079B4}"/>
              </a:ext>
            </a:extLst>
          </p:cNvPr>
          <p:cNvCxnSpPr>
            <a:cxnSpLocks/>
          </p:cNvCxnSpPr>
          <p:nvPr/>
        </p:nvCxnSpPr>
        <p:spPr>
          <a:xfrm>
            <a:off x="3064310" y="2352313"/>
            <a:ext cx="409639" cy="512768"/>
          </a:xfrm>
          <a:prstGeom prst="straightConnector1">
            <a:avLst/>
          </a:prstGeom>
          <a:ln>
            <a:tailEnd type="arrow" w="lg" len="lg"/>
          </a:ln>
        </p:spPr>
        <p:style>
          <a:lnRef idx="2">
            <a:schemeClr val="dk1"/>
          </a:lnRef>
          <a:fillRef idx="0">
            <a:schemeClr val="dk1"/>
          </a:fillRef>
          <a:effectRef idx="1">
            <a:schemeClr val="dk1"/>
          </a:effectRef>
          <a:fontRef idx="minor">
            <a:schemeClr val="tx1"/>
          </a:fontRef>
        </p:style>
      </p:cxnSp>
      <p:sp>
        <p:nvSpPr>
          <p:cNvPr id="29" name="テキスト ボックス 28">
            <a:extLst>
              <a:ext uri="{FF2B5EF4-FFF2-40B4-BE49-F238E27FC236}">
                <a16:creationId xmlns:a16="http://schemas.microsoft.com/office/drawing/2014/main" id="{3474481B-85C0-2381-7220-1B72E192125B}"/>
              </a:ext>
            </a:extLst>
          </p:cNvPr>
          <p:cNvSpPr txBox="1"/>
          <p:nvPr/>
        </p:nvSpPr>
        <p:spPr>
          <a:xfrm>
            <a:off x="4435186" y="5293483"/>
            <a:ext cx="1262904" cy="646331"/>
          </a:xfrm>
          <a:prstGeom prst="rect">
            <a:avLst/>
          </a:prstGeom>
          <a:noFill/>
        </p:spPr>
        <p:txBody>
          <a:bodyPr wrap="square">
            <a:spAutoFit/>
          </a:bodyPr>
          <a:lstStyle/>
          <a:p>
            <a:r>
              <a:rPr lang="ja-JP" altLang="en-US" dirty="0">
                <a:latin typeface="MS UI Gothic" panose="020B0600070205080204" pitchFamily="50" charset="-128"/>
                <a:ea typeface="MS UI Gothic" panose="020B0600070205080204" pitchFamily="50" charset="-128"/>
              </a:rPr>
              <a:t>偏心</a:t>
            </a:r>
            <a:endParaRPr lang="en-US" altLang="ja-JP" dirty="0">
              <a:latin typeface="MS UI Gothic" panose="020B0600070205080204" pitchFamily="50" charset="-128"/>
              <a:ea typeface="MS UI Gothic" panose="020B0600070205080204" pitchFamily="50" charset="-128"/>
            </a:endParaRPr>
          </a:p>
          <a:p>
            <a:r>
              <a:rPr lang="ja-JP" altLang="en-US" dirty="0">
                <a:latin typeface="MS UI Gothic" panose="020B0600070205080204" pitchFamily="50" charset="-128"/>
                <a:ea typeface="MS UI Gothic" panose="020B0600070205080204" pitchFamily="50" charset="-128"/>
              </a:rPr>
              <a:t>スペーサー</a:t>
            </a:r>
          </a:p>
        </p:txBody>
      </p:sp>
      <p:cxnSp>
        <p:nvCxnSpPr>
          <p:cNvPr id="30" name="直線矢印コネクタ 29">
            <a:extLst>
              <a:ext uri="{FF2B5EF4-FFF2-40B4-BE49-F238E27FC236}">
                <a16:creationId xmlns:a16="http://schemas.microsoft.com/office/drawing/2014/main" id="{90528870-AF36-8C96-186E-71572BD65B9E}"/>
              </a:ext>
            </a:extLst>
          </p:cNvPr>
          <p:cNvCxnSpPr>
            <a:cxnSpLocks/>
          </p:cNvCxnSpPr>
          <p:nvPr/>
        </p:nvCxnSpPr>
        <p:spPr>
          <a:xfrm flipH="1" flipV="1">
            <a:off x="4019813" y="4621201"/>
            <a:ext cx="675807" cy="679925"/>
          </a:xfrm>
          <a:prstGeom prst="straightConnector1">
            <a:avLst/>
          </a:prstGeom>
          <a:ln>
            <a:tailEnd type="arrow" w="lg" len="lg"/>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522180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78127-A004-F119-AC92-B925EEE84386}"/>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851EFCF0-E869-0ECB-5548-4BC1F3C85D4D}"/>
              </a:ext>
            </a:extLst>
          </p:cNvPr>
          <p:cNvSpPr txBox="1"/>
          <p:nvPr/>
        </p:nvSpPr>
        <p:spPr>
          <a:xfrm>
            <a:off x="58571" y="857251"/>
            <a:ext cx="4353173" cy="507831"/>
          </a:xfrm>
          <a:prstGeom prst="rect">
            <a:avLst/>
          </a:prstGeom>
          <a:noFill/>
        </p:spPr>
        <p:txBody>
          <a:bodyPr wrap="square">
            <a:spAutoFit/>
          </a:bodyPr>
          <a:lstStyle/>
          <a:p>
            <a:r>
              <a:rPr lang="en-US" altLang="ja-JP" sz="2700" dirty="0">
                <a:latin typeface="MS UI Gothic" panose="020B0600070205080204" pitchFamily="50" charset="-128"/>
                <a:ea typeface="MS UI Gothic" panose="020B0600070205080204" pitchFamily="50" charset="-128"/>
              </a:rPr>
              <a:t>[</a:t>
            </a:r>
            <a:r>
              <a:rPr lang="ja-JP" altLang="en-US" sz="2700" dirty="0">
                <a:latin typeface="MS UI Gothic" panose="020B0600070205080204" pitchFamily="50" charset="-128"/>
                <a:ea typeface="MS UI Gothic" panose="020B0600070205080204" pitchFamily="50" charset="-128"/>
              </a:rPr>
              <a:t>試験装置の仕様</a:t>
            </a:r>
            <a:r>
              <a:rPr lang="en-US" altLang="ja-JP" sz="2700" dirty="0">
                <a:latin typeface="MS UI Gothic" panose="020B0600070205080204" pitchFamily="50" charset="-128"/>
                <a:ea typeface="MS UI Gothic" panose="020B0600070205080204" pitchFamily="50" charset="-128"/>
              </a:rPr>
              <a:t>]</a:t>
            </a:r>
          </a:p>
        </p:txBody>
      </p:sp>
      <p:pic>
        <p:nvPicPr>
          <p:cNvPr id="3" name="図 2">
            <a:extLst>
              <a:ext uri="{FF2B5EF4-FFF2-40B4-BE49-F238E27FC236}">
                <a16:creationId xmlns:a16="http://schemas.microsoft.com/office/drawing/2014/main" id="{249F43B7-2C69-7B64-49B0-0BAA64C31FAA}"/>
              </a:ext>
            </a:extLst>
          </p:cNvPr>
          <p:cNvPicPr>
            <a:picLocks noChangeAspect="1"/>
          </p:cNvPicPr>
          <p:nvPr/>
        </p:nvPicPr>
        <p:blipFill>
          <a:blip r:embed="rId2"/>
          <a:stretch>
            <a:fillRect/>
          </a:stretch>
        </p:blipFill>
        <p:spPr>
          <a:xfrm>
            <a:off x="292597" y="1477168"/>
            <a:ext cx="5349347" cy="4310848"/>
          </a:xfrm>
          <a:prstGeom prst="rect">
            <a:avLst/>
          </a:prstGeom>
          <a:ln w="22225">
            <a:solidFill>
              <a:schemeClr val="accent1">
                <a:shade val="15000"/>
              </a:schemeClr>
            </a:solidFill>
          </a:ln>
        </p:spPr>
      </p:pic>
      <p:pic>
        <p:nvPicPr>
          <p:cNvPr id="4" name="図 3" descr="屋外, 記号, 人, ストリート が含まれている画像&#10;&#10;AI によって生成されたコンテンツは間違っている可能性があります。">
            <a:extLst>
              <a:ext uri="{FF2B5EF4-FFF2-40B4-BE49-F238E27FC236}">
                <a16:creationId xmlns:a16="http://schemas.microsoft.com/office/drawing/2014/main" id="{48C984F9-FC61-2B96-6BE2-3A15D02A0C0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30515" y="2454327"/>
            <a:ext cx="3334678" cy="2356528"/>
          </a:xfrm>
          <a:prstGeom prst="rect">
            <a:avLst/>
          </a:prstGeom>
          <a:noFill/>
          <a:ln>
            <a:noFill/>
          </a:ln>
        </p:spPr>
      </p:pic>
    </p:spTree>
    <p:extLst>
      <p:ext uri="{BB962C8B-B14F-4D97-AF65-F5344CB8AC3E}">
        <p14:creationId xmlns:p14="http://schemas.microsoft.com/office/powerpoint/2010/main" val="7031132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B7045-6C2D-591E-E23A-C6325981761C}"/>
            </a:ext>
          </a:extLst>
        </p:cNvPr>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E317D5E-62C9-19D4-B549-6959C4CEFD32}"/>
              </a:ext>
            </a:extLst>
          </p:cNvPr>
          <p:cNvSpPr txBox="1"/>
          <p:nvPr/>
        </p:nvSpPr>
        <p:spPr>
          <a:xfrm>
            <a:off x="100993" y="940411"/>
            <a:ext cx="3092864" cy="507831"/>
          </a:xfrm>
          <a:prstGeom prst="rect">
            <a:avLst/>
          </a:prstGeom>
          <a:noFill/>
        </p:spPr>
        <p:txBody>
          <a:bodyPr wrap="square">
            <a:spAutoFit/>
          </a:bodyPr>
          <a:lstStyle/>
          <a:p>
            <a:r>
              <a:rPr lang="en-US" altLang="ja-JP" sz="2700" dirty="0">
                <a:latin typeface="MS UI Gothic" panose="020B0600070205080204" pitchFamily="50" charset="-128"/>
                <a:ea typeface="MS UI Gothic" panose="020B0600070205080204" pitchFamily="50" charset="-128"/>
              </a:rPr>
              <a:t>[</a:t>
            </a:r>
            <a:r>
              <a:rPr lang="ja-JP" altLang="en-US" sz="2700" dirty="0">
                <a:latin typeface="MS UI Gothic" panose="020B0600070205080204" pitchFamily="50" charset="-128"/>
                <a:ea typeface="MS UI Gothic" panose="020B0600070205080204" pitchFamily="50" charset="-128"/>
              </a:rPr>
              <a:t>適用範囲</a:t>
            </a:r>
            <a:r>
              <a:rPr lang="en-US" altLang="ja-JP" sz="2700" dirty="0">
                <a:latin typeface="MS UI Gothic" panose="020B0600070205080204" pitchFamily="50" charset="-128"/>
                <a:ea typeface="MS UI Gothic" panose="020B0600070205080204" pitchFamily="50" charset="-128"/>
              </a:rPr>
              <a:t>]</a:t>
            </a:r>
          </a:p>
        </p:txBody>
      </p:sp>
      <p:sp>
        <p:nvSpPr>
          <p:cNvPr id="4" name="テキスト ボックス 3">
            <a:extLst>
              <a:ext uri="{FF2B5EF4-FFF2-40B4-BE49-F238E27FC236}">
                <a16:creationId xmlns:a16="http://schemas.microsoft.com/office/drawing/2014/main" id="{0122037B-B0AF-E18D-815D-002EC5B76E03}"/>
              </a:ext>
            </a:extLst>
          </p:cNvPr>
          <p:cNvSpPr txBox="1"/>
          <p:nvPr/>
        </p:nvSpPr>
        <p:spPr>
          <a:xfrm>
            <a:off x="191989" y="1442836"/>
            <a:ext cx="8330813" cy="900246"/>
          </a:xfrm>
          <a:prstGeom prst="rect">
            <a:avLst/>
          </a:prstGeom>
          <a:noFill/>
        </p:spPr>
        <p:txBody>
          <a:bodyPr wrap="square">
            <a:spAutoFit/>
          </a:bodyPr>
          <a:lstStyle/>
          <a:p>
            <a:pPr>
              <a:lnSpc>
                <a:spcPct val="150000"/>
              </a:lnSpc>
            </a:pPr>
            <a:r>
              <a:rPr lang="ja-JP" altLang="en-US" sz="2100" i="1" dirty="0">
                <a:latin typeface="Arial" panose="020B0604020202020204" pitchFamily="34" charset="0"/>
                <a:ea typeface="MS UI Gothic" panose="020B0600070205080204" pitchFamily="50" charset="-128"/>
                <a:cs typeface="Arial" panose="020B0604020202020204" pitchFamily="34" charset="0"/>
              </a:rPr>
              <a:t>　</a:t>
            </a:r>
            <a:r>
              <a:rPr lang="ja-JP" altLang="en-US" sz="2100" dirty="0">
                <a:latin typeface="Arial" panose="020B0604020202020204" pitchFamily="34" charset="0"/>
                <a:ea typeface="MS UI Gothic" panose="020B0600070205080204" pitchFamily="50" charset="-128"/>
                <a:cs typeface="Arial" panose="020B0604020202020204" pitchFamily="34" charset="0"/>
              </a:rPr>
              <a:t>・大型動的貫入機　：　一軸圧縮強さ　</a:t>
            </a:r>
            <a:r>
              <a:rPr lang="en-US" altLang="ja-JP" sz="2100" i="1" dirty="0" err="1">
                <a:latin typeface="Arial" panose="020B0604020202020204" pitchFamily="34" charset="0"/>
                <a:ea typeface="MS UI Gothic" panose="020B0600070205080204" pitchFamily="50" charset="-128"/>
                <a:cs typeface="Arial" panose="020B0604020202020204" pitchFamily="34" charset="0"/>
              </a:rPr>
              <a:t>q</a:t>
            </a:r>
            <a:r>
              <a:rPr lang="en-US" altLang="ja-JP" sz="2100" baseline="-25000" dirty="0" err="1">
                <a:latin typeface="Arial" panose="020B0604020202020204" pitchFamily="34" charset="0"/>
                <a:ea typeface="MS UI Gothic" panose="020B0600070205080204" pitchFamily="50" charset="-128"/>
                <a:cs typeface="Arial" panose="020B0604020202020204" pitchFamily="34" charset="0"/>
              </a:rPr>
              <a:t>u</a:t>
            </a:r>
            <a:r>
              <a:rPr lang="ja-JP" altLang="en-US" sz="2100" dirty="0">
                <a:latin typeface="Arial" panose="020B0604020202020204" pitchFamily="34" charset="0"/>
                <a:ea typeface="MS UI Gothic" panose="020B0600070205080204" pitchFamily="50" charset="-128"/>
                <a:cs typeface="Arial" panose="020B0604020202020204" pitchFamily="34" charset="0"/>
              </a:rPr>
              <a:t>＜</a:t>
            </a:r>
            <a:r>
              <a:rPr lang="en-US" altLang="ja-JP" sz="2100" dirty="0">
                <a:latin typeface="Arial" panose="020B0604020202020204" pitchFamily="34" charset="0"/>
                <a:ea typeface="MS UI Gothic" panose="020B0600070205080204" pitchFamily="50" charset="-128"/>
                <a:cs typeface="Arial" panose="020B0604020202020204" pitchFamily="34" charset="0"/>
              </a:rPr>
              <a:t>700kPa </a:t>
            </a:r>
            <a:r>
              <a:rPr lang="ja-JP" altLang="en-US" sz="2100" dirty="0">
                <a:latin typeface="Arial" panose="020B0604020202020204" pitchFamily="34" charset="0"/>
                <a:ea typeface="MS UI Gothic" panose="020B0600070205080204" pitchFamily="50" charset="-128"/>
                <a:cs typeface="Arial" panose="020B0604020202020204" pitchFamily="34" charset="0"/>
              </a:rPr>
              <a:t>，</a:t>
            </a:r>
            <a:r>
              <a:rPr lang="en-US" altLang="ja-JP" sz="2100" i="1" dirty="0">
                <a:latin typeface="Arial" panose="020B0604020202020204" pitchFamily="34" charset="0"/>
                <a:ea typeface="MS UI Gothic" panose="020B0600070205080204" pitchFamily="50" charset="-128"/>
                <a:cs typeface="Arial" panose="020B0604020202020204" pitchFamily="34" charset="0"/>
              </a:rPr>
              <a:t>N</a:t>
            </a:r>
            <a:r>
              <a:rPr lang="en-US" altLang="ja-JP" sz="2100" baseline="-25000" dirty="0">
                <a:latin typeface="Arial" panose="020B0604020202020204" pitchFamily="34" charset="0"/>
                <a:ea typeface="MS UI Gothic" panose="020B0600070205080204" pitchFamily="50" charset="-128"/>
                <a:cs typeface="Arial" panose="020B0604020202020204" pitchFamily="34" charset="0"/>
              </a:rPr>
              <a:t>d</a:t>
            </a:r>
            <a:r>
              <a:rPr lang="ja-JP" altLang="en-US" sz="2100" dirty="0">
                <a:latin typeface="Arial" panose="020B0604020202020204" pitchFamily="34" charset="0"/>
                <a:ea typeface="MS UI Gothic" panose="020B0600070205080204" pitchFamily="50" charset="-128"/>
                <a:cs typeface="Arial" panose="020B0604020202020204" pitchFamily="34" charset="0"/>
              </a:rPr>
              <a:t>値</a:t>
            </a:r>
            <a:r>
              <a:rPr lang="en-US" altLang="ja-JP" sz="2100" dirty="0">
                <a:latin typeface="Arial" panose="020B0604020202020204" pitchFamily="34" charset="0"/>
                <a:ea typeface="MS UI Gothic" panose="020B0600070205080204" pitchFamily="50" charset="-128"/>
                <a:cs typeface="Arial" panose="020B0604020202020204" pitchFamily="34" charset="0"/>
              </a:rPr>
              <a:t> </a:t>
            </a:r>
            <a:r>
              <a:rPr lang="ja-JP" altLang="en-US" sz="2100" dirty="0">
                <a:latin typeface="Arial" panose="020B0604020202020204" pitchFamily="34" charset="0"/>
                <a:ea typeface="MS UI Gothic" panose="020B0600070205080204" pitchFamily="50" charset="-128"/>
                <a:cs typeface="Arial" panose="020B0604020202020204" pitchFamily="34" charset="0"/>
              </a:rPr>
              <a:t>＜ </a:t>
            </a:r>
            <a:r>
              <a:rPr lang="en-US" altLang="ja-JP" sz="2100" dirty="0">
                <a:latin typeface="Arial" panose="020B0604020202020204" pitchFamily="34" charset="0"/>
                <a:ea typeface="MS UI Gothic" panose="020B0600070205080204" pitchFamily="50" charset="-128"/>
                <a:cs typeface="Arial" panose="020B0604020202020204" pitchFamily="34" charset="0"/>
              </a:rPr>
              <a:t>50</a:t>
            </a:r>
            <a:r>
              <a:rPr lang="ja-JP" altLang="en-US" sz="2100" dirty="0">
                <a:latin typeface="Arial" panose="020B0604020202020204" pitchFamily="34" charset="0"/>
                <a:ea typeface="MS UI Gothic" panose="020B0600070205080204" pitchFamily="50" charset="-128"/>
                <a:cs typeface="Arial" panose="020B0604020202020204" pitchFamily="34" charset="0"/>
              </a:rPr>
              <a:t>　　　　　</a:t>
            </a:r>
            <a:endParaRPr lang="en-US" altLang="ja-JP" sz="2100" dirty="0">
              <a:latin typeface="Arial" panose="020B0604020202020204" pitchFamily="34" charset="0"/>
              <a:ea typeface="MS UI Gothic" panose="020B0600070205080204" pitchFamily="50" charset="-128"/>
              <a:cs typeface="Arial" panose="020B0604020202020204" pitchFamily="34" charset="0"/>
            </a:endParaRPr>
          </a:p>
          <a:p>
            <a:r>
              <a:rPr lang="ja-JP" altLang="en-US" sz="2100" dirty="0">
                <a:latin typeface="Arial" panose="020B0604020202020204" pitchFamily="34" charset="0"/>
                <a:ea typeface="MS UI Gothic" panose="020B0600070205080204" pitchFamily="50" charset="-128"/>
                <a:cs typeface="Arial" panose="020B0604020202020204" pitchFamily="34" charset="0"/>
              </a:rPr>
              <a:t>　・小型動的貫入機　：　一軸圧縮強さ　</a:t>
            </a:r>
            <a:r>
              <a:rPr lang="en-US" altLang="ja-JP" sz="2100" i="1" dirty="0" err="1">
                <a:latin typeface="Arial" panose="020B0604020202020204" pitchFamily="34" charset="0"/>
                <a:ea typeface="MS UI Gothic" panose="020B0600070205080204" pitchFamily="50" charset="-128"/>
                <a:cs typeface="Arial" panose="020B0604020202020204" pitchFamily="34" charset="0"/>
              </a:rPr>
              <a:t>q</a:t>
            </a:r>
            <a:r>
              <a:rPr lang="en-US" altLang="ja-JP" sz="2100" baseline="-25000" dirty="0" err="1">
                <a:latin typeface="Arial" panose="020B0604020202020204" pitchFamily="34" charset="0"/>
                <a:ea typeface="MS UI Gothic" panose="020B0600070205080204" pitchFamily="50" charset="-128"/>
                <a:cs typeface="Arial" panose="020B0604020202020204" pitchFamily="34" charset="0"/>
              </a:rPr>
              <a:t>u</a:t>
            </a:r>
            <a:r>
              <a:rPr lang="ja-JP" altLang="en-US" sz="2100" dirty="0">
                <a:latin typeface="Arial" panose="020B0604020202020204" pitchFamily="34" charset="0"/>
                <a:ea typeface="MS UI Gothic" panose="020B0600070205080204" pitchFamily="50" charset="-128"/>
                <a:cs typeface="Arial" panose="020B0604020202020204" pitchFamily="34" charset="0"/>
              </a:rPr>
              <a:t>＜</a:t>
            </a:r>
            <a:r>
              <a:rPr lang="en-US" altLang="ja-JP" sz="2100" dirty="0">
                <a:latin typeface="Arial" panose="020B0604020202020204" pitchFamily="34" charset="0"/>
                <a:ea typeface="MS UI Gothic" panose="020B0600070205080204" pitchFamily="50" charset="-128"/>
                <a:cs typeface="Arial" panose="020B0604020202020204" pitchFamily="34" charset="0"/>
              </a:rPr>
              <a:t>200kPa </a:t>
            </a:r>
            <a:r>
              <a:rPr lang="ja-JP" altLang="en-US" sz="2100" dirty="0">
                <a:latin typeface="Arial" panose="020B0604020202020204" pitchFamily="34" charset="0"/>
                <a:ea typeface="MS UI Gothic" panose="020B0600070205080204" pitchFamily="50" charset="-128"/>
                <a:cs typeface="Arial" panose="020B0604020202020204" pitchFamily="34" charset="0"/>
              </a:rPr>
              <a:t>，</a:t>
            </a:r>
            <a:r>
              <a:rPr lang="en-US" altLang="ja-JP" sz="2100" i="1" dirty="0">
                <a:latin typeface="Arial" panose="020B0604020202020204" pitchFamily="34" charset="0"/>
                <a:ea typeface="MS UI Gothic" panose="020B0600070205080204" pitchFamily="50" charset="-128"/>
                <a:cs typeface="Arial" panose="020B0604020202020204" pitchFamily="34" charset="0"/>
              </a:rPr>
              <a:t>N</a:t>
            </a:r>
            <a:r>
              <a:rPr lang="en-US" altLang="ja-JP" sz="2100" baseline="-25000" dirty="0">
                <a:latin typeface="Arial" panose="020B0604020202020204" pitchFamily="34" charset="0"/>
                <a:ea typeface="MS UI Gothic" panose="020B0600070205080204" pitchFamily="50" charset="-128"/>
                <a:cs typeface="Arial" panose="020B0604020202020204" pitchFamily="34" charset="0"/>
              </a:rPr>
              <a:t>d</a:t>
            </a:r>
            <a:r>
              <a:rPr lang="ja-JP" altLang="en-US" sz="2100" dirty="0">
                <a:latin typeface="Arial" panose="020B0604020202020204" pitchFamily="34" charset="0"/>
                <a:ea typeface="MS UI Gothic" panose="020B0600070205080204" pitchFamily="50" charset="-128"/>
                <a:cs typeface="Arial" panose="020B0604020202020204" pitchFamily="34" charset="0"/>
              </a:rPr>
              <a:t>値 ＜ </a:t>
            </a:r>
            <a:r>
              <a:rPr lang="en-US" altLang="ja-JP" sz="2100" dirty="0">
                <a:latin typeface="Arial" panose="020B0604020202020204" pitchFamily="34" charset="0"/>
                <a:ea typeface="MS UI Gothic" panose="020B0600070205080204" pitchFamily="50" charset="-128"/>
                <a:cs typeface="Arial" panose="020B0604020202020204" pitchFamily="34" charset="0"/>
              </a:rPr>
              <a:t>15</a:t>
            </a:r>
            <a:endParaRPr lang="ja-JP" altLang="en-US" sz="2100" dirty="0">
              <a:latin typeface="Arial" panose="020B0604020202020204" pitchFamily="34" charset="0"/>
              <a:ea typeface="MS UI Gothic" panose="020B0600070205080204" pitchFamily="50" charset="-128"/>
              <a:cs typeface="Arial" panose="020B0604020202020204" pitchFamily="34" charset="0"/>
            </a:endParaRPr>
          </a:p>
        </p:txBody>
      </p:sp>
      <p:sp>
        <p:nvSpPr>
          <p:cNvPr id="7" name="テキスト ボックス 6">
            <a:extLst>
              <a:ext uri="{FF2B5EF4-FFF2-40B4-BE49-F238E27FC236}">
                <a16:creationId xmlns:a16="http://schemas.microsoft.com/office/drawing/2014/main" id="{7EB35740-3B44-BE31-8C10-777D53C2F179}"/>
              </a:ext>
            </a:extLst>
          </p:cNvPr>
          <p:cNvSpPr txBox="1"/>
          <p:nvPr/>
        </p:nvSpPr>
        <p:spPr>
          <a:xfrm>
            <a:off x="346293" y="2534160"/>
            <a:ext cx="8451415" cy="415498"/>
          </a:xfrm>
          <a:prstGeom prst="rect">
            <a:avLst/>
          </a:prstGeom>
          <a:noFill/>
        </p:spPr>
        <p:txBody>
          <a:bodyPr wrap="square">
            <a:spAutoFit/>
          </a:bodyPr>
          <a:lstStyle/>
          <a:p>
            <a:r>
              <a:rPr lang="ja-JP" altLang="en-US" sz="2100" dirty="0">
                <a:latin typeface="MS UI Gothic" panose="020B0600070205080204" pitchFamily="50" charset="-128"/>
                <a:ea typeface="MS UI Gothic" panose="020B0600070205080204" pitchFamily="50" charset="-128"/>
              </a:rPr>
              <a:t>・電気比抵抗を用いた効果判定は間隙水の塩分濃度が</a:t>
            </a:r>
            <a:r>
              <a:rPr lang="en-US" altLang="ja-JP" sz="2100" dirty="0">
                <a:latin typeface="Times New Roman" panose="02020603050405020304" pitchFamily="18" charset="0"/>
                <a:ea typeface="MS UI Gothic" panose="020B0600070205080204" pitchFamily="50" charset="-128"/>
                <a:cs typeface="Times New Roman" panose="02020603050405020304" pitchFamily="18" charset="0"/>
              </a:rPr>
              <a:t>5,000ppm</a:t>
            </a:r>
            <a:r>
              <a:rPr lang="ja-JP" altLang="en-US" sz="2100" dirty="0">
                <a:latin typeface="MS UI Gothic" panose="020B0600070205080204" pitchFamily="50" charset="-128"/>
                <a:ea typeface="MS UI Gothic" panose="020B0600070205080204" pitchFamily="50" charset="-128"/>
              </a:rPr>
              <a:t>以下</a:t>
            </a:r>
            <a:endParaRPr lang="en-US" altLang="ja-JP" sz="2100" dirty="0">
              <a:latin typeface="MS UI Gothic" panose="020B0600070205080204" pitchFamily="50" charset="-128"/>
              <a:ea typeface="MS UI Gothic" panose="020B0600070205080204" pitchFamily="50" charset="-128"/>
            </a:endParaRPr>
          </a:p>
        </p:txBody>
      </p:sp>
      <p:grpSp>
        <p:nvGrpSpPr>
          <p:cNvPr id="8" name="グループ化 7">
            <a:extLst>
              <a:ext uri="{FF2B5EF4-FFF2-40B4-BE49-F238E27FC236}">
                <a16:creationId xmlns:a16="http://schemas.microsoft.com/office/drawing/2014/main" id="{8B8AE052-19B6-E601-1AA0-FA63A0A5A3D8}"/>
              </a:ext>
            </a:extLst>
          </p:cNvPr>
          <p:cNvGrpSpPr/>
          <p:nvPr/>
        </p:nvGrpSpPr>
        <p:grpSpPr>
          <a:xfrm>
            <a:off x="2377063" y="3190781"/>
            <a:ext cx="4714250" cy="2629681"/>
            <a:chOff x="3091990" y="2433782"/>
            <a:chExt cx="7312325" cy="4306807"/>
          </a:xfrm>
        </p:grpSpPr>
        <p:grpSp>
          <p:nvGrpSpPr>
            <p:cNvPr id="9" name="グループ化 8">
              <a:extLst>
                <a:ext uri="{FF2B5EF4-FFF2-40B4-BE49-F238E27FC236}">
                  <a16:creationId xmlns:a16="http://schemas.microsoft.com/office/drawing/2014/main" id="{1D06C35A-77AC-AC3A-C397-FF69360D8B9B}"/>
                </a:ext>
              </a:extLst>
            </p:cNvPr>
            <p:cNvGrpSpPr/>
            <p:nvPr/>
          </p:nvGrpSpPr>
          <p:grpSpPr>
            <a:xfrm>
              <a:off x="3091990" y="2433782"/>
              <a:ext cx="5627803" cy="4306807"/>
              <a:chOff x="3091990" y="2433782"/>
              <a:chExt cx="5627803" cy="4306807"/>
            </a:xfrm>
          </p:grpSpPr>
          <p:pic>
            <p:nvPicPr>
              <p:cNvPr id="11" name="図 10">
                <a:extLst>
                  <a:ext uri="{FF2B5EF4-FFF2-40B4-BE49-F238E27FC236}">
                    <a16:creationId xmlns:a16="http://schemas.microsoft.com/office/drawing/2014/main" id="{7EA8B6A4-D148-A8B4-3DAD-405E913E6288}"/>
                  </a:ext>
                </a:extLst>
              </p:cNvPr>
              <p:cNvPicPr>
                <a:picLocks noChangeAspect="1"/>
              </p:cNvPicPr>
              <p:nvPr/>
            </p:nvPicPr>
            <p:blipFill>
              <a:blip r:embed="rId2"/>
              <a:srcRect l="9397" t="8297" r="43071" b="44157"/>
              <a:stretch>
                <a:fillRect/>
              </a:stretch>
            </p:blipFill>
            <p:spPr>
              <a:xfrm>
                <a:off x="3091990" y="2433782"/>
                <a:ext cx="5627803" cy="4306807"/>
              </a:xfrm>
              <a:prstGeom prst="rect">
                <a:avLst/>
              </a:prstGeom>
            </p:spPr>
          </p:pic>
          <p:cxnSp>
            <p:nvCxnSpPr>
              <p:cNvPr id="13" name="直線コネクタ 12">
                <a:extLst>
                  <a:ext uri="{FF2B5EF4-FFF2-40B4-BE49-F238E27FC236}">
                    <a16:creationId xmlns:a16="http://schemas.microsoft.com/office/drawing/2014/main" id="{F3D867DB-10D4-9EB8-41F1-399C1C055F5E}"/>
                  </a:ext>
                </a:extLst>
              </p:cNvPr>
              <p:cNvCxnSpPr>
                <a:cxnSpLocks/>
              </p:cNvCxnSpPr>
              <p:nvPr/>
            </p:nvCxnSpPr>
            <p:spPr>
              <a:xfrm>
                <a:off x="7041829" y="3474940"/>
                <a:ext cx="0" cy="2303692"/>
              </a:xfrm>
              <a:prstGeom prst="line">
                <a:avLst/>
              </a:prstGeom>
              <a:ln w="25400">
                <a:solidFill>
                  <a:schemeClr val="tx1"/>
                </a:solidFill>
                <a:prstDash val="lgDashDot"/>
              </a:ln>
            </p:spPr>
            <p:style>
              <a:lnRef idx="2">
                <a:schemeClr val="accent1"/>
              </a:lnRef>
              <a:fillRef idx="0">
                <a:schemeClr val="accent1"/>
              </a:fillRef>
              <a:effectRef idx="1">
                <a:schemeClr val="accent1"/>
              </a:effectRef>
              <a:fontRef idx="minor">
                <a:schemeClr val="tx1"/>
              </a:fontRef>
            </p:style>
          </p:cxnSp>
        </p:grpSp>
        <p:sp>
          <p:nvSpPr>
            <p:cNvPr id="10" name="テキスト ボックス 9">
              <a:extLst>
                <a:ext uri="{FF2B5EF4-FFF2-40B4-BE49-F238E27FC236}">
                  <a16:creationId xmlns:a16="http://schemas.microsoft.com/office/drawing/2014/main" id="{34F790D1-4A79-B72A-5C4F-EE9A8A42C496}"/>
                </a:ext>
              </a:extLst>
            </p:cNvPr>
            <p:cNvSpPr txBox="1"/>
            <p:nvPr/>
          </p:nvSpPr>
          <p:spPr>
            <a:xfrm>
              <a:off x="7795967" y="3539889"/>
              <a:ext cx="2608348" cy="604880"/>
            </a:xfrm>
            <a:prstGeom prst="rect">
              <a:avLst/>
            </a:prstGeom>
            <a:noFill/>
          </p:spPr>
          <p:txBody>
            <a:bodyPr wrap="square" rtlCol="0">
              <a:spAutoFit/>
            </a:bodyPr>
            <a:lstStyle/>
            <a:p>
              <a:r>
                <a:rPr lang="en-US" altLang="ja-JP" dirty="0">
                  <a:latin typeface="Times New Roman" panose="02020603050405020304" pitchFamily="18" charset="0"/>
                  <a:cs typeface="Times New Roman" panose="02020603050405020304" pitchFamily="18" charset="0"/>
                </a:rPr>
                <a:t>5,000 ppm</a:t>
              </a:r>
              <a:r>
                <a:rPr lang="ja-JP" altLang="en-US" dirty="0">
                  <a:latin typeface="MS UI Gothic" panose="020B0600070205080204" pitchFamily="50" charset="-128"/>
                  <a:ea typeface="MS UI Gothic" panose="020B0600070205080204" pitchFamily="50" charset="-128"/>
                  <a:cs typeface="Times New Roman" panose="02020603050405020304" pitchFamily="18" charset="0"/>
                </a:rPr>
                <a:t>以下</a:t>
              </a:r>
            </a:p>
          </p:txBody>
        </p:sp>
        <p:cxnSp>
          <p:nvCxnSpPr>
            <p:cNvPr id="12" name="直線矢印コネクタ 11">
              <a:extLst>
                <a:ext uri="{FF2B5EF4-FFF2-40B4-BE49-F238E27FC236}">
                  <a16:creationId xmlns:a16="http://schemas.microsoft.com/office/drawing/2014/main" id="{AA085241-8A27-D6F4-3657-6B299A505863}"/>
                </a:ext>
              </a:extLst>
            </p:cNvPr>
            <p:cNvCxnSpPr/>
            <p:nvPr/>
          </p:nvCxnSpPr>
          <p:spPr>
            <a:xfrm flipH="1">
              <a:off x="7041829" y="3770722"/>
              <a:ext cx="754138" cy="499620"/>
            </a:xfrm>
            <a:prstGeom prst="straightConnector1">
              <a:avLst/>
            </a:prstGeom>
            <a:ln w="25400">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87656080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50248-24DE-A03A-D003-5EE44A4F55CB}"/>
            </a:ext>
          </a:extLst>
        </p:cNvPr>
        <p:cNvGrpSpPr/>
        <p:nvPr/>
      </p:nvGrpSpPr>
      <p:grpSpPr>
        <a:xfrm>
          <a:off x="0" y="0"/>
          <a:ext cx="0" cy="0"/>
          <a:chOff x="0" y="0"/>
          <a:chExt cx="0" cy="0"/>
        </a:xfrm>
      </p:grpSpPr>
      <p:sp>
        <p:nvSpPr>
          <p:cNvPr id="7" name="テキスト ボックス 6">
            <a:extLst>
              <a:ext uri="{FF2B5EF4-FFF2-40B4-BE49-F238E27FC236}">
                <a16:creationId xmlns:a16="http://schemas.microsoft.com/office/drawing/2014/main" id="{A3A03666-D663-AD45-FD0E-D716DFC9181B}"/>
              </a:ext>
            </a:extLst>
          </p:cNvPr>
          <p:cNvSpPr txBox="1">
            <a:spLocks noChangeArrowheads="1"/>
          </p:cNvSpPr>
          <p:nvPr/>
        </p:nvSpPr>
        <p:spPr bwMode="auto">
          <a:xfrm>
            <a:off x="1869217" y="1620326"/>
            <a:ext cx="54425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600" b="1" dirty="0">
                <a:solidFill>
                  <a:srgbClr val="000066"/>
                </a:solidFill>
                <a:latin typeface="Arial" panose="020B0604020202020204" pitchFamily="34" charset="0"/>
              </a:rPr>
              <a:t>３．改良地盤の品質評価法</a:t>
            </a:r>
          </a:p>
        </p:txBody>
      </p:sp>
      <p:sp>
        <p:nvSpPr>
          <p:cNvPr id="12" name="テキスト ボックス 11">
            <a:extLst>
              <a:ext uri="{FF2B5EF4-FFF2-40B4-BE49-F238E27FC236}">
                <a16:creationId xmlns:a16="http://schemas.microsoft.com/office/drawing/2014/main" id="{8A9FE880-BA10-E860-88B0-5529CD8818D2}"/>
              </a:ext>
            </a:extLst>
          </p:cNvPr>
          <p:cNvSpPr txBox="1"/>
          <p:nvPr/>
        </p:nvSpPr>
        <p:spPr>
          <a:xfrm>
            <a:off x="2586893" y="2535766"/>
            <a:ext cx="3970215" cy="1369157"/>
          </a:xfrm>
          <a:prstGeom prst="rect">
            <a:avLst/>
          </a:prstGeom>
          <a:noFill/>
        </p:spPr>
        <p:txBody>
          <a:bodyPr wrap="square">
            <a:spAutoFit/>
          </a:bodyPr>
          <a:lstStyle/>
          <a:p>
            <a:pPr>
              <a:lnSpc>
                <a:spcPct val="150000"/>
              </a:lnSpc>
            </a:pPr>
            <a:r>
              <a:rPr lang="ja-JP" altLang="en-US" sz="3000" dirty="0">
                <a:latin typeface="MS UI Gothic" panose="020B0600070205080204" pitchFamily="50" charset="-128"/>
                <a:ea typeface="MS UI Gothic" panose="020B0600070205080204" pitchFamily="50" charset="-128"/>
              </a:rPr>
              <a:t>３．１　薬液注入工</a:t>
            </a:r>
            <a:endParaRPr lang="en-US" altLang="ja-JP" sz="3000" dirty="0">
              <a:latin typeface="MS UI Gothic" panose="020B0600070205080204" pitchFamily="50" charset="-128"/>
              <a:ea typeface="MS UI Gothic" panose="020B0600070205080204" pitchFamily="50" charset="-128"/>
            </a:endParaRPr>
          </a:p>
          <a:p>
            <a:pPr>
              <a:lnSpc>
                <a:spcPct val="150000"/>
              </a:lnSpc>
            </a:pPr>
            <a:r>
              <a:rPr lang="ja-JP" altLang="en-US" sz="3000" dirty="0">
                <a:latin typeface="MS UI Gothic" panose="020B0600070205080204" pitchFamily="50" charset="-128"/>
                <a:ea typeface="MS UI Gothic" panose="020B0600070205080204" pitchFamily="50" charset="-128"/>
              </a:rPr>
              <a:t>３．２　セメント改良工</a:t>
            </a:r>
            <a:endParaRPr lang="en-US" altLang="ja-JP" sz="3000" dirty="0">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1930575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E94BF-31DC-2E5A-3678-E10B961363EE}"/>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FAFB0DA0-89C8-5723-A820-5E48B12DAE08}"/>
              </a:ext>
            </a:extLst>
          </p:cNvPr>
          <p:cNvSpPr txBox="1"/>
          <p:nvPr/>
        </p:nvSpPr>
        <p:spPr>
          <a:xfrm>
            <a:off x="222143" y="1485136"/>
            <a:ext cx="4734612" cy="738664"/>
          </a:xfrm>
          <a:prstGeom prst="rect">
            <a:avLst/>
          </a:prstGeom>
          <a:noFill/>
        </p:spPr>
        <p:txBody>
          <a:bodyPr wrap="square">
            <a:spAutoFit/>
          </a:bodyPr>
          <a:lstStyle/>
          <a:p>
            <a:r>
              <a:rPr lang="ja-JP" altLang="en-US" sz="2100" dirty="0">
                <a:latin typeface="MS UI Gothic" panose="020B0600070205080204" pitchFamily="50" charset="-128"/>
                <a:ea typeface="MS UI Gothic" panose="020B0600070205080204" pitchFamily="50" charset="-128"/>
              </a:rPr>
              <a:t>■改良前後の</a:t>
            </a:r>
            <a:r>
              <a:rPr lang="en-US" altLang="ja-JP" sz="2100" i="1" dirty="0">
                <a:latin typeface="MS UI Gothic" panose="020B0600070205080204" pitchFamily="50" charset="-128"/>
                <a:ea typeface="MS UI Gothic" panose="020B0600070205080204" pitchFamily="50" charset="-128"/>
              </a:rPr>
              <a:t>N</a:t>
            </a:r>
            <a:r>
              <a:rPr lang="en-US" altLang="ja-JP" sz="2100" baseline="-25000" dirty="0">
                <a:latin typeface="MS UI Gothic" panose="020B0600070205080204" pitchFamily="50" charset="-128"/>
                <a:ea typeface="MS UI Gothic" panose="020B0600070205080204" pitchFamily="50" charset="-128"/>
              </a:rPr>
              <a:t>d</a:t>
            </a:r>
            <a:r>
              <a:rPr lang="ja-JP" altLang="en-US" sz="2100" dirty="0">
                <a:latin typeface="MS UI Gothic" panose="020B0600070205080204" pitchFamily="50" charset="-128"/>
                <a:ea typeface="MS UI Gothic" panose="020B0600070205080204" pitchFamily="50" charset="-128"/>
              </a:rPr>
              <a:t>値、電気比抵抗</a:t>
            </a:r>
            <a:r>
              <a:rPr lang="en-US" altLang="ja-JP" sz="2100" i="1" dirty="0">
                <a:latin typeface="MS UI Gothic" panose="020B0600070205080204" pitchFamily="50" charset="-128"/>
                <a:ea typeface="MS UI Gothic" panose="020B0600070205080204" pitchFamily="50" charset="-128"/>
              </a:rPr>
              <a:t>R </a:t>
            </a:r>
            <a:r>
              <a:rPr lang="ja-JP" altLang="en-US" sz="2100" dirty="0">
                <a:latin typeface="MS UI Gothic" panose="020B0600070205080204" pitchFamily="50" charset="-128"/>
                <a:ea typeface="MS UI Gothic" panose="020B0600070205080204" pitchFamily="50" charset="-128"/>
              </a:rPr>
              <a:t>の変化</a:t>
            </a:r>
            <a:endParaRPr lang="en-US" altLang="ja-JP" sz="3000" dirty="0">
              <a:latin typeface="MS UI Gothic" panose="020B0600070205080204" pitchFamily="50" charset="-128"/>
              <a:ea typeface="MS UI Gothic" panose="020B0600070205080204" pitchFamily="50" charset="-128"/>
            </a:endParaRPr>
          </a:p>
        </p:txBody>
      </p:sp>
      <p:sp>
        <p:nvSpPr>
          <p:cNvPr id="5" name="テキスト ボックス 4">
            <a:extLst>
              <a:ext uri="{FF2B5EF4-FFF2-40B4-BE49-F238E27FC236}">
                <a16:creationId xmlns:a16="http://schemas.microsoft.com/office/drawing/2014/main" id="{8A8B07F5-1AF8-9E09-5AE3-B2E7B5919633}"/>
              </a:ext>
            </a:extLst>
          </p:cNvPr>
          <p:cNvSpPr txBox="1"/>
          <p:nvPr/>
        </p:nvSpPr>
        <p:spPr>
          <a:xfrm>
            <a:off x="5682130" y="2703516"/>
            <a:ext cx="3148429" cy="2677656"/>
          </a:xfrm>
          <a:prstGeom prst="rect">
            <a:avLst/>
          </a:prstGeom>
          <a:solidFill>
            <a:schemeClr val="bg1"/>
          </a:solidFill>
          <a:ln w="22225">
            <a:solidFill>
              <a:schemeClr val="tx1"/>
            </a:solidFill>
          </a:ln>
          <a:effectLst>
            <a:outerShdw blurRad="50800" dist="101600" dir="2700000" algn="tl" rotWithShape="0">
              <a:prstClr val="black">
                <a:alpha val="40000"/>
              </a:prstClr>
            </a:outerShdw>
          </a:effectLst>
        </p:spPr>
        <p:txBody>
          <a:bodyPr wrap="square">
            <a:spAutoFit/>
          </a:bodyPr>
          <a:lstStyle/>
          <a:p>
            <a:pPr algn="l"/>
            <a:r>
              <a:rPr lang="ja-JP" altLang="en-US" sz="2400" dirty="0">
                <a:latin typeface="MS UI Gothic" panose="020B0600070205080204" pitchFamily="50" charset="-128"/>
                <a:ea typeface="MS UI Gothic" panose="020B0600070205080204" pitchFamily="50" charset="-128"/>
                <a:cs typeface="Arial" panose="020B0604020202020204" pitchFamily="34" charset="0"/>
              </a:rPr>
              <a:t>品質評価</a:t>
            </a:r>
            <a:endParaRPr lang="en-US" altLang="ja-JP" sz="2400" dirty="0">
              <a:latin typeface="MS UI Gothic" panose="020B0600070205080204" pitchFamily="50" charset="-128"/>
              <a:ea typeface="MS UI Gothic" panose="020B0600070205080204" pitchFamily="50" charset="-128"/>
              <a:cs typeface="Arial" panose="020B0604020202020204" pitchFamily="34" charset="0"/>
            </a:endParaRPr>
          </a:p>
          <a:p>
            <a:pPr algn="l"/>
            <a:r>
              <a:rPr lang="en-US" altLang="ja-JP" sz="2400" dirty="0">
                <a:latin typeface="MS UI Gothic" panose="020B0600070205080204" pitchFamily="50" charset="-128"/>
                <a:ea typeface="MS UI Gothic" panose="020B0600070205080204" pitchFamily="50" charset="-128"/>
                <a:cs typeface="Arial" panose="020B0604020202020204" pitchFamily="34" charset="0"/>
              </a:rPr>
              <a:t>[</a:t>
            </a:r>
            <a:r>
              <a:rPr lang="en-US" altLang="ja-JP" sz="2400" i="1" dirty="0">
                <a:latin typeface="Arial" panose="020B0604020202020204" pitchFamily="34" charset="0"/>
                <a:ea typeface="MS UI Gothic" panose="020B0600070205080204" pitchFamily="50" charset="-128"/>
                <a:cs typeface="Arial" panose="020B0604020202020204" pitchFamily="34" charset="0"/>
              </a:rPr>
              <a:t>N</a:t>
            </a:r>
            <a:r>
              <a:rPr lang="en-US" altLang="ja-JP" sz="2400" baseline="-25000" dirty="0">
                <a:latin typeface="Arial" panose="020B0604020202020204" pitchFamily="34" charset="0"/>
                <a:ea typeface="MS UI Gothic" panose="020B0600070205080204" pitchFamily="50" charset="-128"/>
                <a:cs typeface="Arial" panose="020B0604020202020204" pitchFamily="34" charset="0"/>
              </a:rPr>
              <a:t>d</a:t>
            </a:r>
            <a:r>
              <a:rPr lang="ja-JP" altLang="en-US" sz="2400" dirty="0">
                <a:latin typeface="MS UI Gothic" panose="020B0600070205080204" pitchFamily="50" charset="-128"/>
                <a:ea typeface="MS UI Gothic" panose="020B0600070205080204" pitchFamily="50" charset="-128"/>
                <a:cs typeface="Times New Roman" panose="02020603050405020304" pitchFamily="18" charset="0"/>
              </a:rPr>
              <a:t>値</a:t>
            </a:r>
            <a:r>
              <a:rPr lang="en-US" altLang="ja-JP" sz="2400" dirty="0">
                <a:latin typeface="MS UI Gothic" panose="020B0600070205080204" pitchFamily="50" charset="-128"/>
                <a:ea typeface="MS UI Gothic" panose="020B0600070205080204" pitchFamily="50" charset="-128"/>
                <a:cs typeface="Times New Roman" panose="02020603050405020304" pitchFamily="18" charset="0"/>
              </a:rPr>
              <a:t>]</a:t>
            </a:r>
          </a:p>
          <a:p>
            <a:pPr algn="l"/>
            <a:r>
              <a:rPr lang="ja-JP" altLang="en-US" sz="2400" dirty="0">
                <a:latin typeface="MS UI Gothic" panose="020B0600070205080204" pitchFamily="50" charset="-128"/>
                <a:ea typeface="MS UI Gothic" panose="020B0600070205080204" pitchFamily="50" charset="-128"/>
                <a:cs typeface="Times New Roman" panose="02020603050405020304" pitchFamily="18" charset="0"/>
              </a:rPr>
              <a:t>　材齢変化に伴い増加</a:t>
            </a:r>
            <a:endParaRPr lang="en-US" altLang="ja-JP" sz="2400" dirty="0">
              <a:latin typeface="MS UI Gothic" panose="020B0600070205080204" pitchFamily="50" charset="-128"/>
              <a:ea typeface="MS UI Gothic" panose="020B0600070205080204" pitchFamily="50" charset="-128"/>
              <a:cs typeface="Times New Roman" panose="02020603050405020304" pitchFamily="18" charset="0"/>
            </a:endParaRPr>
          </a:p>
          <a:p>
            <a:pPr algn="l"/>
            <a:endParaRPr lang="en-US" altLang="ja-JP" sz="2400" dirty="0">
              <a:latin typeface="MS UI Gothic" panose="020B0600070205080204" pitchFamily="50" charset="-128"/>
              <a:ea typeface="MS UI Gothic" panose="020B0600070205080204" pitchFamily="50" charset="-128"/>
              <a:cs typeface="Times New Roman" panose="02020603050405020304" pitchFamily="18" charset="0"/>
            </a:endParaRPr>
          </a:p>
          <a:p>
            <a:pPr algn="l"/>
            <a:r>
              <a:rPr lang="en-US" altLang="ja-JP" sz="2400" dirty="0">
                <a:latin typeface="MS UI Gothic" panose="020B0600070205080204" pitchFamily="50" charset="-128"/>
                <a:ea typeface="MS UI Gothic" panose="020B0600070205080204" pitchFamily="50" charset="-128"/>
                <a:cs typeface="Times New Roman" panose="02020603050405020304" pitchFamily="18" charset="0"/>
              </a:rPr>
              <a:t>[</a:t>
            </a:r>
            <a:r>
              <a:rPr lang="ja-JP" altLang="en-US" sz="2400" dirty="0">
                <a:latin typeface="MS UI Gothic" panose="020B0600070205080204" pitchFamily="50" charset="-128"/>
                <a:ea typeface="MS UI Gothic" panose="020B0600070205080204" pitchFamily="50" charset="-128"/>
                <a:cs typeface="Times New Roman" panose="02020603050405020304" pitchFamily="18" charset="0"/>
              </a:rPr>
              <a:t>電気比抵抗</a:t>
            </a:r>
            <a:r>
              <a:rPr lang="en-US" altLang="ja-JP" sz="2400" i="1" dirty="0">
                <a:latin typeface="Arial" panose="020B0604020202020204" pitchFamily="34" charset="0"/>
                <a:ea typeface="MS UI Gothic" panose="020B0600070205080204" pitchFamily="50" charset="-128"/>
                <a:cs typeface="Arial" panose="020B0604020202020204" pitchFamily="34" charset="0"/>
              </a:rPr>
              <a:t>R</a:t>
            </a:r>
            <a:r>
              <a:rPr lang="en-US" altLang="ja-JP" sz="2400" dirty="0">
                <a:latin typeface="MS UI Gothic" panose="020B0600070205080204" pitchFamily="50" charset="-128"/>
                <a:ea typeface="MS UI Gothic" panose="020B0600070205080204" pitchFamily="50" charset="-128"/>
                <a:cs typeface="Arial" panose="020B0604020202020204" pitchFamily="34" charset="0"/>
              </a:rPr>
              <a:t>]</a:t>
            </a:r>
          </a:p>
          <a:p>
            <a:pPr algn="l"/>
            <a:r>
              <a:rPr lang="ja-JP" altLang="en-US" sz="2400" dirty="0">
                <a:latin typeface="MS UI Gothic" panose="020B0600070205080204" pitchFamily="50" charset="-128"/>
                <a:ea typeface="MS UI Gothic" panose="020B0600070205080204" pitchFamily="50" charset="-128"/>
                <a:cs typeface="Times New Roman" panose="02020603050405020304" pitchFamily="18" charset="0"/>
              </a:rPr>
              <a:t>　薬液注入直後に低下</a:t>
            </a:r>
            <a:endParaRPr lang="en-US" altLang="ja-JP" sz="2400" dirty="0">
              <a:latin typeface="MS UI Gothic" panose="020B0600070205080204" pitchFamily="50" charset="-128"/>
              <a:ea typeface="MS UI Gothic" panose="020B0600070205080204" pitchFamily="50" charset="-128"/>
              <a:cs typeface="Times New Roman" panose="02020603050405020304" pitchFamily="18" charset="0"/>
            </a:endParaRPr>
          </a:p>
          <a:p>
            <a:pPr algn="l"/>
            <a:r>
              <a:rPr lang="en-US" altLang="ja-JP" sz="2400" dirty="0">
                <a:latin typeface="MS UI Gothic" panose="020B0600070205080204" pitchFamily="50" charset="-128"/>
                <a:ea typeface="MS UI Gothic" panose="020B0600070205080204" pitchFamily="50" charset="-128"/>
                <a:cs typeface="Times New Roman" panose="02020603050405020304" pitchFamily="18" charset="0"/>
              </a:rPr>
              <a:t> </a:t>
            </a:r>
          </a:p>
        </p:txBody>
      </p:sp>
      <p:grpSp>
        <p:nvGrpSpPr>
          <p:cNvPr id="9" name="グループ化 8">
            <a:extLst>
              <a:ext uri="{FF2B5EF4-FFF2-40B4-BE49-F238E27FC236}">
                <a16:creationId xmlns:a16="http://schemas.microsoft.com/office/drawing/2014/main" id="{38730024-F021-BE29-2C42-21B9ECEEB49A}"/>
              </a:ext>
            </a:extLst>
          </p:cNvPr>
          <p:cNvGrpSpPr/>
          <p:nvPr/>
        </p:nvGrpSpPr>
        <p:grpSpPr>
          <a:xfrm>
            <a:off x="81021" y="2087448"/>
            <a:ext cx="5327942" cy="3725945"/>
            <a:chOff x="108027" y="1640264"/>
            <a:chExt cx="7103923" cy="4967926"/>
          </a:xfrm>
        </p:grpSpPr>
        <p:pic>
          <p:nvPicPr>
            <p:cNvPr id="4" name="図 3">
              <a:extLst>
                <a:ext uri="{FF2B5EF4-FFF2-40B4-BE49-F238E27FC236}">
                  <a16:creationId xmlns:a16="http://schemas.microsoft.com/office/drawing/2014/main" id="{EFC7F098-D4A4-9AAC-BD42-A5039B62AB92}"/>
                </a:ext>
              </a:extLst>
            </p:cNvPr>
            <p:cNvPicPr>
              <a:picLocks noChangeAspect="1"/>
            </p:cNvPicPr>
            <p:nvPr/>
          </p:nvPicPr>
          <p:blipFill>
            <a:blip r:embed="rId2"/>
            <a:srcRect l="4394" t="1820" b="3737"/>
            <a:stretch>
              <a:fillRect/>
            </a:stretch>
          </p:blipFill>
          <p:spPr>
            <a:xfrm>
              <a:off x="108027" y="1640264"/>
              <a:ext cx="7103923" cy="4967926"/>
            </a:xfrm>
            <a:prstGeom prst="rect">
              <a:avLst/>
            </a:prstGeom>
          </p:spPr>
        </p:pic>
        <p:sp>
          <p:nvSpPr>
            <p:cNvPr id="3" name="矢印: 右 2">
              <a:extLst>
                <a:ext uri="{FF2B5EF4-FFF2-40B4-BE49-F238E27FC236}">
                  <a16:creationId xmlns:a16="http://schemas.microsoft.com/office/drawing/2014/main" id="{9E874F30-F250-28E0-2295-D90FACB8AE90}"/>
                </a:ext>
              </a:extLst>
            </p:cNvPr>
            <p:cNvSpPr/>
            <p:nvPr/>
          </p:nvSpPr>
          <p:spPr>
            <a:xfrm>
              <a:off x="1689621" y="3917841"/>
              <a:ext cx="436611" cy="412771"/>
            </a:xfrm>
            <a:prstGeom prst="rightArrow">
              <a:avLst>
                <a:gd name="adj1" fmla="val 50000"/>
                <a:gd name="adj2" fmla="val 52159"/>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6" name="矢印: 右 5">
              <a:extLst>
                <a:ext uri="{FF2B5EF4-FFF2-40B4-BE49-F238E27FC236}">
                  <a16:creationId xmlns:a16="http://schemas.microsoft.com/office/drawing/2014/main" id="{8BDA2321-EE45-0120-7186-3532202C5908}"/>
                </a:ext>
              </a:extLst>
            </p:cNvPr>
            <p:cNvSpPr/>
            <p:nvPr/>
          </p:nvSpPr>
          <p:spPr>
            <a:xfrm rot="10800000">
              <a:off x="4450785" y="3917840"/>
              <a:ext cx="436611" cy="412771"/>
            </a:xfrm>
            <a:prstGeom prst="rightArrow">
              <a:avLst>
                <a:gd name="adj1" fmla="val 50000"/>
                <a:gd name="adj2" fmla="val 52159"/>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sp>
        <p:nvSpPr>
          <p:cNvPr id="8" name="テキスト ボックス 7">
            <a:extLst>
              <a:ext uri="{FF2B5EF4-FFF2-40B4-BE49-F238E27FC236}">
                <a16:creationId xmlns:a16="http://schemas.microsoft.com/office/drawing/2014/main" id="{0F0F7C46-6911-A0AF-5FE0-D8DAB21E2D4F}"/>
              </a:ext>
            </a:extLst>
          </p:cNvPr>
          <p:cNvSpPr txBox="1"/>
          <p:nvPr/>
        </p:nvSpPr>
        <p:spPr>
          <a:xfrm>
            <a:off x="86998" y="895441"/>
            <a:ext cx="5327942"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３．１　薬液注入工の品質評価方法</a:t>
            </a:r>
            <a:endParaRPr lang="en-US" altLang="ja-JP" sz="2700" dirty="0">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17155305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0FF818-98AA-F870-C9EA-A0FFCA889AA1}"/>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C7A69A3F-ADCE-7743-D12F-3A643BA9A1F2}"/>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■改良後の</a:t>
            </a:r>
            <a:r>
              <a:rPr lang="en-US" altLang="ja-JP" sz="2700" i="1" dirty="0">
                <a:latin typeface="MS UI Gothic" panose="020B0600070205080204" pitchFamily="50" charset="-128"/>
                <a:ea typeface="MS UI Gothic" panose="020B0600070205080204" pitchFamily="50" charset="-128"/>
              </a:rPr>
              <a:t>N</a:t>
            </a:r>
            <a:r>
              <a:rPr lang="en-US" altLang="ja-JP" sz="2700" baseline="-25000" dirty="0">
                <a:latin typeface="MS UI Gothic" panose="020B0600070205080204" pitchFamily="50" charset="-128"/>
                <a:ea typeface="MS UI Gothic" panose="020B0600070205080204" pitchFamily="50" charset="-128"/>
              </a:rPr>
              <a:t>d</a:t>
            </a:r>
            <a:r>
              <a:rPr lang="ja-JP" altLang="en-US" sz="2700" dirty="0">
                <a:latin typeface="MS UI Gothic" panose="020B0600070205080204" pitchFamily="50" charset="-128"/>
                <a:ea typeface="MS UI Gothic" panose="020B0600070205080204" pitchFamily="50" charset="-128"/>
              </a:rPr>
              <a:t>値、電気比抵抗</a:t>
            </a:r>
            <a:r>
              <a:rPr lang="en-US" altLang="ja-JP" sz="2700" i="1" dirty="0">
                <a:latin typeface="MS UI Gothic" panose="020B0600070205080204" pitchFamily="50" charset="-128"/>
                <a:ea typeface="MS UI Gothic" panose="020B0600070205080204" pitchFamily="50" charset="-128"/>
              </a:rPr>
              <a:t>R </a:t>
            </a:r>
            <a:r>
              <a:rPr lang="ja-JP" altLang="en-US" sz="2700" dirty="0">
                <a:latin typeface="MS UI Gothic" panose="020B0600070205080204" pitchFamily="50" charset="-128"/>
                <a:ea typeface="MS UI Gothic" panose="020B0600070205080204" pitchFamily="50" charset="-128"/>
              </a:rPr>
              <a:t>を用いた品質評価法</a:t>
            </a:r>
            <a:endParaRPr lang="en-US" altLang="ja-JP" sz="2700" dirty="0">
              <a:latin typeface="MS UI Gothic" panose="020B0600070205080204" pitchFamily="50" charset="-128"/>
              <a:ea typeface="MS UI Gothic" panose="020B0600070205080204" pitchFamily="50" charset="-128"/>
            </a:endParaRPr>
          </a:p>
        </p:txBody>
      </p:sp>
      <p:sp>
        <p:nvSpPr>
          <p:cNvPr id="3" name="テキスト ボックス 2">
            <a:extLst>
              <a:ext uri="{FF2B5EF4-FFF2-40B4-BE49-F238E27FC236}">
                <a16:creationId xmlns:a16="http://schemas.microsoft.com/office/drawing/2014/main" id="{5808182A-BB78-7CB7-789F-2C59CF978D7A}"/>
              </a:ext>
            </a:extLst>
          </p:cNvPr>
          <p:cNvSpPr txBox="1"/>
          <p:nvPr/>
        </p:nvSpPr>
        <p:spPr>
          <a:xfrm>
            <a:off x="137582" y="1613989"/>
            <a:ext cx="5150855" cy="1500411"/>
          </a:xfrm>
          <a:prstGeom prst="rect">
            <a:avLst/>
          </a:prstGeom>
          <a:noFill/>
        </p:spPr>
        <p:txBody>
          <a:bodyPr wrap="square">
            <a:spAutoFit/>
          </a:bodyPr>
          <a:lstStyle/>
          <a:p>
            <a:pPr>
              <a:lnSpc>
                <a:spcPct val="150000"/>
              </a:lnSpc>
            </a:pPr>
            <a:r>
              <a:rPr lang="ja-JP" altLang="en-US" sz="2700" dirty="0">
                <a:latin typeface="MS UI Gothic" panose="020B0600070205080204" pitchFamily="50" charset="-128"/>
                <a:ea typeface="MS UI Gothic" panose="020B0600070205080204" pitchFamily="50" charset="-128"/>
              </a:rPr>
              <a:t>①</a:t>
            </a:r>
            <a:r>
              <a:rPr lang="en-US" altLang="ja-JP" sz="2700" i="1" dirty="0">
                <a:latin typeface="MS UI Gothic" panose="020B0600070205080204" pitchFamily="50" charset="-128"/>
                <a:ea typeface="MS UI Gothic" panose="020B0600070205080204" pitchFamily="50" charset="-128"/>
              </a:rPr>
              <a:t>N</a:t>
            </a:r>
            <a:r>
              <a:rPr lang="en-US" altLang="ja-JP" sz="2700" baseline="-25000" dirty="0">
                <a:latin typeface="MS UI Gothic" panose="020B0600070205080204" pitchFamily="50" charset="-128"/>
                <a:ea typeface="MS UI Gothic" panose="020B0600070205080204" pitchFamily="50" charset="-128"/>
              </a:rPr>
              <a:t>d</a:t>
            </a:r>
            <a:r>
              <a:rPr lang="ja-JP" altLang="en-US" sz="2700" dirty="0">
                <a:latin typeface="MS UI Gothic" panose="020B0600070205080204" pitchFamily="50" charset="-128"/>
                <a:ea typeface="MS UI Gothic" panose="020B0600070205080204" pitchFamily="50" charset="-128"/>
              </a:rPr>
              <a:t>値　</a:t>
            </a:r>
            <a:endParaRPr lang="en-US" altLang="ja-JP" sz="2700" dirty="0">
              <a:latin typeface="MS UI Gothic" panose="020B0600070205080204" pitchFamily="50" charset="-128"/>
              <a:ea typeface="MS UI Gothic" panose="020B0600070205080204" pitchFamily="50" charset="-128"/>
            </a:endParaRPr>
          </a:p>
          <a:p>
            <a:r>
              <a:rPr lang="ja-JP" altLang="en-US" sz="2400" dirty="0">
                <a:latin typeface="MS UI Gothic" panose="020B0600070205080204" pitchFamily="50" charset="-128"/>
                <a:ea typeface="MS UI Gothic" panose="020B0600070205080204" pitchFamily="50" charset="-128"/>
              </a:rPr>
              <a:t>　</a:t>
            </a:r>
            <a:r>
              <a:rPr lang="ja-JP" altLang="en-US" sz="2100" dirty="0">
                <a:solidFill>
                  <a:srgbClr val="0000FF"/>
                </a:solidFill>
                <a:latin typeface="MS UI Gothic" panose="020B0600070205080204" pitchFamily="50" charset="-128"/>
                <a:ea typeface="MS UI Gothic" panose="020B0600070205080204" pitchFamily="50" charset="-128"/>
              </a:rPr>
              <a:t>材齢</a:t>
            </a:r>
            <a:r>
              <a:rPr lang="en-US" altLang="ja-JP" sz="2100" dirty="0">
                <a:solidFill>
                  <a:srgbClr val="0000FF"/>
                </a:solidFill>
                <a:latin typeface="MS UI Gothic" panose="020B0600070205080204" pitchFamily="50" charset="-128"/>
                <a:ea typeface="MS UI Gothic" panose="020B0600070205080204" pitchFamily="50" charset="-128"/>
              </a:rPr>
              <a:t>14</a:t>
            </a:r>
            <a:r>
              <a:rPr lang="ja-JP" altLang="en-US" sz="2100" dirty="0">
                <a:solidFill>
                  <a:srgbClr val="0000FF"/>
                </a:solidFill>
                <a:latin typeface="MS UI Gothic" panose="020B0600070205080204" pitchFamily="50" charset="-128"/>
                <a:ea typeface="MS UI Gothic" panose="020B0600070205080204" pitchFamily="50" charset="-128"/>
              </a:rPr>
              <a:t>～</a:t>
            </a:r>
            <a:r>
              <a:rPr lang="en-US" altLang="ja-JP" sz="2100" dirty="0">
                <a:solidFill>
                  <a:srgbClr val="0000FF"/>
                </a:solidFill>
                <a:latin typeface="MS UI Gothic" panose="020B0600070205080204" pitchFamily="50" charset="-128"/>
                <a:ea typeface="MS UI Gothic" panose="020B0600070205080204" pitchFamily="50" charset="-128"/>
              </a:rPr>
              <a:t>28</a:t>
            </a:r>
            <a:r>
              <a:rPr lang="ja-JP" altLang="en-US" sz="2100" dirty="0">
                <a:solidFill>
                  <a:srgbClr val="0000FF"/>
                </a:solidFill>
                <a:latin typeface="MS UI Gothic" panose="020B0600070205080204" pitchFamily="50" charset="-128"/>
                <a:ea typeface="MS UI Gothic" panose="020B0600070205080204" pitchFamily="50" charset="-128"/>
              </a:rPr>
              <a:t>日の</a:t>
            </a:r>
            <a:r>
              <a:rPr lang="en-US" altLang="ja-JP" sz="2100" i="1" dirty="0">
                <a:solidFill>
                  <a:srgbClr val="0000FF"/>
                </a:solidFill>
                <a:latin typeface="Arial" panose="020B0604020202020204" pitchFamily="34" charset="0"/>
                <a:ea typeface="MS UI Gothic" panose="020B0600070205080204" pitchFamily="50" charset="-128"/>
                <a:cs typeface="Arial" panose="020B0604020202020204" pitchFamily="34" charset="0"/>
              </a:rPr>
              <a:t>N</a:t>
            </a:r>
            <a:r>
              <a:rPr lang="en-US" altLang="ja-JP" sz="2100" baseline="-25000" dirty="0">
                <a:solidFill>
                  <a:srgbClr val="0000FF"/>
                </a:solidFill>
                <a:latin typeface="Arial" panose="020B0604020202020204" pitchFamily="34" charset="0"/>
                <a:ea typeface="MS UI Gothic" panose="020B0600070205080204" pitchFamily="50" charset="-128"/>
                <a:cs typeface="Arial" panose="020B0604020202020204" pitchFamily="34" charset="0"/>
              </a:rPr>
              <a:t>d</a:t>
            </a:r>
            <a:r>
              <a:rPr lang="ja-JP" altLang="en-US" sz="2100" dirty="0">
                <a:solidFill>
                  <a:srgbClr val="0000FF"/>
                </a:solidFill>
                <a:latin typeface="MS UI Gothic" panose="020B0600070205080204" pitchFamily="50" charset="-128"/>
                <a:ea typeface="MS UI Gothic" panose="020B0600070205080204" pitchFamily="50" charset="-128"/>
              </a:rPr>
              <a:t>値</a:t>
            </a:r>
            <a:r>
              <a:rPr lang="ja-JP" altLang="en-US" sz="2100" dirty="0">
                <a:latin typeface="MS UI Gothic" panose="020B0600070205080204" pitchFamily="50" charset="-128"/>
                <a:ea typeface="MS UI Gothic" panose="020B0600070205080204" pitchFamily="50" charset="-128"/>
              </a:rPr>
              <a:t>（</a:t>
            </a:r>
            <a:r>
              <a:rPr lang="en-US" altLang="ja-JP" sz="2100" dirty="0">
                <a:latin typeface="MS UI Gothic" panose="020B0600070205080204" pitchFamily="50" charset="-128"/>
                <a:ea typeface="MS UI Gothic" panose="020B0600070205080204" pitchFamily="50" charset="-128"/>
              </a:rPr>
              <a:t>or</a:t>
            </a:r>
            <a:r>
              <a:rPr lang="ja-JP" altLang="en-US" sz="2100" dirty="0">
                <a:latin typeface="MS UI Gothic" panose="020B0600070205080204" pitchFamily="50" charset="-128"/>
                <a:ea typeface="MS UI Gothic" panose="020B0600070205080204" pitchFamily="50" charset="-128"/>
              </a:rPr>
              <a:t>増分）から</a:t>
            </a:r>
            <a:r>
              <a:rPr lang="en-US" altLang="ja-JP" sz="2100" i="1" dirty="0" err="1">
                <a:latin typeface="MS UI Gothic" panose="020B0600070205080204" pitchFamily="50" charset="-128"/>
                <a:ea typeface="MS UI Gothic" panose="020B0600070205080204" pitchFamily="50" charset="-128"/>
              </a:rPr>
              <a:t>q</a:t>
            </a:r>
            <a:r>
              <a:rPr lang="en-US" altLang="ja-JP" sz="2100" baseline="-25000" dirty="0" err="1">
                <a:latin typeface="MS UI Gothic" panose="020B0600070205080204" pitchFamily="50" charset="-128"/>
                <a:ea typeface="MS UI Gothic" panose="020B0600070205080204" pitchFamily="50" charset="-128"/>
              </a:rPr>
              <a:t>u</a:t>
            </a:r>
            <a:r>
              <a:rPr lang="ja-JP" altLang="en-US" sz="2100" dirty="0">
                <a:latin typeface="MS UI Gothic" panose="020B0600070205080204" pitchFamily="50" charset="-128"/>
                <a:ea typeface="MS UI Gothic" panose="020B0600070205080204" pitchFamily="50" charset="-128"/>
              </a:rPr>
              <a:t>を推定</a:t>
            </a:r>
            <a:endParaRPr lang="en-US" altLang="ja-JP" sz="2100" dirty="0">
              <a:latin typeface="MS UI Gothic" panose="020B0600070205080204" pitchFamily="50" charset="-128"/>
              <a:ea typeface="MS UI Gothic" panose="020B0600070205080204" pitchFamily="50" charset="-128"/>
            </a:endParaRPr>
          </a:p>
          <a:p>
            <a:r>
              <a:rPr lang="ja-JP" altLang="en-US" sz="2700" dirty="0">
                <a:latin typeface="MS UI Gothic" panose="020B0600070205080204" pitchFamily="50" charset="-128"/>
                <a:ea typeface="MS UI Gothic" panose="020B0600070205080204" pitchFamily="50" charset="-128"/>
              </a:rPr>
              <a:t>　</a:t>
            </a:r>
            <a:r>
              <a:rPr lang="ja-JP" altLang="en-US" sz="2100" dirty="0">
                <a:latin typeface="MS UI Gothic" panose="020B0600070205080204" pitchFamily="50" charset="-128"/>
                <a:ea typeface="MS UI Gothic" panose="020B0600070205080204" pitchFamily="50" charset="-128"/>
              </a:rPr>
              <a:t>例えば、菅野他（</a:t>
            </a:r>
            <a:r>
              <a:rPr lang="en-US" altLang="ja-JP" sz="2100" dirty="0">
                <a:latin typeface="MS UI Gothic" panose="020B0600070205080204" pitchFamily="50" charset="-128"/>
                <a:ea typeface="MS UI Gothic" panose="020B0600070205080204" pitchFamily="50" charset="-128"/>
              </a:rPr>
              <a:t>2020</a:t>
            </a:r>
            <a:r>
              <a:rPr lang="ja-JP" altLang="en-US" sz="2100" dirty="0">
                <a:latin typeface="MS UI Gothic" panose="020B0600070205080204" pitchFamily="50" charset="-128"/>
                <a:ea typeface="MS UI Gothic" panose="020B0600070205080204" pitchFamily="50" charset="-128"/>
              </a:rPr>
              <a:t>）</a:t>
            </a:r>
            <a:endParaRPr lang="en-US" altLang="ja-JP" sz="2700" dirty="0">
              <a:latin typeface="MS UI Gothic" panose="020B0600070205080204" pitchFamily="50" charset="-128"/>
              <a:ea typeface="MS UI Gothic" panose="020B0600070205080204" pitchFamily="50" charset="-128"/>
            </a:endParaRPr>
          </a:p>
        </p:txBody>
      </p:sp>
      <p:sp>
        <p:nvSpPr>
          <p:cNvPr id="4" name="テキスト ボックス 3">
            <a:extLst>
              <a:ext uri="{FF2B5EF4-FFF2-40B4-BE49-F238E27FC236}">
                <a16:creationId xmlns:a16="http://schemas.microsoft.com/office/drawing/2014/main" id="{77E9FD1F-89E2-0D34-E803-F4201002A57A}"/>
              </a:ext>
            </a:extLst>
          </p:cNvPr>
          <p:cNvSpPr txBox="1"/>
          <p:nvPr/>
        </p:nvSpPr>
        <p:spPr>
          <a:xfrm>
            <a:off x="137581" y="3363307"/>
            <a:ext cx="5256908" cy="2100575"/>
          </a:xfrm>
          <a:prstGeom prst="rect">
            <a:avLst/>
          </a:prstGeom>
          <a:noFill/>
        </p:spPr>
        <p:txBody>
          <a:bodyPr wrap="square">
            <a:spAutoFit/>
          </a:bodyPr>
          <a:lstStyle/>
          <a:p>
            <a:pPr>
              <a:lnSpc>
                <a:spcPct val="150000"/>
              </a:lnSpc>
            </a:pPr>
            <a:r>
              <a:rPr lang="ja-JP" altLang="en-US" sz="2700" dirty="0">
                <a:latin typeface="MS UI Gothic" panose="020B0600070205080204" pitchFamily="50" charset="-128"/>
                <a:ea typeface="MS UI Gothic" panose="020B0600070205080204" pitchFamily="50" charset="-128"/>
              </a:rPr>
              <a:t>②電気比抵抗 </a:t>
            </a:r>
            <a:r>
              <a:rPr lang="en-US" altLang="ja-JP" sz="2700" i="1" dirty="0">
                <a:latin typeface="Arial" panose="020B0604020202020204" pitchFamily="34" charset="0"/>
                <a:ea typeface="MS UI Gothic" panose="020B0600070205080204" pitchFamily="50" charset="-128"/>
                <a:cs typeface="Arial" panose="020B0604020202020204" pitchFamily="34" charset="0"/>
              </a:rPr>
              <a:t>R</a:t>
            </a:r>
          </a:p>
          <a:p>
            <a:r>
              <a:rPr lang="ja-JP" altLang="en-US" sz="2100" dirty="0">
                <a:latin typeface="MS UI Gothic" panose="020B0600070205080204" pitchFamily="50" charset="-128"/>
                <a:ea typeface="MS UI Gothic" panose="020B0600070205080204" pitchFamily="50" charset="-128"/>
              </a:rPr>
              <a:t>　電気比抵抗と一軸圧縮強さ</a:t>
            </a:r>
            <a:r>
              <a:rPr lang="ja-JP" altLang="en-US" sz="2100" dirty="0">
                <a:latin typeface="Arial" panose="020B0604020202020204" pitchFamily="34" charset="0"/>
                <a:ea typeface="MS UI Gothic" panose="020B0600070205080204" pitchFamily="50" charset="-128"/>
                <a:cs typeface="Arial" panose="020B0604020202020204" pitchFamily="34" charset="0"/>
              </a:rPr>
              <a:t>の相関図を用いて</a:t>
            </a:r>
            <a:endParaRPr lang="en-US" altLang="ja-JP" sz="2100" dirty="0">
              <a:latin typeface="Arial" panose="020B0604020202020204" pitchFamily="34" charset="0"/>
              <a:ea typeface="MS UI Gothic" panose="020B0600070205080204" pitchFamily="50" charset="-128"/>
              <a:cs typeface="Arial" panose="020B0604020202020204" pitchFamily="34" charset="0"/>
            </a:endParaRPr>
          </a:p>
          <a:p>
            <a:r>
              <a:rPr lang="ja-JP" altLang="en-US" sz="2100" dirty="0">
                <a:latin typeface="Arial" panose="020B0604020202020204" pitchFamily="34" charset="0"/>
                <a:ea typeface="MS UI Gothic" panose="020B0600070205080204" pitchFamily="50" charset="-128"/>
                <a:cs typeface="Arial" panose="020B0604020202020204" pitchFamily="34" charset="0"/>
              </a:rPr>
              <a:t>　設計基準強度</a:t>
            </a:r>
            <a:r>
              <a:rPr lang="en-US" altLang="ja-JP" sz="2100" i="1" dirty="0" err="1">
                <a:latin typeface="Arial" panose="020B0604020202020204" pitchFamily="34" charset="0"/>
                <a:ea typeface="MS UI Gothic" panose="020B0600070205080204" pitchFamily="50" charset="-128"/>
                <a:cs typeface="Arial" panose="020B0604020202020204" pitchFamily="34" charset="0"/>
              </a:rPr>
              <a:t>q</a:t>
            </a:r>
            <a:r>
              <a:rPr lang="en-US" altLang="ja-JP" sz="2100" baseline="-25000" dirty="0" err="1">
                <a:latin typeface="Arial" panose="020B0604020202020204" pitchFamily="34" charset="0"/>
                <a:ea typeface="MS UI Gothic" panose="020B0600070205080204" pitchFamily="50" charset="-128"/>
                <a:cs typeface="Arial" panose="020B0604020202020204" pitchFamily="34" charset="0"/>
              </a:rPr>
              <a:t>uck</a:t>
            </a:r>
            <a:r>
              <a:rPr lang="ja-JP" altLang="en-US" sz="2100" dirty="0">
                <a:latin typeface="Arial" panose="020B0604020202020204" pitchFamily="34" charset="0"/>
                <a:ea typeface="MS UI Gothic" panose="020B0600070205080204" pitchFamily="50" charset="-128"/>
                <a:cs typeface="Arial" panose="020B0604020202020204" pitchFamily="34" charset="0"/>
              </a:rPr>
              <a:t>に相当する電気比抵抗</a:t>
            </a:r>
            <a:r>
              <a:rPr lang="en-US" altLang="ja-JP" sz="2100" i="1" dirty="0" err="1">
                <a:latin typeface="Arial" panose="020B0604020202020204" pitchFamily="34" charset="0"/>
                <a:ea typeface="MS UI Gothic" panose="020B0600070205080204" pitchFamily="50" charset="-128"/>
                <a:cs typeface="Arial" panose="020B0604020202020204" pitchFamily="34" charset="0"/>
              </a:rPr>
              <a:t>R</a:t>
            </a:r>
            <a:r>
              <a:rPr lang="en-US" altLang="ja-JP" sz="2100" baseline="-25000" dirty="0" err="1">
                <a:latin typeface="Arial" panose="020B0604020202020204" pitchFamily="34" charset="0"/>
                <a:ea typeface="MS UI Gothic" panose="020B0600070205080204" pitchFamily="50" charset="-128"/>
                <a:cs typeface="Arial" panose="020B0604020202020204" pitchFamily="34" charset="0"/>
              </a:rPr>
              <a:t>k</a:t>
            </a:r>
            <a:endParaRPr lang="en-US" altLang="ja-JP" sz="2100" baseline="-25000" dirty="0">
              <a:latin typeface="Arial" panose="020B0604020202020204" pitchFamily="34" charset="0"/>
              <a:ea typeface="MS UI Gothic" panose="020B0600070205080204" pitchFamily="50" charset="-128"/>
              <a:cs typeface="Arial" panose="020B0604020202020204" pitchFamily="34" charset="0"/>
            </a:endParaRPr>
          </a:p>
          <a:p>
            <a:r>
              <a:rPr lang="ja-JP" altLang="en-US" sz="2100" dirty="0">
                <a:latin typeface="Arial" panose="020B0604020202020204" pitchFamily="34" charset="0"/>
                <a:ea typeface="MS UI Gothic" panose="020B0600070205080204" pitchFamily="50" charset="-128"/>
                <a:cs typeface="Arial" panose="020B0604020202020204" pitchFamily="34" charset="0"/>
              </a:rPr>
              <a:t>　を</a:t>
            </a:r>
            <a:r>
              <a:rPr lang="ja-JP" altLang="en-US" sz="2100" dirty="0">
                <a:latin typeface="MS UI Gothic" panose="020B0600070205080204" pitchFamily="50" charset="-128"/>
                <a:ea typeface="MS UI Gothic" panose="020B0600070205080204" pitchFamily="50" charset="-128"/>
              </a:rPr>
              <a:t>用いて改良効果を評価</a:t>
            </a:r>
            <a:r>
              <a:rPr lang="en-US" altLang="ja-JP" sz="2100" dirty="0">
                <a:latin typeface="MS UI Gothic" panose="020B0600070205080204" pitchFamily="50" charset="-128"/>
                <a:ea typeface="MS UI Gothic" panose="020B0600070205080204" pitchFamily="50" charset="-128"/>
              </a:rPr>
              <a:t> </a:t>
            </a:r>
            <a:r>
              <a:rPr lang="ja-JP" altLang="en-US" sz="2100" i="1" dirty="0">
                <a:latin typeface="MS UI Gothic" panose="020B0600070205080204" pitchFamily="50" charset="-128"/>
                <a:ea typeface="MS UI Gothic" panose="020B0600070205080204" pitchFamily="50" charset="-128"/>
              </a:rPr>
              <a:t>　</a:t>
            </a:r>
            <a:r>
              <a:rPr lang="ja-JP" altLang="en-US" sz="2700" dirty="0">
                <a:latin typeface="MS UI Gothic" panose="020B0600070205080204" pitchFamily="50" charset="-128"/>
                <a:ea typeface="MS UI Gothic" panose="020B0600070205080204" pitchFamily="50" charset="-128"/>
              </a:rPr>
              <a:t>　　</a:t>
            </a:r>
            <a:endParaRPr lang="en-US" altLang="ja-JP" sz="2700" dirty="0">
              <a:latin typeface="MS UI Gothic" panose="020B0600070205080204" pitchFamily="50" charset="-128"/>
              <a:ea typeface="MS UI Gothic" panose="020B0600070205080204" pitchFamily="50" charset="-128"/>
            </a:endParaRPr>
          </a:p>
        </p:txBody>
      </p:sp>
      <p:pic>
        <p:nvPicPr>
          <p:cNvPr id="6" name="図 5">
            <a:extLst>
              <a:ext uri="{FF2B5EF4-FFF2-40B4-BE49-F238E27FC236}">
                <a16:creationId xmlns:a16="http://schemas.microsoft.com/office/drawing/2014/main" id="{A96C1874-E91B-3594-7822-D945F2C33230}"/>
              </a:ext>
            </a:extLst>
          </p:cNvPr>
          <p:cNvPicPr>
            <a:picLocks noChangeAspect="1"/>
          </p:cNvPicPr>
          <p:nvPr/>
        </p:nvPicPr>
        <p:blipFill>
          <a:blip r:embed="rId2"/>
          <a:stretch>
            <a:fillRect/>
          </a:stretch>
        </p:blipFill>
        <p:spPr>
          <a:xfrm>
            <a:off x="5577231" y="2205835"/>
            <a:ext cx="2935173" cy="3437241"/>
          </a:xfrm>
          <a:prstGeom prst="rect">
            <a:avLst/>
          </a:prstGeom>
        </p:spPr>
      </p:pic>
      <p:sp>
        <p:nvSpPr>
          <p:cNvPr id="8" name="テキスト ボックス 7">
            <a:extLst>
              <a:ext uri="{FF2B5EF4-FFF2-40B4-BE49-F238E27FC236}">
                <a16:creationId xmlns:a16="http://schemas.microsoft.com/office/drawing/2014/main" id="{D3A59306-496B-AA13-B5FC-4D73D3AD7721}"/>
              </a:ext>
            </a:extLst>
          </p:cNvPr>
          <p:cNvSpPr txBox="1"/>
          <p:nvPr/>
        </p:nvSpPr>
        <p:spPr>
          <a:xfrm>
            <a:off x="5288437" y="1717863"/>
            <a:ext cx="3697662" cy="369332"/>
          </a:xfrm>
          <a:prstGeom prst="rect">
            <a:avLst/>
          </a:prstGeom>
          <a:solidFill>
            <a:schemeClr val="bg1"/>
          </a:solidFill>
          <a:ln w="22225">
            <a:solidFill>
              <a:schemeClr val="tx1"/>
            </a:solidFill>
          </a:ln>
          <a:effectLst>
            <a:outerShdw blurRad="50800" dist="101600" dir="2700000" algn="tl" rotWithShape="0">
              <a:prstClr val="black">
                <a:alpha val="40000"/>
              </a:prstClr>
            </a:outerShdw>
          </a:effectLst>
        </p:spPr>
        <p:txBody>
          <a:bodyPr wrap="square">
            <a:spAutoFit/>
          </a:bodyPr>
          <a:lstStyle/>
          <a:p>
            <a:pPr algn="ctr"/>
            <a:r>
              <a:rPr lang="ja-JP" altLang="en-US" dirty="0">
                <a:latin typeface="MS UI Gothic" panose="020B0600070205080204" pitchFamily="50" charset="-128"/>
                <a:ea typeface="MS UI Gothic" panose="020B0600070205080204" pitchFamily="50" charset="-128"/>
                <a:cs typeface="Times New Roman" panose="02020603050405020304" pitchFamily="18" charset="0"/>
              </a:rPr>
              <a:t>電気比抵抗と一軸圧縮強さの相関図</a:t>
            </a:r>
            <a:endParaRPr lang="en-US" altLang="ja-JP" dirty="0">
              <a:latin typeface="MS UI Gothic" panose="020B0600070205080204" pitchFamily="50" charset="-128"/>
              <a:ea typeface="MS UI Gothic" panose="020B060007020508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2F155008-E4A9-A73A-B656-B08A11C984D3}"/>
              </a:ext>
            </a:extLst>
          </p:cNvPr>
          <p:cNvSpPr txBox="1"/>
          <p:nvPr/>
        </p:nvSpPr>
        <p:spPr>
          <a:xfrm>
            <a:off x="7341123" y="5526512"/>
            <a:ext cx="1538926" cy="369332"/>
          </a:xfrm>
          <a:prstGeom prst="rect">
            <a:avLst/>
          </a:prstGeom>
          <a:noFill/>
        </p:spPr>
        <p:txBody>
          <a:bodyPr wrap="square">
            <a:spAutoFit/>
          </a:bodyPr>
          <a:lstStyle/>
          <a:p>
            <a:r>
              <a:rPr lang="ja-JP" altLang="en-US" dirty="0">
                <a:latin typeface="MS UI Gothic" panose="020B0600070205080204" pitchFamily="50" charset="-128"/>
                <a:ea typeface="MS UI Gothic" panose="020B0600070205080204" pitchFamily="50" charset="-128"/>
              </a:rPr>
              <a:t>大野他（</a:t>
            </a:r>
            <a:r>
              <a:rPr lang="en-US" altLang="ja-JP" dirty="0">
                <a:latin typeface="MS UI Gothic" panose="020B0600070205080204" pitchFamily="50" charset="-128"/>
                <a:ea typeface="MS UI Gothic" panose="020B0600070205080204" pitchFamily="50" charset="-128"/>
              </a:rPr>
              <a:t>2022)</a:t>
            </a:r>
          </a:p>
        </p:txBody>
      </p:sp>
      <p:sp>
        <p:nvSpPr>
          <p:cNvPr id="5" name="テキスト ボックス 4">
            <a:extLst>
              <a:ext uri="{FF2B5EF4-FFF2-40B4-BE49-F238E27FC236}">
                <a16:creationId xmlns:a16="http://schemas.microsoft.com/office/drawing/2014/main" id="{050A6048-2F63-1D39-17BA-37A7C72913A3}"/>
              </a:ext>
            </a:extLst>
          </p:cNvPr>
          <p:cNvSpPr txBox="1"/>
          <p:nvPr/>
        </p:nvSpPr>
        <p:spPr>
          <a:xfrm>
            <a:off x="358806" y="5446868"/>
            <a:ext cx="5919445" cy="415498"/>
          </a:xfrm>
          <a:prstGeom prst="rect">
            <a:avLst/>
          </a:prstGeom>
          <a:noFill/>
        </p:spPr>
        <p:txBody>
          <a:bodyPr wrap="square">
            <a:spAutoFit/>
          </a:bodyPr>
          <a:lstStyle/>
          <a:p>
            <a:r>
              <a:rPr lang="en-US" altLang="ja-JP" sz="2100" dirty="0">
                <a:latin typeface="MS UI Gothic" panose="020B0600070205080204" pitchFamily="50" charset="-128"/>
                <a:ea typeface="MS UI Gothic" panose="020B0600070205080204" pitchFamily="50" charset="-128"/>
              </a:rPr>
              <a:t>※</a:t>
            </a:r>
            <a:r>
              <a:rPr lang="ja-JP" altLang="en-US" sz="2100" dirty="0">
                <a:latin typeface="MS UI Gothic" panose="020B0600070205080204" pitchFamily="50" charset="-128"/>
                <a:ea typeface="MS UI Gothic" panose="020B0600070205080204" pitchFamily="50" charset="-128"/>
              </a:rPr>
              <a:t>薬液改良体の電気比抵抗は、材齢による変化なし。</a:t>
            </a:r>
            <a:endParaRPr lang="en-US" altLang="ja-JP" sz="2100" dirty="0">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22765344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FEAC57-B67F-F6ED-235A-4D81A468987A}"/>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52F23972-8D51-8CC1-F95B-F9BC5E115DA7}"/>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■電気比抵抗と一軸圧縮強さの相関図</a:t>
            </a:r>
            <a:endParaRPr lang="en-US" altLang="ja-JP" sz="2700" dirty="0">
              <a:latin typeface="MS UI Gothic" panose="020B0600070205080204" pitchFamily="50" charset="-128"/>
              <a:ea typeface="MS UI Gothic" panose="020B0600070205080204" pitchFamily="50" charset="-128"/>
            </a:endParaRPr>
          </a:p>
        </p:txBody>
      </p:sp>
      <p:grpSp>
        <p:nvGrpSpPr>
          <p:cNvPr id="14" name="グループ化 13">
            <a:extLst>
              <a:ext uri="{FF2B5EF4-FFF2-40B4-BE49-F238E27FC236}">
                <a16:creationId xmlns:a16="http://schemas.microsoft.com/office/drawing/2014/main" id="{CEE096AB-417A-C0BE-133D-1A698B9DC164}"/>
              </a:ext>
            </a:extLst>
          </p:cNvPr>
          <p:cNvGrpSpPr>
            <a:grpSpLocks noChangeAspect="1"/>
          </p:cNvGrpSpPr>
          <p:nvPr/>
        </p:nvGrpSpPr>
        <p:grpSpPr>
          <a:xfrm>
            <a:off x="608367" y="2108172"/>
            <a:ext cx="2825904" cy="2428724"/>
            <a:chOff x="292677" y="3042211"/>
            <a:chExt cx="2655461" cy="2282237"/>
          </a:xfrm>
        </p:grpSpPr>
        <p:pic>
          <p:nvPicPr>
            <p:cNvPr id="15" name="図 14">
              <a:extLst>
                <a:ext uri="{FF2B5EF4-FFF2-40B4-BE49-F238E27FC236}">
                  <a16:creationId xmlns:a16="http://schemas.microsoft.com/office/drawing/2014/main" id="{219350FF-8135-92FC-573F-2902E920671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92677" y="3042211"/>
              <a:ext cx="2334489" cy="1936217"/>
            </a:xfrm>
            <a:prstGeom prst="rect">
              <a:avLst/>
            </a:prstGeom>
            <a:noFill/>
            <a:ln>
              <a:noFill/>
            </a:ln>
          </p:spPr>
        </p:pic>
        <p:pic>
          <p:nvPicPr>
            <p:cNvPr id="16" name="図 15" descr="屋内, テーブル, 座る, 自転車 が含まれている画像&#10;&#10;自動的に生成された説明">
              <a:extLst>
                <a:ext uri="{FF2B5EF4-FFF2-40B4-BE49-F238E27FC236}">
                  <a16:creationId xmlns:a16="http://schemas.microsoft.com/office/drawing/2014/main" id="{5B0891CB-10B0-C70F-E52F-478D56331A9C}"/>
                </a:ext>
              </a:extLst>
            </p:cNvPr>
            <p:cNvPicPr>
              <a:picLocks noChangeAspect="1"/>
            </p:cNvPicPr>
            <p:nvPr/>
          </p:nvPicPr>
          <p:blipFill rotWithShape="1">
            <a:blip r:embed="rId3">
              <a:extLst>
                <a:ext uri="{28A0092B-C50C-407E-A947-70E740481C1C}">
                  <a14:useLocalDpi xmlns:a14="http://schemas.microsoft.com/office/drawing/2010/main" val="0"/>
                </a:ext>
              </a:extLst>
            </a:blip>
            <a:srcRect l="24902" t="15185" r="21028" b="39630"/>
            <a:stretch/>
          </p:blipFill>
          <p:spPr>
            <a:xfrm rot="5400000">
              <a:off x="1662585" y="4038896"/>
              <a:ext cx="1580505" cy="990600"/>
            </a:xfrm>
            <a:prstGeom prst="rect">
              <a:avLst/>
            </a:prstGeom>
          </p:spPr>
        </p:pic>
      </p:grpSp>
      <p:grpSp>
        <p:nvGrpSpPr>
          <p:cNvPr id="31" name="グループ化 30">
            <a:extLst>
              <a:ext uri="{FF2B5EF4-FFF2-40B4-BE49-F238E27FC236}">
                <a16:creationId xmlns:a16="http://schemas.microsoft.com/office/drawing/2014/main" id="{75B06704-4DE5-14A9-ADED-2AC39700E2FE}"/>
              </a:ext>
            </a:extLst>
          </p:cNvPr>
          <p:cNvGrpSpPr/>
          <p:nvPr/>
        </p:nvGrpSpPr>
        <p:grpSpPr>
          <a:xfrm>
            <a:off x="4409834" y="1425878"/>
            <a:ext cx="4573323" cy="4315136"/>
            <a:chOff x="53102" y="936823"/>
            <a:chExt cx="6097764" cy="5753514"/>
          </a:xfrm>
        </p:grpSpPr>
        <p:sp>
          <p:nvSpPr>
            <p:cNvPr id="3" name="テキスト ボックス 2">
              <a:extLst>
                <a:ext uri="{FF2B5EF4-FFF2-40B4-BE49-F238E27FC236}">
                  <a16:creationId xmlns:a16="http://schemas.microsoft.com/office/drawing/2014/main" id="{544B9A5E-ADEF-F442-9342-01A8EC1C8A2F}"/>
                </a:ext>
              </a:extLst>
            </p:cNvPr>
            <p:cNvSpPr txBox="1"/>
            <p:nvPr/>
          </p:nvSpPr>
          <p:spPr>
            <a:xfrm>
              <a:off x="53102" y="936823"/>
              <a:ext cx="6097764" cy="984885"/>
            </a:xfrm>
            <a:prstGeom prst="rect">
              <a:avLst/>
            </a:prstGeom>
            <a:noFill/>
          </p:spPr>
          <p:txBody>
            <a:bodyPr wrap="square">
              <a:spAutoFit/>
            </a:bodyPr>
            <a:lstStyle/>
            <a:p>
              <a:r>
                <a:rPr lang="ja-JP" altLang="en-US" sz="2100" dirty="0">
                  <a:latin typeface="MS UI Gothic" panose="020B0600070205080204" pitchFamily="50" charset="-128"/>
                  <a:ea typeface="MS UI Gothic" panose="020B0600070205080204" pitchFamily="50" charset="-128"/>
                </a:rPr>
                <a:t>○硬化後の電気比抵抗試験</a:t>
              </a:r>
              <a:endParaRPr lang="en-US" altLang="ja-JP" sz="2100" dirty="0">
                <a:latin typeface="MS UI Gothic" panose="020B0600070205080204" pitchFamily="50" charset="-128"/>
                <a:ea typeface="MS UI Gothic" panose="020B0600070205080204" pitchFamily="50" charset="-128"/>
              </a:endParaRPr>
            </a:p>
            <a:p>
              <a:r>
                <a:rPr lang="ja-JP" altLang="en-US" sz="2100" dirty="0">
                  <a:latin typeface="MS UI Gothic" panose="020B0600070205080204" pitchFamily="50" charset="-128"/>
                  <a:ea typeface="MS UI Gothic" panose="020B0600070205080204" pitchFamily="50" charset="-128"/>
                </a:rPr>
                <a:t>　配合試験時に電気比抵抗試験を実施</a:t>
              </a:r>
              <a:endParaRPr lang="en-US" altLang="ja-JP" sz="2700" dirty="0">
                <a:latin typeface="MS UI Gothic" panose="020B0600070205080204" pitchFamily="50" charset="-128"/>
                <a:ea typeface="MS UI Gothic" panose="020B0600070205080204" pitchFamily="50" charset="-128"/>
              </a:endParaRPr>
            </a:p>
          </p:txBody>
        </p:sp>
        <p:grpSp>
          <p:nvGrpSpPr>
            <p:cNvPr id="30" name="グループ化 29">
              <a:extLst>
                <a:ext uri="{FF2B5EF4-FFF2-40B4-BE49-F238E27FC236}">
                  <a16:creationId xmlns:a16="http://schemas.microsoft.com/office/drawing/2014/main" id="{09942B6F-44B7-D6C3-1657-1FBD9450616E}"/>
                </a:ext>
              </a:extLst>
            </p:cNvPr>
            <p:cNvGrpSpPr/>
            <p:nvPr/>
          </p:nvGrpSpPr>
          <p:grpSpPr>
            <a:xfrm>
              <a:off x="108028" y="2025590"/>
              <a:ext cx="6042838" cy="4664747"/>
              <a:chOff x="108028" y="2025590"/>
              <a:chExt cx="6042838" cy="4664747"/>
            </a:xfrm>
          </p:grpSpPr>
          <p:pic>
            <p:nvPicPr>
              <p:cNvPr id="12" name="図 11" descr="屋内, 棚, テーブル, 本 が含まれている画像">
                <a:extLst>
                  <a:ext uri="{FF2B5EF4-FFF2-40B4-BE49-F238E27FC236}">
                    <a16:creationId xmlns:a16="http://schemas.microsoft.com/office/drawing/2014/main" id="{1B030230-FF7E-8F4A-D110-0DA19CDB42A6}"/>
                  </a:ext>
                </a:extLst>
              </p:cNvPr>
              <p:cNvPicPr>
                <a:picLocks noChangeAspect="1"/>
              </p:cNvPicPr>
              <p:nvPr/>
            </p:nvPicPr>
            <p:blipFill>
              <a:blip r:embed="rId4">
                <a:extLst>
                  <a:ext uri="{28A0092B-C50C-407E-A947-70E740481C1C}">
                    <a14:useLocalDpi xmlns:a14="http://schemas.microsoft.com/office/drawing/2010/main" val="0"/>
                  </a:ext>
                </a:extLst>
              </a:blip>
              <a:srcRect t="56659" r="56592" b="11015"/>
              <a:stretch>
                <a:fillRect/>
              </a:stretch>
            </p:blipFill>
            <p:spPr>
              <a:xfrm>
                <a:off x="689695" y="5697784"/>
                <a:ext cx="1777101" cy="992553"/>
              </a:xfrm>
              <a:prstGeom prst="rect">
                <a:avLst/>
              </a:prstGeom>
            </p:spPr>
          </p:pic>
          <p:grpSp>
            <p:nvGrpSpPr>
              <p:cNvPr id="28" name="グループ化 27">
                <a:extLst>
                  <a:ext uri="{FF2B5EF4-FFF2-40B4-BE49-F238E27FC236}">
                    <a16:creationId xmlns:a16="http://schemas.microsoft.com/office/drawing/2014/main" id="{6F4D30EB-1087-09A3-179C-E42D9BC2526C}"/>
                  </a:ext>
                </a:extLst>
              </p:cNvPr>
              <p:cNvGrpSpPr/>
              <p:nvPr/>
            </p:nvGrpSpPr>
            <p:grpSpPr>
              <a:xfrm>
                <a:off x="108028" y="2025590"/>
                <a:ext cx="6042838" cy="3545658"/>
                <a:chOff x="167217" y="2106273"/>
                <a:chExt cx="6042838" cy="3545658"/>
              </a:xfrm>
            </p:grpSpPr>
            <p:grpSp>
              <p:nvGrpSpPr>
                <p:cNvPr id="17" name="グループ化 16">
                  <a:extLst>
                    <a:ext uri="{FF2B5EF4-FFF2-40B4-BE49-F238E27FC236}">
                      <a16:creationId xmlns:a16="http://schemas.microsoft.com/office/drawing/2014/main" id="{49F90C8F-F766-4B01-623F-936AE3AD7E42}"/>
                    </a:ext>
                  </a:extLst>
                </p:cNvPr>
                <p:cNvGrpSpPr/>
                <p:nvPr/>
              </p:nvGrpSpPr>
              <p:grpSpPr>
                <a:xfrm>
                  <a:off x="2899384" y="2106273"/>
                  <a:ext cx="3310671" cy="3543807"/>
                  <a:chOff x="5990125" y="2432846"/>
                  <a:chExt cx="3310671" cy="3543807"/>
                </a:xfrm>
              </p:grpSpPr>
              <p:grpSp>
                <p:nvGrpSpPr>
                  <p:cNvPr id="18" name="グループ化 17">
                    <a:extLst>
                      <a:ext uri="{FF2B5EF4-FFF2-40B4-BE49-F238E27FC236}">
                        <a16:creationId xmlns:a16="http://schemas.microsoft.com/office/drawing/2014/main" id="{D9685494-F204-64F3-A840-902DF7AA812B}"/>
                      </a:ext>
                    </a:extLst>
                  </p:cNvPr>
                  <p:cNvGrpSpPr/>
                  <p:nvPr/>
                </p:nvGrpSpPr>
                <p:grpSpPr>
                  <a:xfrm>
                    <a:off x="6144815" y="2432846"/>
                    <a:ext cx="3155981" cy="3543807"/>
                    <a:chOff x="6144815" y="2432846"/>
                    <a:chExt cx="3155981" cy="3543807"/>
                  </a:xfrm>
                </p:grpSpPr>
                <p:pic>
                  <p:nvPicPr>
                    <p:cNvPr id="20" name="図 19" descr="屋内, 座る, テーブル, カウンター が含まれている画像">
                      <a:extLst>
                        <a:ext uri="{FF2B5EF4-FFF2-40B4-BE49-F238E27FC236}">
                          <a16:creationId xmlns:a16="http://schemas.microsoft.com/office/drawing/2014/main" id="{9DAA70BB-08AD-BE84-50CD-768483645ABA}"/>
                        </a:ext>
                      </a:extLst>
                    </p:cNvPr>
                    <p:cNvPicPr>
                      <a:picLocks noChangeAspect="1"/>
                    </p:cNvPicPr>
                    <p:nvPr/>
                  </p:nvPicPr>
                  <p:blipFill rotWithShape="1">
                    <a:blip r:embed="rId5">
                      <a:extLst>
                        <a:ext uri="{28A0092B-C50C-407E-A947-70E740481C1C}">
                          <a14:useLocalDpi xmlns:a14="http://schemas.microsoft.com/office/drawing/2010/main" val="0"/>
                        </a:ext>
                      </a:extLst>
                    </a:blip>
                    <a:srcRect l="11401" r="4878" b="8086"/>
                    <a:stretch/>
                  </p:blipFill>
                  <p:spPr>
                    <a:xfrm rot="5400000">
                      <a:off x="6232629" y="2672227"/>
                      <a:ext cx="2710849" cy="2232088"/>
                    </a:xfrm>
                    <a:prstGeom prst="rect">
                      <a:avLst/>
                    </a:prstGeom>
                  </p:spPr>
                </p:pic>
                <p:sp>
                  <p:nvSpPr>
                    <p:cNvPr id="21" name="テキスト ボックス 20">
                      <a:extLst>
                        <a:ext uri="{FF2B5EF4-FFF2-40B4-BE49-F238E27FC236}">
                          <a16:creationId xmlns:a16="http://schemas.microsoft.com/office/drawing/2014/main" id="{879DD2E8-0710-80C6-E281-ED34012B7B24}"/>
                        </a:ext>
                      </a:extLst>
                    </p:cNvPr>
                    <p:cNvSpPr txBox="1"/>
                    <p:nvPr/>
                  </p:nvSpPr>
                  <p:spPr>
                    <a:xfrm>
                      <a:off x="6144815" y="5237989"/>
                      <a:ext cx="3155981" cy="738664"/>
                    </a:xfrm>
                    <a:prstGeom prst="rect">
                      <a:avLst/>
                    </a:prstGeom>
                    <a:noFill/>
                  </p:spPr>
                  <p:txBody>
                    <a:bodyPr wrap="square">
                      <a:spAutoFit/>
                    </a:bodyPr>
                    <a:lstStyle/>
                    <a:p>
                      <a:pPr algn="ctr"/>
                      <a:r>
                        <a:rPr lang="ja-JP" altLang="en-US" sz="1500" dirty="0">
                          <a:latin typeface="MS UI Gothic" panose="020B0600070205080204" pitchFamily="50" charset="-128"/>
                          <a:ea typeface="MS UI Gothic" panose="020B0600070205080204" pitchFamily="50" charset="-128"/>
                        </a:rPr>
                        <a:t>配合試験</a:t>
                      </a:r>
                      <a:endParaRPr lang="en-US" altLang="ja-JP" sz="1500" dirty="0">
                        <a:latin typeface="MS UI Gothic" panose="020B0600070205080204" pitchFamily="50" charset="-128"/>
                        <a:ea typeface="MS UI Gothic" panose="020B0600070205080204" pitchFamily="50" charset="-128"/>
                      </a:endParaRPr>
                    </a:p>
                    <a:p>
                      <a:pPr algn="ctr"/>
                      <a:r>
                        <a:rPr lang="ja-JP" altLang="en-US" sz="1500" dirty="0">
                          <a:latin typeface="MS UI Gothic" panose="020B0600070205080204" pitchFamily="50" charset="-128"/>
                          <a:ea typeface="MS UI Gothic" panose="020B0600070205080204" pitchFamily="50" charset="-128"/>
                        </a:rPr>
                        <a:t>（一軸圧縮試験）</a:t>
                      </a:r>
                      <a:endParaRPr lang="en-US" altLang="ja-JP" sz="1500" dirty="0">
                        <a:latin typeface="MS UI Gothic" panose="020B0600070205080204" pitchFamily="50" charset="-128"/>
                        <a:ea typeface="MS UI Gothic" panose="020B0600070205080204" pitchFamily="50" charset="-128"/>
                      </a:endParaRPr>
                    </a:p>
                  </p:txBody>
                </p:sp>
              </p:grpSp>
              <p:sp>
                <p:nvSpPr>
                  <p:cNvPr id="19" name="矢印: 右 18">
                    <a:extLst>
                      <a:ext uri="{FF2B5EF4-FFF2-40B4-BE49-F238E27FC236}">
                        <a16:creationId xmlns:a16="http://schemas.microsoft.com/office/drawing/2014/main" id="{4EE6DDAB-56FF-807C-1D9F-E134FFA13FA1}"/>
                      </a:ext>
                    </a:extLst>
                  </p:cNvPr>
                  <p:cNvSpPr/>
                  <p:nvPr/>
                </p:nvSpPr>
                <p:spPr>
                  <a:xfrm>
                    <a:off x="5990125" y="3505200"/>
                    <a:ext cx="381000" cy="584775"/>
                  </a:xfrm>
                  <a:prstGeom prst="rightArrow">
                    <a:avLst/>
                  </a:prstGeom>
                  <a:solidFill>
                    <a:srgbClr val="00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grpSp>
              <p:nvGrpSpPr>
                <p:cNvPr id="23" name="グループ化 22">
                  <a:extLst>
                    <a:ext uri="{FF2B5EF4-FFF2-40B4-BE49-F238E27FC236}">
                      <a16:creationId xmlns:a16="http://schemas.microsoft.com/office/drawing/2014/main" id="{E1461E20-EA88-F971-8622-F3EF08DEACF2}"/>
                    </a:ext>
                  </a:extLst>
                </p:cNvPr>
                <p:cNvGrpSpPr/>
                <p:nvPr/>
              </p:nvGrpSpPr>
              <p:grpSpPr>
                <a:xfrm>
                  <a:off x="167217" y="2108127"/>
                  <a:ext cx="2940436" cy="3543804"/>
                  <a:chOff x="3289680" y="2416672"/>
                  <a:chExt cx="2940436" cy="3543804"/>
                </a:xfrm>
              </p:grpSpPr>
              <p:pic>
                <p:nvPicPr>
                  <p:cNvPr id="25" name="図 24" descr="屋内, 戸棚, 開く, 食品 が含まれている画像">
                    <a:extLst>
                      <a:ext uri="{FF2B5EF4-FFF2-40B4-BE49-F238E27FC236}">
                        <a16:creationId xmlns:a16="http://schemas.microsoft.com/office/drawing/2014/main" id="{F61A4C06-E20F-8F89-E4A9-404CFE4313EE}"/>
                      </a:ext>
                    </a:extLst>
                  </p:cNvPr>
                  <p:cNvPicPr>
                    <a:picLocks noChangeAspect="1"/>
                  </p:cNvPicPr>
                  <p:nvPr/>
                </p:nvPicPr>
                <p:blipFill rotWithShape="1">
                  <a:blip r:embed="rId6">
                    <a:extLst>
                      <a:ext uri="{28A0092B-C50C-407E-A947-70E740481C1C}">
                        <a14:useLocalDpi xmlns:a14="http://schemas.microsoft.com/office/drawing/2010/main" val="0"/>
                      </a:ext>
                    </a:extLst>
                  </a:blip>
                  <a:srcRect l="26667" t="25939" r="33333" b="28673"/>
                  <a:stretch/>
                </p:blipFill>
                <p:spPr>
                  <a:xfrm rot="5400000">
                    <a:off x="3388298" y="2621027"/>
                    <a:ext cx="2743200" cy="2334489"/>
                  </a:xfrm>
                  <a:prstGeom prst="rect">
                    <a:avLst/>
                  </a:prstGeom>
                </p:spPr>
              </p:pic>
              <p:sp>
                <p:nvSpPr>
                  <p:cNvPr id="26" name="テキスト ボックス 25">
                    <a:extLst>
                      <a:ext uri="{FF2B5EF4-FFF2-40B4-BE49-F238E27FC236}">
                        <a16:creationId xmlns:a16="http://schemas.microsoft.com/office/drawing/2014/main" id="{B5C66A0B-49D7-B220-6E83-964C2F49126F}"/>
                      </a:ext>
                    </a:extLst>
                  </p:cNvPr>
                  <p:cNvSpPr txBox="1"/>
                  <p:nvPr/>
                </p:nvSpPr>
                <p:spPr>
                  <a:xfrm>
                    <a:off x="3289680" y="5221812"/>
                    <a:ext cx="2940436" cy="738664"/>
                  </a:xfrm>
                  <a:prstGeom prst="rect">
                    <a:avLst/>
                  </a:prstGeom>
                  <a:noFill/>
                </p:spPr>
                <p:txBody>
                  <a:bodyPr wrap="square">
                    <a:spAutoFit/>
                  </a:bodyPr>
                  <a:lstStyle/>
                  <a:p>
                    <a:pPr algn="ctr"/>
                    <a:r>
                      <a:rPr lang="ja-JP" altLang="en-US" sz="1500" dirty="0">
                        <a:latin typeface="MS UI Gothic" panose="020B0600070205080204" pitchFamily="50" charset="-128"/>
                        <a:ea typeface="MS UI Gothic" panose="020B0600070205080204" pitchFamily="50" charset="-128"/>
                      </a:rPr>
                      <a:t>硬化後の</a:t>
                    </a:r>
                    <a:endParaRPr lang="en-US" altLang="ja-JP" sz="1500" dirty="0">
                      <a:latin typeface="MS UI Gothic" panose="020B0600070205080204" pitchFamily="50" charset="-128"/>
                      <a:ea typeface="MS UI Gothic" panose="020B0600070205080204" pitchFamily="50" charset="-128"/>
                    </a:endParaRPr>
                  </a:p>
                  <a:p>
                    <a:pPr algn="ctr"/>
                    <a:r>
                      <a:rPr lang="ja-JP" altLang="en-US" sz="1500" dirty="0">
                        <a:latin typeface="MS UI Gothic" panose="020B0600070205080204" pitchFamily="50" charset="-128"/>
                        <a:ea typeface="MS UI Gothic" panose="020B0600070205080204" pitchFamily="50" charset="-128"/>
                      </a:rPr>
                      <a:t>電気比抵抗測定</a:t>
                    </a:r>
                  </a:p>
                </p:txBody>
              </p:sp>
            </p:grpSp>
          </p:grpSp>
        </p:grpSp>
      </p:grpSp>
      <p:sp>
        <p:nvSpPr>
          <p:cNvPr id="29" name="テキスト ボックス 28">
            <a:extLst>
              <a:ext uri="{FF2B5EF4-FFF2-40B4-BE49-F238E27FC236}">
                <a16:creationId xmlns:a16="http://schemas.microsoft.com/office/drawing/2014/main" id="{DF44036D-1FEF-C367-A23E-756A8CFE2D45}"/>
              </a:ext>
            </a:extLst>
          </p:cNvPr>
          <p:cNvSpPr txBox="1"/>
          <p:nvPr/>
        </p:nvSpPr>
        <p:spPr>
          <a:xfrm>
            <a:off x="160844" y="1451714"/>
            <a:ext cx="4573323" cy="415498"/>
          </a:xfrm>
          <a:prstGeom prst="rect">
            <a:avLst/>
          </a:prstGeom>
          <a:noFill/>
        </p:spPr>
        <p:txBody>
          <a:bodyPr wrap="square">
            <a:spAutoFit/>
          </a:bodyPr>
          <a:lstStyle/>
          <a:p>
            <a:r>
              <a:rPr lang="ja-JP" altLang="en-US" sz="2100" dirty="0">
                <a:latin typeface="MS UI Gothic" panose="020B0600070205080204" pitchFamily="50" charset="-128"/>
                <a:ea typeface="MS UI Gothic" panose="020B0600070205080204" pitchFamily="50" charset="-128"/>
              </a:rPr>
              <a:t>○改良直後の電気比抵抗試験</a:t>
            </a:r>
            <a:endParaRPr lang="en-US" altLang="ja-JP" sz="2100" dirty="0">
              <a:latin typeface="MS UI Gothic" panose="020B0600070205080204" pitchFamily="50" charset="-128"/>
              <a:ea typeface="MS UI Gothic" panose="020B0600070205080204" pitchFamily="50" charset="-128"/>
            </a:endParaRPr>
          </a:p>
        </p:txBody>
      </p:sp>
      <p:sp>
        <p:nvSpPr>
          <p:cNvPr id="4" name="テキスト ボックス 3">
            <a:extLst>
              <a:ext uri="{FF2B5EF4-FFF2-40B4-BE49-F238E27FC236}">
                <a16:creationId xmlns:a16="http://schemas.microsoft.com/office/drawing/2014/main" id="{00056761-13C7-8CAE-351B-986050ABEF90}"/>
              </a:ext>
            </a:extLst>
          </p:cNvPr>
          <p:cNvSpPr txBox="1"/>
          <p:nvPr/>
        </p:nvSpPr>
        <p:spPr>
          <a:xfrm>
            <a:off x="2265814" y="4574228"/>
            <a:ext cx="1282730" cy="323165"/>
          </a:xfrm>
          <a:prstGeom prst="rect">
            <a:avLst/>
          </a:prstGeom>
          <a:noFill/>
        </p:spPr>
        <p:txBody>
          <a:bodyPr wrap="square">
            <a:spAutoFit/>
          </a:bodyPr>
          <a:lstStyle/>
          <a:p>
            <a:pPr algn="ctr"/>
            <a:r>
              <a:rPr lang="ja-JP" altLang="en-US" sz="1500" dirty="0">
                <a:latin typeface="MS UI Gothic" panose="020B0600070205080204" pitchFamily="50" charset="-128"/>
                <a:ea typeface="MS UI Gothic" panose="020B0600070205080204" pitchFamily="50" charset="-128"/>
              </a:rPr>
              <a:t>導電率計</a:t>
            </a:r>
            <a:endParaRPr lang="en-US" altLang="ja-JP" sz="1500" dirty="0">
              <a:latin typeface="MS UI Gothic" panose="020B0600070205080204" pitchFamily="50" charset="-128"/>
              <a:ea typeface="MS UI Gothic" panose="020B0600070205080204" pitchFamily="50" charset="-128"/>
            </a:endParaRPr>
          </a:p>
        </p:txBody>
      </p:sp>
      <p:sp>
        <p:nvSpPr>
          <p:cNvPr id="5" name="テキスト ボックス 4">
            <a:extLst>
              <a:ext uri="{FF2B5EF4-FFF2-40B4-BE49-F238E27FC236}">
                <a16:creationId xmlns:a16="http://schemas.microsoft.com/office/drawing/2014/main" id="{D128BC05-1F78-BEAA-3862-D609A73855C8}"/>
              </a:ext>
            </a:extLst>
          </p:cNvPr>
          <p:cNvSpPr txBox="1"/>
          <p:nvPr/>
        </p:nvSpPr>
        <p:spPr>
          <a:xfrm>
            <a:off x="4887279" y="5741014"/>
            <a:ext cx="1485244" cy="323165"/>
          </a:xfrm>
          <a:prstGeom prst="rect">
            <a:avLst/>
          </a:prstGeom>
          <a:noFill/>
        </p:spPr>
        <p:txBody>
          <a:bodyPr wrap="square">
            <a:spAutoFit/>
          </a:bodyPr>
          <a:lstStyle/>
          <a:p>
            <a:pPr algn="ctr"/>
            <a:r>
              <a:rPr lang="en-US" altLang="ja-JP" sz="1500" dirty="0">
                <a:latin typeface="Arial" panose="020B0604020202020204" pitchFamily="34" charset="0"/>
                <a:ea typeface="MS UI Gothic" panose="020B0600070205080204" pitchFamily="50" charset="-128"/>
                <a:cs typeface="Arial" panose="020B0604020202020204" pitchFamily="34" charset="0"/>
              </a:rPr>
              <a:t>LCR</a:t>
            </a:r>
            <a:r>
              <a:rPr lang="ja-JP" altLang="en-US" sz="1500" dirty="0">
                <a:latin typeface="MS UI Gothic" panose="020B0600070205080204" pitchFamily="50" charset="-128"/>
                <a:ea typeface="MS UI Gothic" panose="020B0600070205080204" pitchFamily="50" charset="-128"/>
              </a:rPr>
              <a:t>メーター</a:t>
            </a:r>
            <a:endParaRPr lang="en-US" altLang="ja-JP" sz="1500" dirty="0">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428695628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58B777-D703-51B4-FF8E-99AA80514F8C}"/>
            </a:ext>
          </a:extLst>
        </p:cNvPr>
        <p:cNvGrpSpPr/>
        <p:nvPr/>
      </p:nvGrpSpPr>
      <p:grpSpPr>
        <a:xfrm>
          <a:off x="0" y="0"/>
          <a:ext cx="0" cy="0"/>
          <a:chOff x="0" y="0"/>
          <a:chExt cx="0" cy="0"/>
        </a:xfrm>
      </p:grpSpPr>
      <p:sp>
        <p:nvSpPr>
          <p:cNvPr id="8" name="テキスト ボックス 7">
            <a:extLst>
              <a:ext uri="{FF2B5EF4-FFF2-40B4-BE49-F238E27FC236}">
                <a16:creationId xmlns:a16="http://schemas.microsoft.com/office/drawing/2014/main" id="{4A1C3D42-6A1F-C0E6-15F4-46F9670529E9}"/>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■電気比抵抗と一軸圧縮強さの相関図</a:t>
            </a:r>
            <a:endParaRPr lang="en-US" altLang="ja-JP" sz="2700" dirty="0">
              <a:latin typeface="MS UI Gothic" panose="020B0600070205080204" pitchFamily="50" charset="-128"/>
              <a:ea typeface="MS UI Gothic" panose="020B0600070205080204" pitchFamily="50" charset="-128"/>
            </a:endParaRPr>
          </a:p>
        </p:txBody>
      </p:sp>
      <p:grpSp>
        <p:nvGrpSpPr>
          <p:cNvPr id="17" name="グループ化 16">
            <a:extLst>
              <a:ext uri="{FF2B5EF4-FFF2-40B4-BE49-F238E27FC236}">
                <a16:creationId xmlns:a16="http://schemas.microsoft.com/office/drawing/2014/main" id="{278D5E2C-1F28-BA52-F2E7-C731780D5B9C}"/>
              </a:ext>
            </a:extLst>
          </p:cNvPr>
          <p:cNvGrpSpPr/>
          <p:nvPr/>
        </p:nvGrpSpPr>
        <p:grpSpPr>
          <a:xfrm>
            <a:off x="4869619" y="1559757"/>
            <a:ext cx="3302992" cy="4346188"/>
            <a:chOff x="1343310" y="842407"/>
            <a:chExt cx="4403989" cy="5794917"/>
          </a:xfrm>
        </p:grpSpPr>
        <p:grpSp>
          <p:nvGrpSpPr>
            <p:cNvPr id="9" name="グループ化 8">
              <a:extLst>
                <a:ext uri="{FF2B5EF4-FFF2-40B4-BE49-F238E27FC236}">
                  <a16:creationId xmlns:a16="http://schemas.microsoft.com/office/drawing/2014/main" id="{C7A425BF-869D-E05C-F26A-E656406CAB8C}"/>
                </a:ext>
              </a:extLst>
            </p:cNvPr>
            <p:cNvGrpSpPr/>
            <p:nvPr/>
          </p:nvGrpSpPr>
          <p:grpSpPr>
            <a:xfrm>
              <a:off x="1343310" y="842407"/>
              <a:ext cx="4403989" cy="5794917"/>
              <a:chOff x="1891950" y="823157"/>
              <a:chExt cx="4403989" cy="5794917"/>
            </a:xfrm>
          </p:grpSpPr>
          <p:pic>
            <p:nvPicPr>
              <p:cNvPr id="5" name="図 4">
                <a:extLst>
                  <a:ext uri="{FF2B5EF4-FFF2-40B4-BE49-F238E27FC236}">
                    <a16:creationId xmlns:a16="http://schemas.microsoft.com/office/drawing/2014/main" id="{43674F22-0BC5-6EAB-BB32-A60B96EC0C7A}"/>
                  </a:ext>
                </a:extLst>
              </p:cNvPr>
              <p:cNvPicPr>
                <a:picLocks noChangeAspect="1"/>
              </p:cNvPicPr>
              <p:nvPr/>
            </p:nvPicPr>
            <p:blipFill rotWithShape="1">
              <a:blip r:embed="rId2">
                <a:extLst>
                  <a:ext uri="{28A0092B-C50C-407E-A947-70E740481C1C}">
                    <a14:useLocalDpi xmlns:a14="http://schemas.microsoft.com/office/drawing/2010/main" val="0"/>
                  </a:ext>
                </a:extLst>
              </a:blip>
              <a:srcRect l="9523" t="8685" r="25649" b="28196"/>
              <a:stretch/>
            </p:blipFill>
            <p:spPr bwMode="auto">
              <a:xfrm>
                <a:off x="2121998" y="3573374"/>
                <a:ext cx="4090787" cy="3044700"/>
              </a:xfrm>
              <a:prstGeom prst="rect">
                <a:avLst/>
              </a:prstGeom>
              <a:noFill/>
              <a:ln>
                <a:noFill/>
              </a:ln>
              <a:extLst>
                <a:ext uri="{53640926-AAD7-44D8-BBD7-CCE9431645EC}">
                  <a14:shadowObscured xmlns:a14="http://schemas.microsoft.com/office/drawing/2010/main"/>
                </a:ext>
              </a:extLst>
            </p:spPr>
          </p:pic>
          <p:pic>
            <p:nvPicPr>
              <p:cNvPr id="7" name="図 6">
                <a:extLst>
                  <a:ext uri="{FF2B5EF4-FFF2-40B4-BE49-F238E27FC236}">
                    <a16:creationId xmlns:a16="http://schemas.microsoft.com/office/drawing/2014/main" id="{8442709E-4D70-0CD8-7A49-80CC0FE8293E}"/>
                  </a:ext>
                </a:extLst>
              </p:cNvPr>
              <p:cNvPicPr>
                <a:picLocks noChangeAspect="1"/>
              </p:cNvPicPr>
              <p:nvPr/>
            </p:nvPicPr>
            <p:blipFill rotWithShape="1">
              <a:blip r:embed="rId3">
                <a:extLst>
                  <a:ext uri="{28A0092B-C50C-407E-A947-70E740481C1C}">
                    <a14:useLocalDpi xmlns:a14="http://schemas.microsoft.com/office/drawing/2010/main" val="0"/>
                  </a:ext>
                </a:extLst>
              </a:blip>
              <a:srcRect l="3213" t="8176" r="10894" b="14634"/>
              <a:stretch>
                <a:fillRect/>
              </a:stretch>
            </p:blipFill>
            <p:spPr bwMode="auto">
              <a:xfrm>
                <a:off x="1891950" y="823157"/>
                <a:ext cx="4403989" cy="2786317"/>
              </a:xfrm>
              <a:prstGeom prst="rect">
                <a:avLst/>
              </a:prstGeom>
              <a:noFill/>
              <a:ln>
                <a:noFill/>
              </a:ln>
              <a:extLst>
                <a:ext uri="{53640926-AAD7-44D8-BBD7-CCE9431645EC}">
                  <a14:shadowObscured xmlns:a14="http://schemas.microsoft.com/office/drawing/2010/main"/>
                </a:ext>
              </a:extLst>
            </p:spPr>
          </p:pic>
        </p:grpSp>
        <p:cxnSp>
          <p:nvCxnSpPr>
            <p:cNvPr id="11" name="直線矢印コネクタ 10">
              <a:extLst>
                <a:ext uri="{FF2B5EF4-FFF2-40B4-BE49-F238E27FC236}">
                  <a16:creationId xmlns:a16="http://schemas.microsoft.com/office/drawing/2014/main" id="{3DDBF52E-F209-EAE4-B42C-7E3FC024D497}"/>
                </a:ext>
              </a:extLst>
            </p:cNvPr>
            <p:cNvCxnSpPr>
              <a:cxnSpLocks/>
            </p:cNvCxnSpPr>
            <p:nvPr/>
          </p:nvCxnSpPr>
          <p:spPr>
            <a:xfrm flipH="1">
              <a:off x="2098308" y="2894803"/>
              <a:ext cx="991991" cy="0"/>
            </a:xfrm>
            <a:prstGeom prst="straightConnector1">
              <a:avLst/>
            </a:prstGeom>
            <a:ln w="25400">
              <a:solidFill>
                <a:srgbClr val="FF0000"/>
              </a:solidFill>
              <a:prstDash val="sysDash"/>
              <a:tailEnd type="arrow"/>
            </a:ln>
          </p:spPr>
          <p:style>
            <a:lnRef idx="2">
              <a:schemeClr val="accent1"/>
            </a:lnRef>
            <a:fillRef idx="0">
              <a:schemeClr val="accent1"/>
            </a:fillRef>
            <a:effectRef idx="1">
              <a:schemeClr val="accent1"/>
            </a:effectRef>
            <a:fontRef idx="minor">
              <a:schemeClr val="tx1"/>
            </a:fontRef>
          </p:style>
        </p:cxnSp>
        <p:cxnSp>
          <p:nvCxnSpPr>
            <p:cNvPr id="13" name="直線矢印コネクタ 12">
              <a:extLst>
                <a:ext uri="{FF2B5EF4-FFF2-40B4-BE49-F238E27FC236}">
                  <a16:creationId xmlns:a16="http://schemas.microsoft.com/office/drawing/2014/main" id="{3CE7534E-59FB-D89B-2539-6ABE5411B316}"/>
                </a:ext>
              </a:extLst>
            </p:cNvPr>
            <p:cNvCxnSpPr>
              <a:cxnSpLocks/>
            </p:cNvCxnSpPr>
            <p:nvPr/>
          </p:nvCxnSpPr>
          <p:spPr>
            <a:xfrm>
              <a:off x="3090299" y="2894803"/>
              <a:ext cx="0" cy="2437593"/>
            </a:xfrm>
            <a:prstGeom prst="straightConnector1">
              <a:avLst/>
            </a:prstGeom>
            <a:ln w="25400">
              <a:solidFill>
                <a:srgbClr val="FF0000"/>
              </a:solidFill>
              <a:prstDash val="sysDash"/>
              <a:tailEnd type="arrow"/>
            </a:ln>
          </p:spPr>
          <p:style>
            <a:lnRef idx="2">
              <a:schemeClr val="accent1"/>
            </a:lnRef>
            <a:fillRef idx="0">
              <a:schemeClr val="accent1"/>
            </a:fillRef>
            <a:effectRef idx="1">
              <a:schemeClr val="accent1"/>
            </a:effectRef>
            <a:fontRef idx="minor">
              <a:schemeClr val="tx1"/>
            </a:fontRef>
          </p:style>
        </p:cxnSp>
        <p:cxnSp>
          <p:nvCxnSpPr>
            <p:cNvPr id="16" name="直線矢印コネクタ 15">
              <a:extLst>
                <a:ext uri="{FF2B5EF4-FFF2-40B4-BE49-F238E27FC236}">
                  <a16:creationId xmlns:a16="http://schemas.microsoft.com/office/drawing/2014/main" id="{3D1E5EB3-ADA3-B0CA-0238-FCCD3E55A338}"/>
                </a:ext>
              </a:extLst>
            </p:cNvPr>
            <p:cNvCxnSpPr>
              <a:cxnSpLocks/>
            </p:cNvCxnSpPr>
            <p:nvPr/>
          </p:nvCxnSpPr>
          <p:spPr>
            <a:xfrm flipH="1">
              <a:off x="2098307" y="5342021"/>
              <a:ext cx="991991" cy="0"/>
            </a:xfrm>
            <a:prstGeom prst="straightConnector1">
              <a:avLst/>
            </a:prstGeom>
            <a:ln w="25400">
              <a:solidFill>
                <a:srgbClr val="FF0000"/>
              </a:solidFill>
              <a:prstDash val="sysDash"/>
              <a:tailEnd type="arrow"/>
            </a:ln>
          </p:spPr>
          <p:style>
            <a:lnRef idx="2">
              <a:schemeClr val="accent1"/>
            </a:lnRef>
            <a:fillRef idx="0">
              <a:schemeClr val="accent1"/>
            </a:fillRef>
            <a:effectRef idx="1">
              <a:schemeClr val="accent1"/>
            </a:effectRef>
            <a:fontRef idx="minor">
              <a:schemeClr val="tx1"/>
            </a:fontRef>
          </p:style>
        </p:cxnSp>
      </p:grpSp>
      <p:pic>
        <p:nvPicPr>
          <p:cNvPr id="20" name="図 19">
            <a:extLst>
              <a:ext uri="{FF2B5EF4-FFF2-40B4-BE49-F238E27FC236}">
                <a16:creationId xmlns:a16="http://schemas.microsoft.com/office/drawing/2014/main" id="{3223F1F9-D4DD-E268-743A-EB31F9080E16}"/>
              </a:ext>
            </a:extLst>
          </p:cNvPr>
          <p:cNvPicPr>
            <a:picLocks noChangeAspect="1"/>
          </p:cNvPicPr>
          <p:nvPr/>
        </p:nvPicPr>
        <p:blipFill>
          <a:blip r:embed="rId4"/>
          <a:stretch>
            <a:fillRect/>
          </a:stretch>
        </p:blipFill>
        <p:spPr>
          <a:xfrm>
            <a:off x="660515" y="1571449"/>
            <a:ext cx="3588962" cy="4202861"/>
          </a:xfrm>
          <a:prstGeom prst="rect">
            <a:avLst/>
          </a:prstGeom>
        </p:spPr>
      </p:pic>
    </p:spTree>
    <p:extLst>
      <p:ext uri="{BB962C8B-B14F-4D97-AF65-F5344CB8AC3E}">
        <p14:creationId xmlns:p14="http://schemas.microsoft.com/office/powerpoint/2010/main" val="27956111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EB88B6-D5DE-549F-2C61-642DFA9EC23D}"/>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84098E1-1944-0E47-1D36-B6C335536856}"/>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■適用例　ー 臨海地区プラント施設の液状化対策 ー</a:t>
            </a:r>
            <a:endParaRPr lang="en-US" altLang="ja-JP" sz="2700" dirty="0">
              <a:latin typeface="MS UI Gothic" panose="020B0600070205080204" pitchFamily="50" charset="-128"/>
              <a:ea typeface="MS UI Gothic" panose="020B0600070205080204" pitchFamily="50" charset="-128"/>
            </a:endParaRPr>
          </a:p>
        </p:txBody>
      </p:sp>
      <p:pic>
        <p:nvPicPr>
          <p:cNvPr id="7" name="図 5" descr="ダイアグラム, 設計図">
            <a:extLst>
              <a:ext uri="{FF2B5EF4-FFF2-40B4-BE49-F238E27FC236}">
                <a16:creationId xmlns:a16="http://schemas.microsoft.com/office/drawing/2014/main" id="{169C9C18-48C6-0B78-6644-732A00C60F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9825"/>
          <a:stretch>
            <a:fillRect/>
          </a:stretch>
        </p:blipFill>
        <p:spPr bwMode="auto">
          <a:xfrm>
            <a:off x="4728181" y="1888244"/>
            <a:ext cx="4222151" cy="3389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図 19">
            <a:extLst>
              <a:ext uri="{FF2B5EF4-FFF2-40B4-BE49-F238E27FC236}">
                <a16:creationId xmlns:a16="http://schemas.microsoft.com/office/drawing/2014/main" id="{2357A17B-F264-3833-198B-D0A42199E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2161"/>
          <a:stretch>
            <a:fillRect/>
          </a:stretch>
        </p:blipFill>
        <p:spPr bwMode="auto">
          <a:xfrm>
            <a:off x="649870" y="1517113"/>
            <a:ext cx="3110846" cy="2066059"/>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9" name="図 5">
            <a:extLst>
              <a:ext uri="{FF2B5EF4-FFF2-40B4-BE49-F238E27FC236}">
                <a16:creationId xmlns:a16="http://schemas.microsoft.com/office/drawing/2014/main" id="{E2899AA3-5B53-0249-C023-4C41F6D7D81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014" y="3758287"/>
            <a:ext cx="1715678" cy="21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図 9">
            <a:extLst>
              <a:ext uri="{FF2B5EF4-FFF2-40B4-BE49-F238E27FC236}">
                <a16:creationId xmlns:a16="http://schemas.microsoft.com/office/drawing/2014/main" id="{CD59D0B9-3262-1010-D58B-08E77F132AB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34375"/>
          <a:stretch/>
        </p:blipFill>
        <p:spPr>
          <a:xfrm>
            <a:off x="2396215" y="3758287"/>
            <a:ext cx="1905986" cy="2178275"/>
          </a:xfrm>
          <a:prstGeom prst="rect">
            <a:avLst/>
          </a:prstGeom>
        </p:spPr>
      </p:pic>
    </p:spTree>
    <p:extLst>
      <p:ext uri="{BB962C8B-B14F-4D97-AF65-F5344CB8AC3E}">
        <p14:creationId xmlns:p14="http://schemas.microsoft.com/office/powerpoint/2010/main" val="39085354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9012AC-1FFA-D837-445B-36E33C09DCCF}"/>
            </a:ext>
          </a:extLst>
        </p:cNvPr>
        <p:cNvGrpSpPr/>
        <p:nvPr/>
      </p:nvGrpSpPr>
      <p:grpSpPr>
        <a:xfrm>
          <a:off x="0" y="0"/>
          <a:ext cx="0" cy="0"/>
          <a:chOff x="0" y="0"/>
          <a:chExt cx="0" cy="0"/>
        </a:xfrm>
      </p:grpSpPr>
      <p:pic>
        <p:nvPicPr>
          <p:cNvPr id="6" name="図 5">
            <a:extLst>
              <a:ext uri="{FF2B5EF4-FFF2-40B4-BE49-F238E27FC236}">
                <a16:creationId xmlns:a16="http://schemas.microsoft.com/office/drawing/2014/main" id="{F4797EA5-CA73-FE6B-6FF3-744A95BDC547}"/>
              </a:ext>
            </a:extLst>
          </p:cNvPr>
          <p:cNvPicPr>
            <a:picLocks noChangeAspect="1"/>
          </p:cNvPicPr>
          <p:nvPr/>
        </p:nvPicPr>
        <p:blipFill>
          <a:blip r:embed="rId2"/>
          <a:srcRect r="-602"/>
          <a:stretch>
            <a:fillRect/>
          </a:stretch>
        </p:blipFill>
        <p:spPr>
          <a:xfrm>
            <a:off x="579127" y="1764907"/>
            <a:ext cx="8265572" cy="3938900"/>
          </a:xfrm>
          <a:prstGeom prst="rect">
            <a:avLst/>
          </a:prstGeom>
        </p:spPr>
      </p:pic>
      <p:sp>
        <p:nvSpPr>
          <p:cNvPr id="2" name="テキスト ボックス 1">
            <a:extLst>
              <a:ext uri="{FF2B5EF4-FFF2-40B4-BE49-F238E27FC236}">
                <a16:creationId xmlns:a16="http://schemas.microsoft.com/office/drawing/2014/main" id="{B3BAE3EB-30F4-AD6F-1DDF-89348307CFE1}"/>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■適用例　ー 臨海地区プラント施設の液状化対策 ー</a:t>
            </a:r>
            <a:endParaRPr lang="en-US" altLang="ja-JP" sz="2700" dirty="0">
              <a:latin typeface="MS UI Gothic" panose="020B0600070205080204" pitchFamily="50" charset="-128"/>
              <a:ea typeface="MS UI Gothic" panose="020B0600070205080204" pitchFamily="50" charset="-128"/>
            </a:endParaRPr>
          </a:p>
        </p:txBody>
      </p:sp>
      <p:sp>
        <p:nvSpPr>
          <p:cNvPr id="3" name="テキスト ボックス 2">
            <a:extLst>
              <a:ext uri="{FF2B5EF4-FFF2-40B4-BE49-F238E27FC236}">
                <a16:creationId xmlns:a16="http://schemas.microsoft.com/office/drawing/2014/main" id="{51DE9E75-0452-6BD6-3878-B07DAA364B6A}"/>
              </a:ext>
            </a:extLst>
          </p:cNvPr>
          <p:cNvSpPr txBox="1"/>
          <p:nvPr/>
        </p:nvSpPr>
        <p:spPr>
          <a:xfrm>
            <a:off x="1654684" y="4816096"/>
            <a:ext cx="1018095" cy="276999"/>
          </a:xfrm>
          <a:prstGeom prst="rect">
            <a:avLst/>
          </a:prstGeom>
          <a:solidFill>
            <a:schemeClr val="bg1"/>
          </a:solidFill>
          <a:ln w="22225">
            <a:solidFill>
              <a:schemeClr val="tx1"/>
            </a:solidFill>
          </a:ln>
        </p:spPr>
        <p:txBody>
          <a:bodyPr wrap="square" lIns="0" tIns="0" rIns="0" bIns="0" rtlCol="0">
            <a:spAutoFit/>
          </a:bodyPr>
          <a:lstStyle/>
          <a:p>
            <a:pPr algn="ctr"/>
            <a:r>
              <a:rPr lang="ja-JP" altLang="en-US" dirty="0">
                <a:latin typeface="MS UI Gothic" panose="020B0600070205080204" pitchFamily="50" charset="-128"/>
                <a:ea typeface="MS UI Gothic" panose="020B0600070205080204" pitchFamily="50" charset="-128"/>
              </a:rPr>
              <a:t>材齢</a:t>
            </a:r>
            <a:r>
              <a:rPr lang="en-US" altLang="ja-JP" dirty="0">
                <a:latin typeface="MS UI Gothic" panose="020B0600070205080204" pitchFamily="50" charset="-128"/>
                <a:ea typeface="MS UI Gothic" panose="020B0600070205080204" pitchFamily="50" charset="-128"/>
              </a:rPr>
              <a:t>14</a:t>
            </a:r>
            <a:r>
              <a:rPr lang="ja-JP" altLang="en-US" dirty="0">
                <a:latin typeface="MS UI Gothic" panose="020B0600070205080204" pitchFamily="50" charset="-128"/>
                <a:ea typeface="MS UI Gothic" panose="020B0600070205080204" pitchFamily="50" charset="-128"/>
              </a:rPr>
              <a:t>日</a:t>
            </a:r>
          </a:p>
        </p:txBody>
      </p:sp>
      <p:sp>
        <p:nvSpPr>
          <p:cNvPr id="4" name="テキスト ボックス 3">
            <a:extLst>
              <a:ext uri="{FF2B5EF4-FFF2-40B4-BE49-F238E27FC236}">
                <a16:creationId xmlns:a16="http://schemas.microsoft.com/office/drawing/2014/main" id="{D48C4C93-3715-3457-F23C-E5F2A6EF5F9D}"/>
              </a:ext>
            </a:extLst>
          </p:cNvPr>
          <p:cNvSpPr txBox="1"/>
          <p:nvPr/>
        </p:nvSpPr>
        <p:spPr>
          <a:xfrm>
            <a:off x="5480510" y="4734351"/>
            <a:ext cx="1018095" cy="276999"/>
          </a:xfrm>
          <a:prstGeom prst="rect">
            <a:avLst/>
          </a:prstGeom>
          <a:solidFill>
            <a:schemeClr val="bg1"/>
          </a:solidFill>
          <a:ln w="22225">
            <a:solidFill>
              <a:schemeClr val="tx1"/>
            </a:solidFill>
          </a:ln>
        </p:spPr>
        <p:txBody>
          <a:bodyPr wrap="square" lIns="0" tIns="0" rIns="0" bIns="0" rtlCol="0">
            <a:spAutoFit/>
          </a:bodyPr>
          <a:lstStyle/>
          <a:p>
            <a:pPr algn="ctr"/>
            <a:r>
              <a:rPr lang="ja-JP" altLang="en-US" dirty="0">
                <a:latin typeface="MS UI Gothic" panose="020B0600070205080204" pitchFamily="50" charset="-128"/>
                <a:ea typeface="MS UI Gothic" panose="020B0600070205080204" pitchFamily="50" charset="-128"/>
              </a:rPr>
              <a:t>材齢</a:t>
            </a:r>
            <a:r>
              <a:rPr lang="en-US" altLang="ja-JP" dirty="0">
                <a:latin typeface="MS UI Gothic" panose="020B0600070205080204" pitchFamily="50" charset="-128"/>
                <a:ea typeface="MS UI Gothic" panose="020B0600070205080204" pitchFamily="50" charset="-128"/>
              </a:rPr>
              <a:t>14</a:t>
            </a:r>
            <a:r>
              <a:rPr lang="ja-JP" altLang="en-US" dirty="0">
                <a:latin typeface="MS UI Gothic" panose="020B0600070205080204" pitchFamily="50" charset="-128"/>
                <a:ea typeface="MS UI Gothic" panose="020B0600070205080204" pitchFamily="50" charset="-128"/>
              </a:rPr>
              <a:t>日</a:t>
            </a:r>
          </a:p>
        </p:txBody>
      </p:sp>
    </p:spTree>
    <p:extLst>
      <p:ext uri="{BB962C8B-B14F-4D97-AF65-F5344CB8AC3E}">
        <p14:creationId xmlns:p14="http://schemas.microsoft.com/office/powerpoint/2010/main" val="3037353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p:cNvSpPr/>
          <p:nvPr/>
        </p:nvSpPr>
        <p:spPr>
          <a:xfrm>
            <a:off x="5225141" y="2927774"/>
            <a:ext cx="3255189" cy="487229"/>
          </a:xfrm>
          <a:prstGeom prst="rect">
            <a:avLst/>
          </a:prstGeom>
          <a:gradFill>
            <a:gsLst>
              <a:gs pos="0">
                <a:srgbClr val="FFFF00"/>
              </a:gs>
              <a:gs pos="100000">
                <a:srgbClr val="FFFF00"/>
              </a:gs>
            </a:gsLst>
          </a:gradFill>
          <a:ln>
            <a:noFill/>
          </a:ln>
          <a:scene3d>
            <a:camera prst="orthographicFront"/>
            <a:lightRig rig="threePt" dir="t"/>
          </a:scene3d>
          <a:sp3d>
            <a:bevelT/>
          </a:sp3d>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5" name="テキスト ボックス 4"/>
          <p:cNvSpPr txBox="1"/>
          <p:nvPr/>
        </p:nvSpPr>
        <p:spPr>
          <a:xfrm>
            <a:off x="393848" y="1722232"/>
            <a:ext cx="8750152" cy="1692771"/>
          </a:xfrm>
          <a:prstGeom prst="rect">
            <a:avLst/>
          </a:prstGeom>
          <a:noFill/>
        </p:spPr>
        <p:txBody>
          <a:bodyPr wrap="square" rtlCol="0">
            <a:spAutoFit/>
          </a:bodyPr>
          <a:lstStyle/>
          <a:p>
            <a:r>
              <a:rPr kumimoji="1" lang="ja-JP" altLang="en-US" sz="1800" b="1" dirty="0">
                <a:latin typeface="+mj-ea"/>
                <a:ea typeface="+mj-ea"/>
              </a:rPr>
              <a:t>どれくらいの被害が出るの？</a:t>
            </a:r>
            <a:endParaRPr kumimoji="1" lang="en-US" altLang="ja-JP" sz="1800" b="1" dirty="0">
              <a:latin typeface="+mj-ea"/>
              <a:ea typeface="+mj-ea"/>
            </a:endParaRPr>
          </a:p>
          <a:p>
            <a:r>
              <a:rPr kumimoji="1" lang="ja-JP" altLang="en-US" sz="1800" b="1" dirty="0">
                <a:latin typeface="+mj-ea"/>
                <a:ea typeface="+mj-ea"/>
              </a:rPr>
              <a:t>沈下するの？</a:t>
            </a:r>
            <a:endParaRPr kumimoji="1" lang="en-US" altLang="ja-JP" sz="1800" b="1" dirty="0">
              <a:latin typeface="+mj-ea"/>
              <a:ea typeface="+mj-ea"/>
            </a:endParaRPr>
          </a:p>
          <a:p>
            <a:r>
              <a:rPr kumimoji="1" lang="ja-JP" altLang="en-US" sz="1800" b="1" dirty="0">
                <a:latin typeface="+mj-ea"/>
                <a:ea typeface="+mj-ea"/>
              </a:rPr>
              <a:t>対策費は高いの？</a:t>
            </a:r>
            <a:endParaRPr kumimoji="1" lang="en-US" altLang="ja-JP" sz="1800" b="1" dirty="0">
              <a:latin typeface="+mj-ea"/>
              <a:ea typeface="+mj-ea"/>
            </a:endParaRPr>
          </a:p>
          <a:p>
            <a:r>
              <a:rPr lang="ja-JP" altLang="en-US" sz="1800" b="1" dirty="0">
                <a:latin typeface="+mj-ea"/>
                <a:ea typeface="+mj-ea"/>
              </a:rPr>
              <a:t>既にお家が建っているけど大丈夫？</a:t>
            </a:r>
            <a:endParaRPr lang="en-US" altLang="ja-JP" sz="1800" b="1" dirty="0">
              <a:latin typeface="+mj-ea"/>
              <a:ea typeface="+mj-ea"/>
            </a:endParaRPr>
          </a:p>
          <a:p>
            <a:r>
              <a:rPr kumimoji="1" lang="ja-JP" altLang="en-US" sz="1800" b="1" dirty="0" err="1">
                <a:latin typeface="+mj-ea"/>
                <a:ea typeface="+mj-ea"/>
              </a:rPr>
              <a:t>を解</a:t>
            </a:r>
            <a:r>
              <a:rPr kumimoji="1" lang="ja-JP" altLang="en-US" sz="1800" b="1" dirty="0">
                <a:latin typeface="+mj-ea"/>
                <a:ea typeface="+mj-ea"/>
              </a:rPr>
              <a:t>決する　</a:t>
            </a:r>
            <a:r>
              <a:rPr kumimoji="1" lang="ja-JP" altLang="en-US" sz="2800" b="1" dirty="0">
                <a:solidFill>
                  <a:srgbClr val="FF0000"/>
                </a:solidFill>
                <a:latin typeface="+mj-ea"/>
                <a:ea typeface="+mj-ea"/>
              </a:rPr>
              <a:t>画期的な工法の開発＝スマート液状化対策</a:t>
            </a:r>
            <a:r>
              <a:rPr kumimoji="1" lang="ja-JP" altLang="en-US" sz="3200" b="1" dirty="0">
                <a:latin typeface="+mj-ea"/>
                <a:ea typeface="+mj-ea"/>
              </a:rPr>
              <a:t>　</a:t>
            </a:r>
          </a:p>
        </p:txBody>
      </p:sp>
      <p:sp>
        <p:nvSpPr>
          <p:cNvPr id="7" name="角丸四角形 6"/>
          <p:cNvSpPr/>
          <p:nvPr/>
        </p:nvSpPr>
        <p:spPr>
          <a:xfrm>
            <a:off x="336669" y="3543262"/>
            <a:ext cx="8343955" cy="2803971"/>
          </a:xfrm>
          <a:prstGeom prst="roundRect">
            <a:avLst/>
          </a:prstGeom>
          <a:solidFill>
            <a:schemeClr val="tx2">
              <a:lumMod val="20000"/>
              <a:lumOff val="80000"/>
            </a:schemeClr>
          </a:solidFill>
          <a:ln w="12700">
            <a:solidFill>
              <a:srgbClr val="00B0F0"/>
            </a:solidFill>
          </a:ln>
          <a:scene3d>
            <a:camera prst="orthographicFront"/>
            <a:lightRig rig="threePt" dir="t"/>
          </a:scene3d>
          <a:sp3d prstMaterial="matte">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4" name="テキスト ボックス 3"/>
          <p:cNvSpPr txBox="1"/>
          <p:nvPr/>
        </p:nvSpPr>
        <p:spPr>
          <a:xfrm>
            <a:off x="586634" y="3541337"/>
            <a:ext cx="7931020" cy="2805896"/>
          </a:xfrm>
          <a:prstGeom prst="rect">
            <a:avLst/>
          </a:prstGeom>
          <a:noFill/>
          <a:ln w="38100">
            <a:noFill/>
          </a:ln>
        </p:spPr>
        <p:txBody>
          <a:bodyPr wrap="square" rtlCol="0">
            <a:spAutoFit/>
          </a:bodyPr>
          <a:lstStyle/>
          <a:p>
            <a:r>
              <a:rPr lang="ja-JP" altLang="en-US" sz="2200" dirty="0">
                <a:latin typeface="+mj-ea"/>
                <a:ea typeface="+mj-ea"/>
              </a:rPr>
              <a:t>・液状化被害の原因である</a:t>
            </a:r>
            <a:r>
              <a:rPr lang="ja-JP" altLang="en-US" sz="2200" b="1" dirty="0">
                <a:solidFill>
                  <a:srgbClr val="FF0000"/>
                </a:solidFill>
                <a:latin typeface="+mj-ea"/>
                <a:ea typeface="+mj-ea"/>
              </a:rPr>
              <a:t>水圧の発生を抑制</a:t>
            </a:r>
            <a:endParaRPr lang="en-US" altLang="ja-JP" sz="2200" dirty="0">
              <a:latin typeface="+mj-ea"/>
              <a:ea typeface="+mj-ea"/>
            </a:endParaRPr>
          </a:p>
          <a:p>
            <a:r>
              <a:rPr lang="ja-JP" altLang="en-US" sz="2200" dirty="0">
                <a:latin typeface="+mj-ea"/>
                <a:ea typeface="+mj-ea"/>
              </a:rPr>
              <a:t>・</a:t>
            </a:r>
            <a:r>
              <a:rPr lang="ja-JP" altLang="en-US" sz="2200" b="1" dirty="0">
                <a:solidFill>
                  <a:srgbClr val="FF0000"/>
                </a:solidFill>
                <a:latin typeface="+mj-ea"/>
                <a:ea typeface="+mj-ea"/>
              </a:rPr>
              <a:t>既設住宅</a:t>
            </a:r>
            <a:r>
              <a:rPr lang="ja-JP" altLang="en-US" sz="2200" dirty="0">
                <a:latin typeface="+mj-ea"/>
                <a:ea typeface="+mj-ea"/>
              </a:rPr>
              <a:t>でも施工可能な液状化対策</a:t>
            </a:r>
            <a:endParaRPr lang="en-US" altLang="ja-JP" sz="2200" dirty="0">
              <a:latin typeface="+mj-ea"/>
              <a:ea typeface="+mj-ea"/>
            </a:endParaRPr>
          </a:p>
          <a:p>
            <a:r>
              <a:rPr lang="ja-JP" altLang="en-US" sz="2200" dirty="0">
                <a:latin typeface="+mj-ea"/>
                <a:ea typeface="+mj-ea"/>
              </a:rPr>
              <a:t>・高精度な調査，高精度簡易解析による</a:t>
            </a:r>
            <a:r>
              <a:rPr lang="ja-JP" altLang="en-US" sz="2200" b="1" dirty="0">
                <a:solidFill>
                  <a:srgbClr val="FF0000"/>
                </a:solidFill>
                <a:latin typeface="+mj-ea"/>
                <a:ea typeface="+mj-ea"/>
              </a:rPr>
              <a:t>十分な情報提供</a:t>
            </a:r>
            <a:endParaRPr lang="en-US" altLang="ja-JP" sz="2200" b="1" dirty="0">
              <a:solidFill>
                <a:srgbClr val="FF0000"/>
              </a:solidFill>
              <a:latin typeface="+mj-ea"/>
              <a:ea typeface="+mj-ea"/>
            </a:endParaRPr>
          </a:p>
          <a:p>
            <a:r>
              <a:rPr lang="ja-JP" altLang="en-US" sz="2200" dirty="0">
                <a:latin typeface="+mj-ea"/>
                <a:ea typeface="+mj-ea"/>
              </a:rPr>
              <a:t>・</a:t>
            </a:r>
            <a:r>
              <a:rPr lang="ja-JP" altLang="en-US" sz="2200" b="1" dirty="0">
                <a:solidFill>
                  <a:srgbClr val="FF0000"/>
                </a:solidFill>
                <a:latin typeface="+mj-ea"/>
                <a:ea typeface="+mj-ea"/>
              </a:rPr>
              <a:t>騒音・振動の少ない</a:t>
            </a:r>
            <a:r>
              <a:rPr lang="ja-JP" altLang="en-US" sz="2200" dirty="0">
                <a:latin typeface="+mj-ea"/>
                <a:ea typeface="+mj-ea"/>
              </a:rPr>
              <a:t>環境にやさしい施工</a:t>
            </a:r>
            <a:endParaRPr lang="en-US" altLang="ja-JP" sz="2200" dirty="0">
              <a:latin typeface="+mj-ea"/>
              <a:ea typeface="+mj-ea"/>
            </a:endParaRPr>
          </a:p>
          <a:p>
            <a:r>
              <a:rPr lang="ja-JP" altLang="en-US" sz="2200" dirty="0">
                <a:latin typeface="+mj-ea"/>
                <a:ea typeface="+mj-ea"/>
              </a:rPr>
              <a:t>・</a:t>
            </a:r>
            <a:r>
              <a:rPr lang="ja-JP" altLang="en-US" sz="2200" b="1" dirty="0">
                <a:solidFill>
                  <a:srgbClr val="FF0000"/>
                </a:solidFill>
                <a:latin typeface="+mj-ea"/>
                <a:ea typeface="+mj-ea"/>
              </a:rPr>
              <a:t>安価</a:t>
            </a:r>
            <a:r>
              <a:rPr lang="ja-JP" altLang="en-US" sz="2200" dirty="0">
                <a:latin typeface="+mj-ea"/>
                <a:ea typeface="+mj-ea"/>
              </a:rPr>
              <a:t>な対策費</a:t>
            </a:r>
            <a:endParaRPr lang="en-US" altLang="ja-JP" sz="2200" b="1" dirty="0">
              <a:solidFill>
                <a:srgbClr val="FF0000"/>
              </a:solidFill>
              <a:latin typeface="+mj-ea"/>
              <a:ea typeface="+mj-ea"/>
            </a:endParaRPr>
          </a:p>
          <a:p>
            <a:r>
              <a:rPr lang="ja-JP" altLang="en-US" sz="2200" dirty="0">
                <a:latin typeface="+mj-ea"/>
                <a:ea typeface="+mj-ea"/>
              </a:rPr>
              <a:t>・オーナーの</a:t>
            </a:r>
            <a:r>
              <a:rPr lang="ja-JP" altLang="en-US" sz="2200" b="1" dirty="0">
                <a:solidFill>
                  <a:srgbClr val="FF0000"/>
                </a:solidFill>
                <a:latin typeface="+mj-ea"/>
                <a:ea typeface="+mj-ea"/>
              </a:rPr>
              <a:t>ニーズ</a:t>
            </a:r>
            <a:r>
              <a:rPr lang="en-US" altLang="ja-JP" sz="2200" b="1" dirty="0">
                <a:solidFill>
                  <a:srgbClr val="FF0000"/>
                </a:solidFill>
                <a:latin typeface="+mj-ea"/>
                <a:ea typeface="+mj-ea"/>
              </a:rPr>
              <a:t>(</a:t>
            </a:r>
            <a:r>
              <a:rPr lang="ja-JP" altLang="en-US" sz="2200" b="1" dirty="0">
                <a:solidFill>
                  <a:srgbClr val="FF0000"/>
                </a:solidFill>
                <a:latin typeface="+mj-ea"/>
                <a:ea typeface="+mj-ea"/>
              </a:rPr>
              <a:t>費用・効果</a:t>
            </a:r>
            <a:r>
              <a:rPr lang="en-US" altLang="ja-JP" sz="2200" b="1" dirty="0">
                <a:solidFill>
                  <a:srgbClr val="FF0000"/>
                </a:solidFill>
                <a:latin typeface="+mj-ea"/>
                <a:ea typeface="+mj-ea"/>
              </a:rPr>
              <a:t>)</a:t>
            </a:r>
            <a:r>
              <a:rPr lang="ja-JP" altLang="en-US" sz="2200" dirty="0">
                <a:latin typeface="+mj-ea"/>
                <a:ea typeface="+mj-ea"/>
              </a:rPr>
              <a:t>に応じた対策の選択</a:t>
            </a:r>
            <a:endParaRPr lang="en-US" altLang="ja-JP" sz="2200" dirty="0">
              <a:latin typeface="+mj-ea"/>
              <a:ea typeface="+mj-ea"/>
            </a:endParaRPr>
          </a:p>
          <a:p>
            <a:pPr>
              <a:lnSpc>
                <a:spcPts val="1000"/>
              </a:lnSpc>
            </a:pPr>
            <a:endParaRPr lang="en-US" altLang="ja-JP" sz="2200" dirty="0">
              <a:latin typeface="+mj-ea"/>
              <a:ea typeface="+mj-ea"/>
            </a:endParaRPr>
          </a:p>
          <a:p>
            <a:r>
              <a:rPr lang="ja-JP" altLang="en-US" dirty="0">
                <a:latin typeface="+mj-ea"/>
                <a:ea typeface="+mj-ea"/>
              </a:rPr>
              <a:t>*</a:t>
            </a:r>
            <a:r>
              <a:rPr lang="en-US" altLang="ja-JP" dirty="0">
                <a:latin typeface="+mj-ea"/>
                <a:ea typeface="+mj-ea"/>
              </a:rPr>
              <a:t>)</a:t>
            </a:r>
            <a:r>
              <a:rPr lang="ja-JP" altLang="en-US" b="1" dirty="0">
                <a:solidFill>
                  <a:srgbClr val="FF0000"/>
                </a:solidFill>
                <a:latin typeface="+mj-ea"/>
                <a:ea typeface="+mj-ea"/>
              </a:rPr>
              <a:t>スマート：「調査→設計→施工」</a:t>
            </a:r>
            <a:r>
              <a:rPr lang="ja-JP" altLang="en-US" dirty="0">
                <a:latin typeface="+mj-ea"/>
                <a:ea typeface="+mj-ea"/>
              </a:rPr>
              <a:t>の一連の過程を、</a:t>
            </a:r>
            <a:r>
              <a:rPr lang="zh-TW" altLang="en-US" dirty="0">
                <a:latin typeface="ＭＳ Ｐゴシック" panose="020B0600070205080204" pitchFamily="50" charset="-128"/>
                <a:ea typeface="ＭＳ Ｐゴシック" panose="020B0600070205080204" pitchFamily="50" charset="-128"/>
              </a:rPr>
              <a:t>中小建設関連業者</a:t>
            </a:r>
            <a:r>
              <a:rPr lang="ja-JP" altLang="en-US" dirty="0">
                <a:latin typeface="+mj-ea"/>
                <a:ea typeface="+mj-ea"/>
              </a:rPr>
              <a:t>でも良質に施工可能となるよう「洗練化」したもの</a:t>
            </a:r>
            <a:endParaRPr lang="en-US" altLang="ja-JP" dirty="0">
              <a:latin typeface="+mj-ea"/>
              <a:ea typeface="+mj-ea"/>
            </a:endParaRPr>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40198" y="720496"/>
            <a:ext cx="4923884" cy="22072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テキスト ボックス 8"/>
          <p:cNvSpPr txBox="1"/>
          <p:nvPr/>
        </p:nvSpPr>
        <p:spPr>
          <a:xfrm>
            <a:off x="113590" y="953271"/>
            <a:ext cx="3869430" cy="584775"/>
          </a:xfrm>
          <a:prstGeom prst="rect">
            <a:avLst/>
          </a:prstGeom>
          <a:noFill/>
        </p:spPr>
        <p:txBody>
          <a:bodyPr wrap="square" rtlCol="0">
            <a:spAutoFit/>
          </a:bodyPr>
          <a:lstStyle/>
          <a:p>
            <a:pPr algn="ctr"/>
            <a:r>
              <a:rPr kumimoji="1" lang="ja-JP" altLang="en-US" sz="3200" b="1" dirty="0">
                <a:solidFill>
                  <a:srgbClr val="FF0000"/>
                </a:solidFill>
                <a:latin typeface="+mj-ea"/>
                <a:ea typeface="+mj-ea"/>
              </a:rPr>
              <a:t>事前対策が重要</a:t>
            </a:r>
            <a:r>
              <a:rPr kumimoji="1" lang="en-US" altLang="ja-JP" sz="3200" b="1" dirty="0">
                <a:solidFill>
                  <a:srgbClr val="FF0000"/>
                </a:solidFill>
                <a:latin typeface="+mj-ea"/>
                <a:ea typeface="+mj-ea"/>
              </a:rPr>
              <a:t>!!!</a:t>
            </a:r>
            <a:endParaRPr kumimoji="1" lang="ja-JP" altLang="en-US" sz="3200" b="1" dirty="0">
              <a:solidFill>
                <a:srgbClr val="FF0000"/>
              </a:solidFill>
              <a:latin typeface="+mj-ea"/>
              <a:ea typeface="+mj-ea"/>
            </a:endParaRPr>
          </a:p>
        </p:txBody>
      </p:sp>
      <p:cxnSp>
        <p:nvCxnSpPr>
          <p:cNvPr id="11" name="直線コネクタ 10"/>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12" name="テキスト ボックス 11"/>
          <p:cNvSpPr txBox="1"/>
          <p:nvPr/>
        </p:nvSpPr>
        <p:spPr>
          <a:xfrm>
            <a:off x="299913" y="89066"/>
            <a:ext cx="2031325" cy="646331"/>
          </a:xfrm>
          <a:prstGeom prst="rect">
            <a:avLst/>
          </a:prstGeom>
          <a:noFill/>
        </p:spPr>
        <p:txBody>
          <a:bodyPr wrap="none" rtlCol="0">
            <a:spAutoFit/>
          </a:bodyPr>
          <a:lstStyle/>
          <a:p>
            <a:r>
              <a:rPr kumimoji="1" lang="ja-JP" altLang="en-US" sz="3600" dirty="0">
                <a:solidFill>
                  <a:srgbClr val="0000FF"/>
                </a:solidFill>
                <a:latin typeface="+mn-ea"/>
              </a:rPr>
              <a:t>研究目的</a:t>
            </a:r>
          </a:p>
        </p:txBody>
      </p:sp>
      <p:sp>
        <p:nvSpPr>
          <p:cNvPr id="3" name="スライド番号プレースホルダー 2"/>
          <p:cNvSpPr>
            <a:spLocks noGrp="1"/>
          </p:cNvSpPr>
          <p:nvPr>
            <p:ph type="sldNum" sz="quarter" idx="12"/>
          </p:nvPr>
        </p:nvSpPr>
        <p:spPr/>
        <p:txBody>
          <a:bodyPr/>
          <a:lstStyle/>
          <a:p>
            <a:fld id="{ECBBA4FD-8B58-3E45-AE96-1E427A68B684}" type="slidenum">
              <a:rPr kumimoji="1" lang="ja-JP" altLang="en-US" smtClean="0"/>
              <a:t>4</a:t>
            </a:fld>
            <a:endParaRPr kumimoji="1" lang="ja-JP" altLang="en-US"/>
          </a:p>
        </p:txBody>
      </p:sp>
    </p:spTree>
    <p:extLst>
      <p:ext uri="{BB962C8B-B14F-4D97-AF65-F5344CB8AC3E}">
        <p14:creationId xmlns:p14="http://schemas.microsoft.com/office/powerpoint/2010/main" val="29612635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4AE751-D036-AA10-E7A6-3CE2F2ECBB1D}"/>
            </a:ext>
          </a:extLst>
        </p:cNvPr>
        <p:cNvGrpSpPr/>
        <p:nvPr/>
      </p:nvGrpSpPr>
      <p:grpSpPr>
        <a:xfrm>
          <a:off x="0" y="0"/>
          <a:ext cx="0" cy="0"/>
          <a:chOff x="0" y="0"/>
          <a:chExt cx="0" cy="0"/>
        </a:xfrm>
      </p:grpSpPr>
      <p:grpSp>
        <p:nvGrpSpPr>
          <p:cNvPr id="7" name="グループ化 6">
            <a:extLst>
              <a:ext uri="{FF2B5EF4-FFF2-40B4-BE49-F238E27FC236}">
                <a16:creationId xmlns:a16="http://schemas.microsoft.com/office/drawing/2014/main" id="{C9023377-ACAA-9ED5-9A37-EAF3AE45D94A}"/>
              </a:ext>
            </a:extLst>
          </p:cNvPr>
          <p:cNvGrpSpPr/>
          <p:nvPr/>
        </p:nvGrpSpPr>
        <p:grpSpPr>
          <a:xfrm>
            <a:off x="202740" y="1505932"/>
            <a:ext cx="5302577" cy="3846137"/>
            <a:chOff x="254523" y="901422"/>
            <a:chExt cx="7070103" cy="5128182"/>
          </a:xfrm>
        </p:grpSpPr>
        <p:pic>
          <p:nvPicPr>
            <p:cNvPr id="3" name="図 2">
              <a:extLst>
                <a:ext uri="{FF2B5EF4-FFF2-40B4-BE49-F238E27FC236}">
                  <a16:creationId xmlns:a16="http://schemas.microsoft.com/office/drawing/2014/main" id="{7BB1865D-AE3E-0BCB-9269-971389260CFC}"/>
                </a:ext>
              </a:extLst>
            </p:cNvPr>
            <p:cNvPicPr>
              <a:picLocks noChangeAspect="1"/>
            </p:cNvPicPr>
            <p:nvPr/>
          </p:nvPicPr>
          <p:blipFill>
            <a:blip r:embed="rId2">
              <a:extLst>
                <a:ext uri="{28A0092B-C50C-407E-A947-70E740481C1C}">
                  <a14:useLocalDpi xmlns:a14="http://schemas.microsoft.com/office/drawing/2010/main" val="0"/>
                </a:ext>
              </a:extLst>
            </a:blip>
            <a:srcRect l="4170" t="1689" r="2577" b="2767"/>
            <a:stretch>
              <a:fillRect/>
            </a:stretch>
          </p:blipFill>
          <p:spPr bwMode="auto">
            <a:xfrm>
              <a:off x="254523" y="901422"/>
              <a:ext cx="7070103" cy="5128182"/>
            </a:xfrm>
            <a:prstGeom prst="rect">
              <a:avLst/>
            </a:prstGeom>
            <a:noFill/>
            <a:ln>
              <a:noFill/>
            </a:ln>
          </p:spPr>
        </p:pic>
        <p:sp>
          <p:nvSpPr>
            <p:cNvPr id="5" name="矢印: 右 4">
              <a:extLst>
                <a:ext uri="{FF2B5EF4-FFF2-40B4-BE49-F238E27FC236}">
                  <a16:creationId xmlns:a16="http://schemas.microsoft.com/office/drawing/2014/main" id="{D0CA22A1-F8BA-5CA3-C51A-EA2FB9291F4E}"/>
                </a:ext>
              </a:extLst>
            </p:cNvPr>
            <p:cNvSpPr/>
            <p:nvPr/>
          </p:nvSpPr>
          <p:spPr>
            <a:xfrm>
              <a:off x="1929518" y="3259127"/>
              <a:ext cx="436611" cy="412771"/>
            </a:xfrm>
            <a:prstGeom prst="rightArrow">
              <a:avLst>
                <a:gd name="adj1" fmla="val 50000"/>
                <a:gd name="adj2" fmla="val 52159"/>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6" name="矢印: 右 5">
              <a:extLst>
                <a:ext uri="{FF2B5EF4-FFF2-40B4-BE49-F238E27FC236}">
                  <a16:creationId xmlns:a16="http://schemas.microsoft.com/office/drawing/2014/main" id="{378C5684-BAB9-251A-2EA1-0E05A7047EFF}"/>
                </a:ext>
              </a:extLst>
            </p:cNvPr>
            <p:cNvSpPr/>
            <p:nvPr/>
          </p:nvSpPr>
          <p:spPr>
            <a:xfrm rot="10800000">
              <a:off x="4730990" y="3222614"/>
              <a:ext cx="436611" cy="412771"/>
            </a:xfrm>
            <a:prstGeom prst="rightArrow">
              <a:avLst>
                <a:gd name="adj1" fmla="val 50000"/>
                <a:gd name="adj2" fmla="val 52159"/>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sp>
        <p:nvSpPr>
          <p:cNvPr id="8" name="テキスト ボックス 7">
            <a:extLst>
              <a:ext uri="{FF2B5EF4-FFF2-40B4-BE49-F238E27FC236}">
                <a16:creationId xmlns:a16="http://schemas.microsoft.com/office/drawing/2014/main" id="{E754CF9E-9FFB-4154-CBE9-FD76E636B7C6}"/>
              </a:ext>
            </a:extLst>
          </p:cNvPr>
          <p:cNvSpPr txBox="1"/>
          <p:nvPr/>
        </p:nvSpPr>
        <p:spPr>
          <a:xfrm>
            <a:off x="86998" y="895441"/>
            <a:ext cx="5844819"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３．２　セメント改良工の品質評価方法</a:t>
            </a:r>
            <a:endParaRPr lang="en-US" altLang="ja-JP" sz="2700" dirty="0">
              <a:latin typeface="MS UI Gothic" panose="020B0600070205080204" pitchFamily="50" charset="-128"/>
              <a:ea typeface="MS UI Gothic" panose="020B0600070205080204" pitchFamily="50" charset="-128"/>
            </a:endParaRPr>
          </a:p>
        </p:txBody>
      </p:sp>
      <p:sp>
        <p:nvSpPr>
          <p:cNvPr id="9" name="テキスト ボックス 8">
            <a:extLst>
              <a:ext uri="{FF2B5EF4-FFF2-40B4-BE49-F238E27FC236}">
                <a16:creationId xmlns:a16="http://schemas.microsoft.com/office/drawing/2014/main" id="{BBF23CB1-AB13-7F26-B1F6-0EA2380F90C4}"/>
              </a:ext>
            </a:extLst>
          </p:cNvPr>
          <p:cNvSpPr txBox="1"/>
          <p:nvPr/>
        </p:nvSpPr>
        <p:spPr>
          <a:xfrm>
            <a:off x="943660" y="5477812"/>
            <a:ext cx="7434413" cy="461665"/>
          </a:xfrm>
          <a:prstGeom prst="rect">
            <a:avLst/>
          </a:prstGeom>
          <a:noFill/>
          <a:ln w="25400">
            <a:solidFill>
              <a:srgbClr val="0000FF"/>
            </a:solidFill>
          </a:ln>
        </p:spPr>
        <p:txBody>
          <a:bodyPr wrap="square">
            <a:spAutoFit/>
          </a:bodyPr>
          <a:lstStyle/>
          <a:p>
            <a:pPr algn="ctr"/>
            <a:r>
              <a:rPr lang="ja-JP" altLang="en-US" sz="2400" dirty="0">
                <a:latin typeface="MS UI Gothic" panose="020B0600070205080204" pitchFamily="50" charset="-128"/>
                <a:ea typeface="MS UI Gothic" panose="020B0600070205080204" pitchFamily="50" charset="-128"/>
              </a:rPr>
              <a:t>測定できるのは、</a:t>
            </a:r>
            <a:r>
              <a:rPr lang="ja-JP" altLang="en-US" sz="2400" dirty="0">
                <a:solidFill>
                  <a:srgbClr val="0000FF"/>
                </a:solidFill>
                <a:latin typeface="MS UI Gothic" panose="020B0600070205080204" pitchFamily="50" charset="-128"/>
                <a:ea typeface="MS UI Gothic" panose="020B0600070205080204" pitchFamily="50" charset="-128"/>
              </a:rPr>
              <a:t>改良直後の電気比抵抗</a:t>
            </a:r>
            <a:r>
              <a:rPr lang="ja-JP" altLang="en-US" sz="2400" dirty="0">
                <a:latin typeface="MS UI Gothic" panose="020B0600070205080204" pitchFamily="50" charset="-128"/>
                <a:ea typeface="MS UI Gothic" panose="020B0600070205080204" pitchFamily="50" charset="-128"/>
              </a:rPr>
              <a:t>と</a:t>
            </a:r>
            <a:r>
              <a:rPr lang="ja-JP" altLang="en-US" sz="2400" dirty="0">
                <a:solidFill>
                  <a:srgbClr val="C00000"/>
                </a:solidFill>
                <a:latin typeface="MS UI Gothic" panose="020B0600070205080204" pitchFamily="50" charset="-128"/>
                <a:ea typeface="MS UI Gothic" panose="020B0600070205080204" pitchFamily="50" charset="-128"/>
              </a:rPr>
              <a:t>若材齢の</a:t>
            </a:r>
            <a:r>
              <a:rPr lang="en-US" altLang="ja-JP" sz="2400" i="1" dirty="0">
                <a:solidFill>
                  <a:srgbClr val="C00000"/>
                </a:solidFill>
                <a:latin typeface="Arial" panose="020B0604020202020204" pitchFamily="34" charset="0"/>
                <a:ea typeface="MS UI Gothic" panose="020B0600070205080204" pitchFamily="50" charset="-128"/>
                <a:cs typeface="Arial" panose="020B0604020202020204" pitchFamily="34" charset="0"/>
              </a:rPr>
              <a:t>N</a:t>
            </a:r>
            <a:r>
              <a:rPr lang="en-US" altLang="ja-JP" sz="2400" baseline="-25000" dirty="0">
                <a:solidFill>
                  <a:srgbClr val="C00000"/>
                </a:solidFill>
                <a:latin typeface="Arial" panose="020B0604020202020204" pitchFamily="34" charset="0"/>
                <a:ea typeface="MS UI Gothic" panose="020B0600070205080204" pitchFamily="50" charset="-128"/>
                <a:cs typeface="Arial" panose="020B0604020202020204" pitchFamily="34" charset="0"/>
              </a:rPr>
              <a:t>d</a:t>
            </a:r>
            <a:r>
              <a:rPr lang="ja-JP" altLang="en-US" sz="2400" dirty="0">
                <a:solidFill>
                  <a:srgbClr val="C00000"/>
                </a:solidFill>
                <a:latin typeface="MS UI Gothic" panose="020B0600070205080204" pitchFamily="50" charset="-128"/>
                <a:ea typeface="MS UI Gothic" panose="020B0600070205080204" pitchFamily="50" charset="-128"/>
              </a:rPr>
              <a:t>値</a:t>
            </a:r>
            <a:endParaRPr lang="en-US" altLang="ja-JP" sz="2400" dirty="0">
              <a:solidFill>
                <a:srgbClr val="C00000"/>
              </a:solidFill>
              <a:latin typeface="MS UI Gothic" panose="020B0600070205080204" pitchFamily="50" charset="-128"/>
              <a:ea typeface="MS UI Gothic" panose="020B0600070205080204" pitchFamily="50" charset="-128"/>
            </a:endParaRPr>
          </a:p>
        </p:txBody>
      </p:sp>
      <p:pic>
        <p:nvPicPr>
          <p:cNvPr id="10" name="図 9">
            <a:extLst>
              <a:ext uri="{FF2B5EF4-FFF2-40B4-BE49-F238E27FC236}">
                <a16:creationId xmlns:a16="http://schemas.microsoft.com/office/drawing/2014/main" id="{67B274CF-65F8-4728-13B2-228A55444350}"/>
              </a:ext>
            </a:extLst>
          </p:cNvPr>
          <p:cNvPicPr>
            <a:picLocks noChangeAspect="1"/>
          </p:cNvPicPr>
          <p:nvPr/>
        </p:nvPicPr>
        <p:blipFill>
          <a:blip r:embed="rId3"/>
          <a:stretch>
            <a:fillRect/>
          </a:stretch>
        </p:blipFill>
        <p:spPr>
          <a:xfrm>
            <a:off x="5398492" y="2186089"/>
            <a:ext cx="3745508" cy="3046541"/>
          </a:xfrm>
          <a:prstGeom prst="rect">
            <a:avLst/>
          </a:prstGeom>
        </p:spPr>
      </p:pic>
    </p:spTree>
    <p:extLst>
      <p:ext uri="{BB962C8B-B14F-4D97-AF65-F5344CB8AC3E}">
        <p14:creationId xmlns:p14="http://schemas.microsoft.com/office/powerpoint/2010/main" val="380930683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グループ化 8">
            <a:extLst>
              <a:ext uri="{FF2B5EF4-FFF2-40B4-BE49-F238E27FC236}">
                <a16:creationId xmlns:a16="http://schemas.microsoft.com/office/drawing/2014/main" id="{5157FDE5-233A-274D-38DA-C5CE51B98C8A}"/>
              </a:ext>
            </a:extLst>
          </p:cNvPr>
          <p:cNvGrpSpPr/>
          <p:nvPr/>
        </p:nvGrpSpPr>
        <p:grpSpPr>
          <a:xfrm>
            <a:off x="938305" y="1880918"/>
            <a:ext cx="2789298" cy="2976689"/>
            <a:chOff x="1251074" y="1444541"/>
            <a:chExt cx="3719064" cy="3968918"/>
          </a:xfrm>
        </p:grpSpPr>
        <p:pic>
          <p:nvPicPr>
            <p:cNvPr id="15" name="図 14">
              <a:extLst>
                <a:ext uri="{FF2B5EF4-FFF2-40B4-BE49-F238E27FC236}">
                  <a16:creationId xmlns:a16="http://schemas.microsoft.com/office/drawing/2014/main" id="{47FAC847-57CA-8C97-1B64-39441A16CD6A}"/>
                </a:ext>
              </a:extLst>
            </p:cNvPr>
            <p:cNvPicPr>
              <a:picLocks noChangeAspect="1"/>
            </p:cNvPicPr>
            <p:nvPr/>
          </p:nvPicPr>
          <p:blipFill rotWithShape="1">
            <a:blip r:embed="rId3"/>
            <a:srcRect l="8224" t="7405" r="23515" b="37293"/>
            <a:stretch/>
          </p:blipFill>
          <p:spPr>
            <a:xfrm>
              <a:off x="1251074" y="3108394"/>
              <a:ext cx="3719064" cy="2305065"/>
            </a:xfrm>
            <a:prstGeom prst="rect">
              <a:avLst/>
            </a:prstGeom>
          </p:spPr>
        </p:pic>
        <p:pic>
          <p:nvPicPr>
            <p:cNvPr id="24" name="図 23">
              <a:extLst>
                <a:ext uri="{FF2B5EF4-FFF2-40B4-BE49-F238E27FC236}">
                  <a16:creationId xmlns:a16="http://schemas.microsoft.com/office/drawing/2014/main" id="{D2A9EE75-3524-E26F-45D1-93CFFB7C44D4}"/>
                </a:ext>
              </a:extLst>
            </p:cNvPr>
            <p:cNvPicPr>
              <a:picLocks noChangeAspect="1"/>
            </p:cNvPicPr>
            <p:nvPr/>
          </p:nvPicPr>
          <p:blipFill rotWithShape="1">
            <a:blip r:embed="rId4"/>
            <a:srcRect l="7777" t="8635" r="24741" b="47235"/>
            <a:stretch/>
          </p:blipFill>
          <p:spPr>
            <a:xfrm>
              <a:off x="1251074" y="1444541"/>
              <a:ext cx="3676622" cy="1839400"/>
            </a:xfrm>
            <a:prstGeom prst="rect">
              <a:avLst/>
            </a:prstGeom>
          </p:spPr>
        </p:pic>
      </p:grpSp>
      <p:sp>
        <p:nvSpPr>
          <p:cNvPr id="2" name="テキスト ボックス 1">
            <a:extLst>
              <a:ext uri="{FF2B5EF4-FFF2-40B4-BE49-F238E27FC236}">
                <a16:creationId xmlns:a16="http://schemas.microsoft.com/office/drawing/2014/main" id="{79454469-B02D-A3ED-2A12-00D807BD93B7}"/>
              </a:ext>
            </a:extLst>
          </p:cNvPr>
          <p:cNvSpPr txBox="1"/>
          <p:nvPr/>
        </p:nvSpPr>
        <p:spPr>
          <a:xfrm>
            <a:off x="73329" y="857251"/>
            <a:ext cx="7624442"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セメント系改良土の電気比抵抗</a:t>
            </a:r>
          </a:p>
        </p:txBody>
      </p:sp>
      <p:sp>
        <p:nvSpPr>
          <p:cNvPr id="6" name="テキスト ボックス 5">
            <a:extLst>
              <a:ext uri="{FF2B5EF4-FFF2-40B4-BE49-F238E27FC236}">
                <a16:creationId xmlns:a16="http://schemas.microsoft.com/office/drawing/2014/main" id="{0466CE75-9E3B-6569-2346-2D4523ECFB67}"/>
              </a:ext>
            </a:extLst>
          </p:cNvPr>
          <p:cNvSpPr txBox="1"/>
          <p:nvPr/>
        </p:nvSpPr>
        <p:spPr>
          <a:xfrm>
            <a:off x="1431116" y="1408555"/>
            <a:ext cx="1975354" cy="738664"/>
          </a:xfrm>
          <a:prstGeom prst="rect">
            <a:avLst/>
          </a:prstGeom>
          <a:noFill/>
        </p:spPr>
        <p:txBody>
          <a:bodyPr wrap="square">
            <a:spAutoFit/>
          </a:bodyPr>
          <a:lstStyle/>
          <a:p>
            <a:pPr algn="ctr"/>
            <a:r>
              <a:rPr lang="ja-JP" altLang="en-US" sz="2100" u="sng" dirty="0">
                <a:solidFill>
                  <a:srgbClr val="C00000"/>
                </a:solidFill>
                <a:latin typeface="MS UI Gothic" panose="020B0600070205080204" pitchFamily="50" charset="-128"/>
                <a:ea typeface="MS UI Gothic" panose="020B0600070205080204" pitchFamily="50" charset="-128"/>
              </a:rPr>
              <a:t>砂質土の改良土</a:t>
            </a:r>
          </a:p>
        </p:txBody>
      </p:sp>
      <p:sp>
        <p:nvSpPr>
          <p:cNvPr id="7" name="テキスト ボックス 6">
            <a:extLst>
              <a:ext uri="{FF2B5EF4-FFF2-40B4-BE49-F238E27FC236}">
                <a16:creationId xmlns:a16="http://schemas.microsoft.com/office/drawing/2014/main" id="{9EA7AF76-BD20-75EF-CAB5-42B4C75CDCB5}"/>
              </a:ext>
            </a:extLst>
          </p:cNvPr>
          <p:cNvSpPr txBox="1"/>
          <p:nvPr/>
        </p:nvSpPr>
        <p:spPr>
          <a:xfrm>
            <a:off x="5737531" y="1404319"/>
            <a:ext cx="1975354" cy="738664"/>
          </a:xfrm>
          <a:prstGeom prst="rect">
            <a:avLst/>
          </a:prstGeom>
          <a:noFill/>
        </p:spPr>
        <p:txBody>
          <a:bodyPr wrap="square">
            <a:spAutoFit/>
          </a:bodyPr>
          <a:lstStyle/>
          <a:p>
            <a:pPr algn="ctr"/>
            <a:r>
              <a:rPr lang="ja-JP" altLang="en-US" sz="2100" u="sng" dirty="0">
                <a:solidFill>
                  <a:srgbClr val="C00000"/>
                </a:solidFill>
                <a:latin typeface="MS UI Gothic" panose="020B0600070205080204" pitchFamily="50" charset="-128"/>
                <a:ea typeface="MS UI Gothic" panose="020B0600070205080204" pitchFamily="50" charset="-128"/>
              </a:rPr>
              <a:t>粘性土の改良土</a:t>
            </a:r>
          </a:p>
        </p:txBody>
      </p:sp>
      <p:grpSp>
        <p:nvGrpSpPr>
          <p:cNvPr id="10" name="グループ化 9">
            <a:extLst>
              <a:ext uri="{FF2B5EF4-FFF2-40B4-BE49-F238E27FC236}">
                <a16:creationId xmlns:a16="http://schemas.microsoft.com/office/drawing/2014/main" id="{18588CB8-D6F1-760B-37C5-2E4979D1BC36}"/>
              </a:ext>
            </a:extLst>
          </p:cNvPr>
          <p:cNvGrpSpPr/>
          <p:nvPr/>
        </p:nvGrpSpPr>
        <p:grpSpPr>
          <a:xfrm>
            <a:off x="5215110" y="1755810"/>
            <a:ext cx="2785171" cy="3000845"/>
            <a:chOff x="6953479" y="1360431"/>
            <a:chExt cx="3713561" cy="4001127"/>
          </a:xfrm>
        </p:grpSpPr>
        <p:pic>
          <p:nvPicPr>
            <p:cNvPr id="16" name="図 15">
              <a:extLst>
                <a:ext uri="{FF2B5EF4-FFF2-40B4-BE49-F238E27FC236}">
                  <a16:creationId xmlns:a16="http://schemas.microsoft.com/office/drawing/2014/main" id="{637F37AE-ED0E-8017-5EEF-417B30EB295F}"/>
                </a:ext>
              </a:extLst>
            </p:cNvPr>
            <p:cNvPicPr>
              <a:picLocks noChangeAspect="1"/>
            </p:cNvPicPr>
            <p:nvPr/>
          </p:nvPicPr>
          <p:blipFill rotWithShape="1">
            <a:blip r:embed="rId5"/>
            <a:srcRect l="6860" t="8170" r="24980" b="38245"/>
            <a:stretch/>
          </p:blipFill>
          <p:spPr>
            <a:xfrm>
              <a:off x="6953479" y="3128060"/>
              <a:ext cx="3713561" cy="2233498"/>
            </a:xfrm>
            <a:prstGeom prst="rect">
              <a:avLst/>
            </a:prstGeom>
          </p:spPr>
        </p:pic>
        <p:pic>
          <p:nvPicPr>
            <p:cNvPr id="28" name="図 27">
              <a:extLst>
                <a:ext uri="{FF2B5EF4-FFF2-40B4-BE49-F238E27FC236}">
                  <a16:creationId xmlns:a16="http://schemas.microsoft.com/office/drawing/2014/main" id="{D40794C4-B84A-9D4E-9655-E4DB2C32EC6F}"/>
                </a:ext>
              </a:extLst>
            </p:cNvPr>
            <p:cNvPicPr>
              <a:picLocks noChangeAspect="1"/>
            </p:cNvPicPr>
            <p:nvPr/>
          </p:nvPicPr>
          <p:blipFill rotWithShape="1">
            <a:blip r:embed="rId6"/>
            <a:srcRect l="7346" t="7544" r="25242" b="48886"/>
            <a:stretch/>
          </p:blipFill>
          <p:spPr>
            <a:xfrm>
              <a:off x="6994232" y="1360431"/>
              <a:ext cx="3672808" cy="1816059"/>
            </a:xfrm>
            <a:prstGeom prst="rect">
              <a:avLst/>
            </a:prstGeom>
          </p:spPr>
        </p:pic>
      </p:grpSp>
      <p:sp>
        <p:nvSpPr>
          <p:cNvPr id="4" name="テキスト ボックス 3">
            <a:extLst>
              <a:ext uri="{FF2B5EF4-FFF2-40B4-BE49-F238E27FC236}">
                <a16:creationId xmlns:a16="http://schemas.microsoft.com/office/drawing/2014/main" id="{973412BA-9F1A-DBFC-C939-F8834A7AA824}"/>
              </a:ext>
            </a:extLst>
          </p:cNvPr>
          <p:cNvSpPr txBox="1"/>
          <p:nvPr/>
        </p:nvSpPr>
        <p:spPr>
          <a:xfrm>
            <a:off x="819496" y="4868366"/>
            <a:ext cx="3414108" cy="323165"/>
          </a:xfrm>
          <a:prstGeom prst="rect">
            <a:avLst/>
          </a:prstGeom>
          <a:noFill/>
        </p:spPr>
        <p:txBody>
          <a:bodyPr wrap="square">
            <a:spAutoFit/>
          </a:bodyPr>
          <a:lstStyle/>
          <a:p>
            <a:r>
              <a:rPr lang="ja-JP" altLang="en-US" sz="1500" dirty="0">
                <a:latin typeface="MS UI Gothic" panose="020B0600070205080204" pitchFamily="50" charset="-128"/>
                <a:ea typeface="MS UI Gothic" panose="020B0600070205080204" pitchFamily="50" charset="-128"/>
                <a:cs typeface="Times New Roman" panose="02020603050405020304" pitchFamily="18" charset="0"/>
              </a:rPr>
              <a:t>添加量の増加に伴い電気比抵抗が減少</a:t>
            </a:r>
            <a:endParaRPr lang="ja-JP" altLang="en-US" sz="1500" dirty="0"/>
          </a:p>
        </p:txBody>
      </p:sp>
      <p:sp>
        <p:nvSpPr>
          <p:cNvPr id="8" name="テキスト ボックス 7">
            <a:extLst>
              <a:ext uri="{FF2B5EF4-FFF2-40B4-BE49-F238E27FC236}">
                <a16:creationId xmlns:a16="http://schemas.microsoft.com/office/drawing/2014/main" id="{6094B1FA-4B83-AE9F-FA6A-DC093C3626A8}"/>
              </a:ext>
            </a:extLst>
          </p:cNvPr>
          <p:cNvSpPr txBox="1"/>
          <p:nvPr/>
        </p:nvSpPr>
        <p:spPr>
          <a:xfrm>
            <a:off x="5416398" y="4704529"/>
            <a:ext cx="3060212" cy="553998"/>
          </a:xfrm>
          <a:prstGeom prst="rect">
            <a:avLst/>
          </a:prstGeom>
          <a:noFill/>
        </p:spPr>
        <p:txBody>
          <a:bodyPr wrap="square">
            <a:spAutoFit/>
          </a:bodyPr>
          <a:lstStyle/>
          <a:p>
            <a:r>
              <a:rPr lang="ja-JP" altLang="en-US" sz="1500" dirty="0">
                <a:latin typeface="MS UI Gothic" panose="020B0600070205080204" pitchFamily="50" charset="-128"/>
                <a:ea typeface="MS UI Gothic" panose="020B0600070205080204" pitchFamily="50" charset="-128"/>
              </a:rPr>
              <a:t>少ない添加量にて電気比抵抗は減少</a:t>
            </a:r>
            <a:endParaRPr lang="en-US" altLang="ja-JP" sz="1500" dirty="0">
              <a:latin typeface="MS UI Gothic" panose="020B0600070205080204" pitchFamily="50" charset="-128"/>
              <a:ea typeface="MS UI Gothic" panose="020B0600070205080204" pitchFamily="50" charset="-128"/>
            </a:endParaRPr>
          </a:p>
          <a:p>
            <a:r>
              <a:rPr lang="ja-JP" altLang="en-US" sz="1500" dirty="0">
                <a:latin typeface="MS UI Gothic" panose="020B0600070205080204" pitchFamily="50" charset="-128"/>
                <a:ea typeface="MS UI Gothic" panose="020B0600070205080204" pitchFamily="50" charset="-128"/>
              </a:rPr>
              <a:t>低下後の添加量増加による変化無　</a:t>
            </a:r>
          </a:p>
        </p:txBody>
      </p:sp>
      <p:sp>
        <p:nvSpPr>
          <p:cNvPr id="12" name="テキスト ボックス 11">
            <a:extLst>
              <a:ext uri="{FF2B5EF4-FFF2-40B4-BE49-F238E27FC236}">
                <a16:creationId xmlns:a16="http://schemas.microsoft.com/office/drawing/2014/main" id="{FFCC17C9-D257-D06E-9591-D12E84E63909}"/>
              </a:ext>
            </a:extLst>
          </p:cNvPr>
          <p:cNvSpPr txBox="1"/>
          <p:nvPr/>
        </p:nvSpPr>
        <p:spPr>
          <a:xfrm>
            <a:off x="4515738" y="5609723"/>
            <a:ext cx="4572001" cy="369332"/>
          </a:xfrm>
          <a:prstGeom prst="rect">
            <a:avLst/>
          </a:prstGeom>
          <a:noFill/>
        </p:spPr>
        <p:txBody>
          <a:bodyPr wrap="square">
            <a:spAutoFit/>
          </a:bodyPr>
          <a:lstStyle/>
          <a:p>
            <a:r>
              <a:rPr lang="ja-JP" altLang="en-US" dirty="0">
                <a:solidFill>
                  <a:srgbClr val="FF0000"/>
                </a:solidFill>
                <a:latin typeface="MS UI Gothic" panose="020B0600070205080204" pitchFamily="50" charset="-128"/>
                <a:ea typeface="MS UI Gothic" panose="020B0600070205080204" pitchFamily="50" charset="-128"/>
              </a:rPr>
              <a:t>改良直後の電気比抵抗を用いた品質評価困難</a:t>
            </a:r>
            <a:endParaRPr lang="ja-JP" altLang="en-US" dirty="0"/>
          </a:p>
        </p:txBody>
      </p:sp>
      <p:sp>
        <p:nvSpPr>
          <p:cNvPr id="13" name="矢印: 下 12">
            <a:extLst>
              <a:ext uri="{FF2B5EF4-FFF2-40B4-BE49-F238E27FC236}">
                <a16:creationId xmlns:a16="http://schemas.microsoft.com/office/drawing/2014/main" id="{871E890A-EE11-B317-81AF-61D95B2EAEB5}"/>
              </a:ext>
            </a:extLst>
          </p:cNvPr>
          <p:cNvSpPr/>
          <p:nvPr/>
        </p:nvSpPr>
        <p:spPr>
          <a:xfrm>
            <a:off x="6514262" y="5285058"/>
            <a:ext cx="574955" cy="277900"/>
          </a:xfrm>
          <a:prstGeom prst="downArrow">
            <a:avLst/>
          </a:prstGeom>
          <a:solidFill>
            <a:srgbClr val="0000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3" name="テキスト ボックス 2">
            <a:extLst>
              <a:ext uri="{FF2B5EF4-FFF2-40B4-BE49-F238E27FC236}">
                <a16:creationId xmlns:a16="http://schemas.microsoft.com/office/drawing/2014/main" id="{5E26E44C-8BD7-B713-D56D-C91F37C47CE0}"/>
              </a:ext>
            </a:extLst>
          </p:cNvPr>
          <p:cNvSpPr txBox="1"/>
          <p:nvPr/>
        </p:nvSpPr>
        <p:spPr>
          <a:xfrm rot="16200000">
            <a:off x="294352" y="3864370"/>
            <a:ext cx="1050288" cy="300082"/>
          </a:xfrm>
          <a:prstGeom prst="rect">
            <a:avLst/>
          </a:prstGeom>
          <a:noFill/>
        </p:spPr>
        <p:txBody>
          <a:bodyPr wrap="none" rtlCol="0">
            <a:spAutoFit/>
          </a:bodyPr>
          <a:lstStyle/>
          <a:p>
            <a:r>
              <a:rPr lang="ja-JP" altLang="en-US" sz="1350" dirty="0">
                <a:latin typeface="ＭＳ Ｐゴシック" panose="020B0600070205080204" pitchFamily="50" charset="-128"/>
                <a:ea typeface="ＭＳ Ｐゴシック" panose="020B0600070205080204" pitchFamily="50" charset="-128"/>
              </a:rPr>
              <a:t>改良直後の</a:t>
            </a:r>
          </a:p>
        </p:txBody>
      </p:sp>
      <p:sp>
        <p:nvSpPr>
          <p:cNvPr id="5" name="テキスト ボックス 4">
            <a:extLst>
              <a:ext uri="{FF2B5EF4-FFF2-40B4-BE49-F238E27FC236}">
                <a16:creationId xmlns:a16="http://schemas.microsoft.com/office/drawing/2014/main" id="{1D746284-DACA-A50A-90E5-1DF7CAB5185B}"/>
              </a:ext>
            </a:extLst>
          </p:cNvPr>
          <p:cNvSpPr txBox="1"/>
          <p:nvPr/>
        </p:nvSpPr>
        <p:spPr>
          <a:xfrm rot="16200000">
            <a:off x="4559947" y="3680871"/>
            <a:ext cx="1050288" cy="300082"/>
          </a:xfrm>
          <a:prstGeom prst="rect">
            <a:avLst/>
          </a:prstGeom>
          <a:noFill/>
        </p:spPr>
        <p:txBody>
          <a:bodyPr wrap="none" rtlCol="0">
            <a:spAutoFit/>
          </a:bodyPr>
          <a:lstStyle/>
          <a:p>
            <a:r>
              <a:rPr lang="ja-JP" altLang="en-US" sz="1350" dirty="0">
                <a:latin typeface="ＭＳ Ｐゴシック" panose="020B0600070205080204" pitchFamily="50" charset="-128"/>
                <a:ea typeface="ＭＳ Ｐゴシック" panose="020B0600070205080204" pitchFamily="50" charset="-128"/>
              </a:rPr>
              <a:t>改良直後の</a:t>
            </a:r>
          </a:p>
        </p:txBody>
      </p:sp>
      <p:sp>
        <p:nvSpPr>
          <p:cNvPr id="11" name="矢印: 左 10">
            <a:extLst>
              <a:ext uri="{FF2B5EF4-FFF2-40B4-BE49-F238E27FC236}">
                <a16:creationId xmlns:a16="http://schemas.microsoft.com/office/drawing/2014/main" id="{CB95A6CF-B584-1986-ED94-DFFA3C28E0C0}"/>
              </a:ext>
            </a:extLst>
          </p:cNvPr>
          <p:cNvSpPr/>
          <p:nvPr/>
        </p:nvSpPr>
        <p:spPr>
          <a:xfrm>
            <a:off x="4128940" y="5639677"/>
            <a:ext cx="386798" cy="286340"/>
          </a:xfrm>
          <a:prstGeom prst="leftArrow">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14" name="テキスト ボックス 13">
            <a:extLst>
              <a:ext uri="{FF2B5EF4-FFF2-40B4-BE49-F238E27FC236}">
                <a16:creationId xmlns:a16="http://schemas.microsoft.com/office/drawing/2014/main" id="{5F395CCB-967B-9FE2-0F82-EB811A2E7872}"/>
              </a:ext>
            </a:extLst>
          </p:cNvPr>
          <p:cNvSpPr txBox="1"/>
          <p:nvPr/>
        </p:nvSpPr>
        <p:spPr>
          <a:xfrm>
            <a:off x="1117077" y="5585531"/>
            <a:ext cx="3011864" cy="415498"/>
          </a:xfrm>
          <a:prstGeom prst="rect">
            <a:avLst/>
          </a:prstGeom>
          <a:noFill/>
        </p:spPr>
        <p:txBody>
          <a:bodyPr wrap="square">
            <a:spAutoFit/>
          </a:bodyPr>
          <a:lstStyle/>
          <a:p>
            <a:r>
              <a:rPr lang="ja-JP" altLang="en-US" sz="2100" dirty="0">
                <a:solidFill>
                  <a:srgbClr val="0000FF"/>
                </a:solidFill>
                <a:latin typeface="MS UI Gothic" panose="020B0600070205080204" pitchFamily="50" charset="-128"/>
                <a:ea typeface="MS UI Gothic" panose="020B0600070205080204" pitchFamily="50" charset="-128"/>
              </a:rPr>
              <a:t>若材齢</a:t>
            </a:r>
            <a:r>
              <a:rPr lang="en-US" altLang="ja-JP" sz="2100" i="1" dirty="0">
                <a:solidFill>
                  <a:srgbClr val="0000FF"/>
                </a:solidFill>
                <a:latin typeface="Arial" panose="020B0604020202020204" pitchFamily="34" charset="0"/>
                <a:ea typeface="MS UI Gothic" panose="020B0600070205080204" pitchFamily="50" charset="-128"/>
                <a:cs typeface="Arial" panose="020B0604020202020204" pitchFamily="34" charset="0"/>
              </a:rPr>
              <a:t>N</a:t>
            </a:r>
            <a:r>
              <a:rPr lang="en-US" altLang="ja-JP" sz="2100" baseline="-25000" dirty="0">
                <a:solidFill>
                  <a:srgbClr val="0000FF"/>
                </a:solidFill>
                <a:latin typeface="Arial" panose="020B0604020202020204" pitchFamily="34" charset="0"/>
                <a:ea typeface="MS UI Gothic" panose="020B0600070205080204" pitchFamily="50" charset="-128"/>
                <a:cs typeface="Arial" panose="020B0604020202020204" pitchFamily="34" charset="0"/>
              </a:rPr>
              <a:t>d</a:t>
            </a:r>
            <a:r>
              <a:rPr lang="ja-JP" altLang="en-US" sz="2100" dirty="0">
                <a:solidFill>
                  <a:srgbClr val="0000FF"/>
                </a:solidFill>
                <a:latin typeface="MS UI Gothic" panose="020B0600070205080204" pitchFamily="50" charset="-128"/>
                <a:ea typeface="MS UI Gothic" panose="020B0600070205080204" pitchFamily="50" charset="-128"/>
              </a:rPr>
              <a:t>値を用いた評価</a:t>
            </a:r>
          </a:p>
        </p:txBody>
      </p:sp>
    </p:spTree>
    <p:extLst>
      <p:ext uri="{BB962C8B-B14F-4D97-AF65-F5344CB8AC3E}">
        <p14:creationId xmlns:p14="http://schemas.microsoft.com/office/powerpoint/2010/main" val="260323379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7894E-DCC2-6991-8B72-E4314DC7FA7C}"/>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B12FDD05-EEFE-6A95-021F-5E6B30078760}"/>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■電気比抵抗</a:t>
            </a:r>
            <a:r>
              <a:rPr lang="en-US" altLang="ja-JP" sz="2700" i="1" dirty="0">
                <a:latin typeface="MS UI Gothic" panose="020B0600070205080204" pitchFamily="50" charset="-128"/>
                <a:ea typeface="MS UI Gothic" panose="020B0600070205080204" pitchFamily="50" charset="-128"/>
              </a:rPr>
              <a:t>R </a:t>
            </a:r>
            <a:r>
              <a:rPr lang="ja-JP" altLang="en-US" sz="2700" dirty="0">
                <a:latin typeface="MS UI Gothic" panose="020B0600070205080204" pitchFamily="50" charset="-128"/>
                <a:ea typeface="MS UI Gothic" panose="020B0600070205080204" pitchFamily="50" charset="-128"/>
              </a:rPr>
              <a:t>を用いた品質評価法（セメント改良地盤）</a:t>
            </a:r>
            <a:endParaRPr lang="en-US" altLang="ja-JP" sz="2700" dirty="0">
              <a:latin typeface="MS UI Gothic" panose="020B0600070205080204" pitchFamily="50" charset="-128"/>
              <a:ea typeface="MS UI Gothic" panose="020B0600070205080204" pitchFamily="50" charset="-128"/>
            </a:endParaRPr>
          </a:p>
        </p:txBody>
      </p:sp>
      <p:pic>
        <p:nvPicPr>
          <p:cNvPr id="4" name="図 3">
            <a:extLst>
              <a:ext uri="{FF2B5EF4-FFF2-40B4-BE49-F238E27FC236}">
                <a16:creationId xmlns:a16="http://schemas.microsoft.com/office/drawing/2014/main" id="{5D590514-C5D9-B9E0-DEA2-4E51385AF778}"/>
              </a:ext>
            </a:extLst>
          </p:cNvPr>
          <p:cNvPicPr>
            <a:picLocks noChangeAspect="1"/>
          </p:cNvPicPr>
          <p:nvPr/>
        </p:nvPicPr>
        <p:blipFill>
          <a:blip r:embed="rId2"/>
          <a:stretch>
            <a:fillRect/>
          </a:stretch>
        </p:blipFill>
        <p:spPr>
          <a:xfrm>
            <a:off x="4898153" y="2469391"/>
            <a:ext cx="3874952" cy="2573516"/>
          </a:xfrm>
          <a:prstGeom prst="rect">
            <a:avLst/>
          </a:prstGeom>
        </p:spPr>
      </p:pic>
      <p:sp>
        <p:nvSpPr>
          <p:cNvPr id="5" name="テキスト ボックス 4">
            <a:extLst>
              <a:ext uri="{FF2B5EF4-FFF2-40B4-BE49-F238E27FC236}">
                <a16:creationId xmlns:a16="http://schemas.microsoft.com/office/drawing/2014/main" id="{2B3CBDAB-10FF-35CA-6F65-56827778F106}"/>
              </a:ext>
            </a:extLst>
          </p:cNvPr>
          <p:cNvSpPr txBox="1"/>
          <p:nvPr/>
        </p:nvSpPr>
        <p:spPr>
          <a:xfrm>
            <a:off x="370897" y="1815094"/>
            <a:ext cx="3821676" cy="461665"/>
          </a:xfrm>
          <a:prstGeom prst="rect">
            <a:avLst/>
          </a:prstGeom>
          <a:noFill/>
          <a:ln w="19050">
            <a:solidFill>
              <a:schemeClr val="tx1"/>
            </a:solidFill>
          </a:ln>
        </p:spPr>
        <p:txBody>
          <a:bodyPr wrap="square">
            <a:spAutoFit/>
          </a:bodyPr>
          <a:lstStyle/>
          <a:p>
            <a:pPr algn="ctr"/>
            <a:r>
              <a:rPr lang="ja-JP" altLang="en-US" sz="2400" dirty="0">
                <a:latin typeface="MS UI Gothic" panose="020B0600070205080204" pitchFamily="50" charset="-128"/>
                <a:ea typeface="MS UI Gothic" panose="020B0600070205080204" pitchFamily="50" charset="-128"/>
              </a:rPr>
              <a:t>改良直後の電気比抵抗</a:t>
            </a:r>
            <a:endParaRPr lang="en-US" altLang="ja-JP" sz="2400" dirty="0">
              <a:latin typeface="MS UI Gothic" panose="020B0600070205080204" pitchFamily="50" charset="-128"/>
              <a:ea typeface="MS UI Gothic" panose="020B0600070205080204" pitchFamily="50" charset="-128"/>
            </a:endParaRPr>
          </a:p>
        </p:txBody>
      </p:sp>
      <p:sp>
        <p:nvSpPr>
          <p:cNvPr id="6" name="矢印: 下 5">
            <a:extLst>
              <a:ext uri="{FF2B5EF4-FFF2-40B4-BE49-F238E27FC236}">
                <a16:creationId xmlns:a16="http://schemas.microsoft.com/office/drawing/2014/main" id="{A37B9E47-3A0E-91FE-F2B9-05177C9D5BEC}"/>
              </a:ext>
            </a:extLst>
          </p:cNvPr>
          <p:cNvSpPr/>
          <p:nvPr/>
        </p:nvSpPr>
        <p:spPr>
          <a:xfrm>
            <a:off x="2002465" y="2321313"/>
            <a:ext cx="558538" cy="346435"/>
          </a:xfrm>
          <a:prstGeom prst="down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7" name="テキスト ボックス 6">
            <a:extLst>
              <a:ext uri="{FF2B5EF4-FFF2-40B4-BE49-F238E27FC236}">
                <a16:creationId xmlns:a16="http://schemas.microsoft.com/office/drawing/2014/main" id="{B37A2A66-A828-29F7-3425-980F685310B9}"/>
              </a:ext>
            </a:extLst>
          </p:cNvPr>
          <p:cNvSpPr txBox="1"/>
          <p:nvPr/>
        </p:nvSpPr>
        <p:spPr>
          <a:xfrm>
            <a:off x="370895" y="2735386"/>
            <a:ext cx="3821678" cy="830997"/>
          </a:xfrm>
          <a:prstGeom prst="rect">
            <a:avLst/>
          </a:prstGeom>
          <a:noFill/>
          <a:ln w="19050">
            <a:solidFill>
              <a:schemeClr val="tx1"/>
            </a:solidFill>
          </a:ln>
        </p:spPr>
        <p:txBody>
          <a:bodyPr wrap="square">
            <a:spAutoFit/>
          </a:bodyPr>
          <a:lstStyle/>
          <a:p>
            <a:pPr algn="ctr"/>
            <a:r>
              <a:rPr lang="en-US" altLang="ja-JP" sz="2400" i="1" dirty="0" err="1">
                <a:latin typeface="Arial" panose="020B0604020202020204" pitchFamily="34" charset="0"/>
                <a:ea typeface="MS UI Gothic" panose="020B0600070205080204" pitchFamily="50" charset="-128"/>
                <a:cs typeface="Arial" panose="020B0604020202020204" pitchFamily="34" charset="0"/>
              </a:rPr>
              <a:t>q</a:t>
            </a:r>
            <a:r>
              <a:rPr lang="en-US" altLang="ja-JP" sz="2400" baseline="-25000" dirty="0" err="1">
                <a:latin typeface="Arial" panose="020B0604020202020204" pitchFamily="34" charset="0"/>
                <a:ea typeface="MS UI Gothic" panose="020B0600070205080204" pitchFamily="50" charset="-128"/>
                <a:cs typeface="Arial" panose="020B0604020202020204" pitchFamily="34" charset="0"/>
              </a:rPr>
              <a:t>u</a:t>
            </a:r>
            <a:r>
              <a:rPr lang="en-US" altLang="ja-JP" sz="2400" dirty="0">
                <a:latin typeface="MS UI Gothic" panose="020B0600070205080204" pitchFamily="50" charset="-128"/>
                <a:ea typeface="MS UI Gothic" panose="020B0600070205080204" pitchFamily="50" charset="-128"/>
              </a:rPr>
              <a:t>(28</a:t>
            </a:r>
            <a:r>
              <a:rPr lang="ja-JP" altLang="en-US" sz="2400" dirty="0">
                <a:latin typeface="MS UI Gothic" panose="020B0600070205080204" pitchFamily="50" charset="-128"/>
                <a:ea typeface="MS UI Gothic" panose="020B0600070205080204" pitchFamily="50" charset="-128"/>
              </a:rPr>
              <a:t>日）と</a:t>
            </a:r>
            <a:r>
              <a:rPr lang="en-US" altLang="ja-JP" sz="2400" i="1" dirty="0">
                <a:latin typeface="Arial" panose="020B0604020202020204" pitchFamily="34" charset="0"/>
                <a:ea typeface="MS UI Gothic" panose="020B0600070205080204" pitchFamily="50" charset="-128"/>
                <a:cs typeface="Arial" panose="020B0604020202020204" pitchFamily="34" charset="0"/>
              </a:rPr>
              <a:t>R</a:t>
            </a:r>
            <a:r>
              <a:rPr lang="ja-JP" altLang="en-US" sz="2400" dirty="0">
                <a:latin typeface="MS UI Gothic" panose="020B0600070205080204" pitchFamily="50" charset="-128"/>
                <a:ea typeface="MS UI Gothic" panose="020B0600070205080204" pitchFamily="50" charset="-128"/>
              </a:rPr>
              <a:t>の関係を用いて</a:t>
            </a:r>
            <a:endParaRPr lang="en-US" altLang="ja-JP" sz="2400" dirty="0">
              <a:latin typeface="MS UI Gothic" panose="020B0600070205080204" pitchFamily="50" charset="-128"/>
              <a:ea typeface="MS UI Gothic" panose="020B0600070205080204" pitchFamily="50" charset="-128"/>
            </a:endParaRPr>
          </a:p>
          <a:p>
            <a:pPr algn="ctr"/>
            <a:r>
              <a:rPr lang="ja-JP" altLang="en-US" sz="2400" dirty="0">
                <a:latin typeface="MS UI Gothic" panose="020B0600070205080204" pitchFamily="50" charset="-128"/>
                <a:ea typeface="MS UI Gothic" panose="020B0600070205080204" pitchFamily="50" charset="-128"/>
              </a:rPr>
              <a:t>改良体の品質評価</a:t>
            </a:r>
            <a:endParaRPr lang="en-US" altLang="ja-JP" sz="2400" dirty="0">
              <a:latin typeface="MS UI Gothic" panose="020B0600070205080204" pitchFamily="50" charset="-128"/>
              <a:ea typeface="MS UI Gothic" panose="020B0600070205080204" pitchFamily="50" charset="-128"/>
            </a:endParaRPr>
          </a:p>
        </p:txBody>
      </p:sp>
      <p:sp>
        <p:nvSpPr>
          <p:cNvPr id="8" name="テキスト ボックス 7">
            <a:extLst>
              <a:ext uri="{FF2B5EF4-FFF2-40B4-BE49-F238E27FC236}">
                <a16:creationId xmlns:a16="http://schemas.microsoft.com/office/drawing/2014/main" id="{4CC8BBCA-90AE-8122-E29B-04465A574B99}"/>
              </a:ext>
            </a:extLst>
          </p:cNvPr>
          <p:cNvSpPr txBox="1"/>
          <p:nvPr/>
        </p:nvSpPr>
        <p:spPr>
          <a:xfrm>
            <a:off x="5075441" y="1907426"/>
            <a:ext cx="3697662" cy="369332"/>
          </a:xfrm>
          <a:prstGeom prst="rect">
            <a:avLst/>
          </a:prstGeom>
          <a:solidFill>
            <a:schemeClr val="bg1"/>
          </a:solidFill>
          <a:ln w="22225">
            <a:solidFill>
              <a:schemeClr val="tx1"/>
            </a:solidFill>
          </a:ln>
          <a:effectLst>
            <a:outerShdw blurRad="50800" dist="101600" dir="2700000" algn="tl" rotWithShape="0">
              <a:prstClr val="black">
                <a:alpha val="40000"/>
              </a:prstClr>
            </a:outerShdw>
          </a:effectLst>
        </p:spPr>
        <p:txBody>
          <a:bodyPr wrap="square">
            <a:spAutoFit/>
          </a:bodyPr>
          <a:lstStyle/>
          <a:p>
            <a:pPr algn="ctr"/>
            <a:r>
              <a:rPr lang="ja-JP" altLang="en-US" dirty="0">
                <a:latin typeface="MS UI Gothic" panose="020B0600070205080204" pitchFamily="50" charset="-128"/>
                <a:ea typeface="MS UI Gothic" panose="020B0600070205080204" pitchFamily="50" charset="-128"/>
                <a:cs typeface="Times New Roman" panose="02020603050405020304" pitchFamily="18" charset="0"/>
              </a:rPr>
              <a:t>材齢２８日の</a:t>
            </a:r>
            <a:r>
              <a:rPr lang="en-US" altLang="ja-JP" i="1" dirty="0" err="1">
                <a:latin typeface="Arial" panose="020B0604020202020204" pitchFamily="34" charset="0"/>
                <a:ea typeface="MS UI Gothic" panose="020B0600070205080204" pitchFamily="50" charset="-128"/>
                <a:cs typeface="Arial" panose="020B0604020202020204" pitchFamily="34" charset="0"/>
              </a:rPr>
              <a:t>q</a:t>
            </a:r>
            <a:r>
              <a:rPr lang="en-US" altLang="ja-JP" baseline="-25000" dirty="0" err="1">
                <a:latin typeface="Arial" panose="020B0604020202020204" pitchFamily="34" charset="0"/>
                <a:ea typeface="MS UI Gothic" panose="020B0600070205080204" pitchFamily="50" charset="-128"/>
                <a:cs typeface="Arial" panose="020B0604020202020204" pitchFamily="34" charset="0"/>
              </a:rPr>
              <a:t>u</a:t>
            </a:r>
            <a:r>
              <a:rPr lang="ja-JP" altLang="en-US" dirty="0">
                <a:latin typeface="MS UI Gothic" panose="020B0600070205080204" pitchFamily="50" charset="-128"/>
                <a:ea typeface="MS UI Gothic" panose="020B0600070205080204" pitchFamily="50" charset="-128"/>
                <a:cs typeface="Times New Roman" panose="02020603050405020304" pitchFamily="18" charset="0"/>
              </a:rPr>
              <a:t>と電気比抵抗の関係</a:t>
            </a:r>
            <a:endParaRPr lang="en-US" altLang="ja-JP" dirty="0">
              <a:latin typeface="MS UI Gothic" panose="020B0600070205080204" pitchFamily="50" charset="-128"/>
              <a:ea typeface="MS UI Gothic" panose="020B0600070205080204" pitchFamily="50" charset="-128"/>
              <a:cs typeface="Times New Roman" panose="02020603050405020304" pitchFamily="18" charset="0"/>
            </a:endParaRPr>
          </a:p>
        </p:txBody>
      </p:sp>
      <p:sp>
        <p:nvSpPr>
          <p:cNvPr id="9" name="テキスト ボックス 8">
            <a:extLst>
              <a:ext uri="{FF2B5EF4-FFF2-40B4-BE49-F238E27FC236}">
                <a16:creationId xmlns:a16="http://schemas.microsoft.com/office/drawing/2014/main" id="{1685E118-74F6-9962-F8AA-85C530B339C1}"/>
              </a:ext>
            </a:extLst>
          </p:cNvPr>
          <p:cNvSpPr txBox="1"/>
          <p:nvPr/>
        </p:nvSpPr>
        <p:spPr>
          <a:xfrm>
            <a:off x="183788" y="4361952"/>
            <a:ext cx="5656117" cy="1200329"/>
          </a:xfrm>
          <a:prstGeom prst="rect">
            <a:avLst/>
          </a:prstGeom>
          <a:noFill/>
          <a:ln w="19050">
            <a:noFill/>
          </a:ln>
        </p:spPr>
        <p:txBody>
          <a:bodyPr wrap="square">
            <a:spAutoFit/>
          </a:bodyPr>
          <a:lstStyle/>
          <a:p>
            <a:r>
              <a:rPr lang="en-US" altLang="ja-JP" sz="2400" dirty="0">
                <a:latin typeface="MS UI Gothic" panose="020B0600070205080204" pitchFamily="50" charset="-128"/>
                <a:ea typeface="MS UI Gothic" panose="020B0600070205080204" pitchFamily="50" charset="-128"/>
              </a:rPr>
              <a:t>[</a:t>
            </a:r>
            <a:r>
              <a:rPr lang="ja-JP" altLang="en-US" sz="2400" dirty="0">
                <a:latin typeface="MS UI Gothic" panose="020B0600070205080204" pitchFamily="50" charset="-128"/>
                <a:ea typeface="MS UI Gothic" panose="020B0600070205080204" pitchFamily="50" charset="-128"/>
              </a:rPr>
              <a:t>適用範囲</a:t>
            </a:r>
            <a:r>
              <a:rPr lang="en-US" altLang="ja-JP" sz="2400" dirty="0">
                <a:latin typeface="MS UI Gothic" panose="020B0600070205080204" pitchFamily="50" charset="-128"/>
                <a:ea typeface="MS UI Gothic" panose="020B0600070205080204" pitchFamily="50" charset="-128"/>
              </a:rPr>
              <a:t>]</a:t>
            </a:r>
          </a:p>
          <a:p>
            <a:r>
              <a:rPr lang="ja-JP" altLang="en-US" sz="2400" dirty="0">
                <a:latin typeface="MS UI Gothic" panose="020B0600070205080204" pitchFamily="50" charset="-128"/>
                <a:ea typeface="MS UI Gothic" panose="020B0600070205080204" pitchFamily="50" charset="-128"/>
              </a:rPr>
              <a:t>　・砂質土を対象とした改良土</a:t>
            </a:r>
            <a:endParaRPr lang="en-US" altLang="ja-JP" sz="2400" dirty="0">
              <a:latin typeface="MS UI Gothic" panose="020B0600070205080204" pitchFamily="50" charset="-128"/>
              <a:ea typeface="MS UI Gothic" panose="020B0600070205080204" pitchFamily="50" charset="-128"/>
            </a:endParaRPr>
          </a:p>
          <a:p>
            <a:r>
              <a:rPr lang="ja-JP" altLang="en-US" sz="2400" dirty="0">
                <a:latin typeface="MS UI Gothic" panose="020B0600070205080204" pitchFamily="50" charset="-128"/>
                <a:ea typeface="MS UI Gothic" panose="020B0600070205080204" pitchFamily="50" charset="-128"/>
              </a:rPr>
              <a:t>　</a:t>
            </a:r>
            <a:r>
              <a:rPr lang="ja-JP" altLang="en-US" sz="2400" dirty="0">
                <a:solidFill>
                  <a:srgbClr val="FF0000"/>
                </a:solidFill>
                <a:latin typeface="MS UI Gothic" panose="020B0600070205080204" pitchFamily="50" charset="-128"/>
                <a:ea typeface="MS UI Gothic" panose="020B0600070205080204" pitchFamily="50" charset="-128"/>
              </a:rPr>
              <a:t>・粘性土を対象とした改良土は適用範囲外</a:t>
            </a:r>
            <a:endParaRPr lang="en-US" altLang="ja-JP" sz="2400" dirty="0">
              <a:solidFill>
                <a:srgbClr val="FF0000"/>
              </a:solidFill>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3375675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8429BD-CAA1-7DF2-A942-BAD2E6C3C7CF}"/>
            </a:ext>
          </a:extLst>
        </p:cNvPr>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EDDC9374-40FA-0606-57E1-F0DE2B2D01A3}"/>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■若材齢</a:t>
            </a:r>
            <a:r>
              <a:rPr lang="en-US" altLang="ja-JP" sz="2700" i="1" dirty="0">
                <a:latin typeface="Arial" panose="020B0604020202020204" pitchFamily="34" charset="0"/>
                <a:ea typeface="MS UI Gothic" panose="020B0600070205080204" pitchFamily="50" charset="-128"/>
                <a:cs typeface="Arial" panose="020B0604020202020204" pitchFamily="34" charset="0"/>
              </a:rPr>
              <a:t>N</a:t>
            </a:r>
            <a:r>
              <a:rPr lang="en-US" altLang="ja-JP" sz="2700" baseline="-25000" dirty="0">
                <a:latin typeface="Arial" panose="020B0604020202020204" pitchFamily="34" charset="0"/>
                <a:ea typeface="MS UI Gothic" panose="020B0600070205080204" pitchFamily="50" charset="-128"/>
                <a:cs typeface="Arial" panose="020B0604020202020204" pitchFamily="34" charset="0"/>
              </a:rPr>
              <a:t>d</a:t>
            </a:r>
            <a:r>
              <a:rPr lang="ja-JP" altLang="en-US" sz="2700" dirty="0">
                <a:latin typeface="MS UI Gothic" panose="020B0600070205080204" pitchFamily="50" charset="-128"/>
                <a:ea typeface="MS UI Gothic" panose="020B0600070205080204" pitchFamily="50" charset="-128"/>
              </a:rPr>
              <a:t>値</a:t>
            </a:r>
            <a:r>
              <a:rPr lang="en-US" altLang="ja-JP" sz="2700" i="1" dirty="0">
                <a:latin typeface="MS UI Gothic" panose="020B0600070205080204" pitchFamily="50" charset="-128"/>
                <a:ea typeface="MS UI Gothic" panose="020B0600070205080204" pitchFamily="50" charset="-128"/>
              </a:rPr>
              <a:t> </a:t>
            </a:r>
            <a:r>
              <a:rPr lang="ja-JP" altLang="en-US" sz="2700" dirty="0">
                <a:latin typeface="MS UI Gothic" panose="020B0600070205080204" pitchFamily="50" charset="-128"/>
                <a:ea typeface="MS UI Gothic" panose="020B0600070205080204" pitchFamily="50" charset="-128"/>
              </a:rPr>
              <a:t>を用いた品質評価法（セメント改良地盤）</a:t>
            </a:r>
            <a:endParaRPr lang="en-US" altLang="ja-JP" sz="2700" dirty="0">
              <a:latin typeface="MS UI Gothic" panose="020B0600070205080204" pitchFamily="50" charset="-128"/>
              <a:ea typeface="MS UI Gothic" panose="020B0600070205080204" pitchFamily="50" charset="-128"/>
            </a:endParaRPr>
          </a:p>
        </p:txBody>
      </p:sp>
      <p:grpSp>
        <p:nvGrpSpPr>
          <p:cNvPr id="3" name="グループ化 2">
            <a:extLst>
              <a:ext uri="{FF2B5EF4-FFF2-40B4-BE49-F238E27FC236}">
                <a16:creationId xmlns:a16="http://schemas.microsoft.com/office/drawing/2014/main" id="{189B7ECF-37FE-F652-02C1-B4F5F3678825}"/>
              </a:ext>
            </a:extLst>
          </p:cNvPr>
          <p:cNvGrpSpPr/>
          <p:nvPr/>
        </p:nvGrpSpPr>
        <p:grpSpPr>
          <a:xfrm>
            <a:off x="153910" y="2056627"/>
            <a:ext cx="4361529" cy="3500386"/>
            <a:chOff x="380782" y="1674583"/>
            <a:chExt cx="5815372" cy="4667181"/>
          </a:xfrm>
        </p:grpSpPr>
        <p:grpSp>
          <p:nvGrpSpPr>
            <p:cNvPr id="4" name="グループ化 3">
              <a:extLst>
                <a:ext uri="{FF2B5EF4-FFF2-40B4-BE49-F238E27FC236}">
                  <a16:creationId xmlns:a16="http://schemas.microsoft.com/office/drawing/2014/main" id="{64E070EB-32E0-1DC0-1535-6397425E16C6}"/>
                </a:ext>
              </a:extLst>
            </p:cNvPr>
            <p:cNvGrpSpPr/>
            <p:nvPr/>
          </p:nvGrpSpPr>
          <p:grpSpPr>
            <a:xfrm>
              <a:off x="380782" y="1674583"/>
              <a:ext cx="5397448" cy="4667181"/>
              <a:chOff x="380782" y="1674583"/>
              <a:chExt cx="5397448" cy="4667181"/>
            </a:xfrm>
          </p:grpSpPr>
          <p:grpSp>
            <p:nvGrpSpPr>
              <p:cNvPr id="6" name="グループ化 5">
                <a:extLst>
                  <a:ext uri="{FF2B5EF4-FFF2-40B4-BE49-F238E27FC236}">
                    <a16:creationId xmlns:a16="http://schemas.microsoft.com/office/drawing/2014/main" id="{824C4323-0BB1-3A55-A7A9-3558C4A8B726}"/>
                  </a:ext>
                </a:extLst>
              </p:cNvPr>
              <p:cNvGrpSpPr/>
              <p:nvPr/>
            </p:nvGrpSpPr>
            <p:grpSpPr>
              <a:xfrm>
                <a:off x="380782" y="1674583"/>
                <a:ext cx="5397448" cy="4667181"/>
                <a:chOff x="507246" y="1674583"/>
                <a:chExt cx="5397448" cy="4667181"/>
              </a:xfrm>
            </p:grpSpPr>
            <p:pic>
              <p:nvPicPr>
                <p:cNvPr id="8" name="図 7">
                  <a:extLst>
                    <a:ext uri="{FF2B5EF4-FFF2-40B4-BE49-F238E27FC236}">
                      <a16:creationId xmlns:a16="http://schemas.microsoft.com/office/drawing/2014/main" id="{533BC48A-A3DB-9FA3-FA73-883415F0FFC5}"/>
                    </a:ext>
                  </a:extLst>
                </p:cNvPr>
                <p:cNvPicPr>
                  <a:picLocks noChangeAspect="1"/>
                </p:cNvPicPr>
                <p:nvPr/>
              </p:nvPicPr>
              <p:blipFill>
                <a:blip r:embed="rId2"/>
                <a:srcRect l="14871" r="41038" b="50833"/>
                <a:stretch>
                  <a:fillRect/>
                </a:stretch>
              </p:blipFill>
              <p:spPr>
                <a:xfrm>
                  <a:off x="507246" y="1674583"/>
                  <a:ext cx="3077770" cy="4667181"/>
                </a:xfrm>
                <a:prstGeom prst="rect">
                  <a:avLst/>
                </a:prstGeom>
              </p:spPr>
            </p:pic>
            <p:cxnSp>
              <p:nvCxnSpPr>
                <p:cNvPr id="9" name="直線コネクタ 8">
                  <a:extLst>
                    <a:ext uri="{FF2B5EF4-FFF2-40B4-BE49-F238E27FC236}">
                      <a16:creationId xmlns:a16="http://schemas.microsoft.com/office/drawing/2014/main" id="{36661E4D-D0CA-E8A6-81F5-7C45B7DDB5B8}"/>
                    </a:ext>
                  </a:extLst>
                </p:cNvPr>
                <p:cNvCxnSpPr>
                  <a:cxnSpLocks/>
                </p:cNvCxnSpPr>
                <p:nvPr/>
              </p:nvCxnSpPr>
              <p:spPr>
                <a:xfrm>
                  <a:off x="1115615" y="2900413"/>
                  <a:ext cx="4789079" cy="0"/>
                </a:xfrm>
                <a:prstGeom prst="line">
                  <a:avLst/>
                </a:prstGeom>
                <a:noFill/>
                <a:ln w="25400" cap="flat" cmpd="sng" algn="ctr">
                  <a:solidFill>
                    <a:srgbClr val="0000FF"/>
                  </a:solidFill>
                  <a:prstDash val="sysDash"/>
                  <a:miter lim="800000"/>
                </a:ln>
                <a:effectLst/>
              </p:spPr>
            </p:cxnSp>
            <p:cxnSp>
              <p:nvCxnSpPr>
                <p:cNvPr id="10" name="直線コネクタ 9">
                  <a:extLst>
                    <a:ext uri="{FF2B5EF4-FFF2-40B4-BE49-F238E27FC236}">
                      <a16:creationId xmlns:a16="http://schemas.microsoft.com/office/drawing/2014/main" id="{8B8CE956-3DB5-D575-408A-94334B28CF66}"/>
                    </a:ext>
                  </a:extLst>
                </p:cNvPr>
                <p:cNvCxnSpPr>
                  <a:cxnSpLocks/>
                </p:cNvCxnSpPr>
                <p:nvPr/>
              </p:nvCxnSpPr>
              <p:spPr>
                <a:xfrm>
                  <a:off x="1105887" y="4823244"/>
                  <a:ext cx="4798807" cy="0"/>
                </a:xfrm>
                <a:prstGeom prst="line">
                  <a:avLst/>
                </a:prstGeom>
                <a:noFill/>
                <a:ln w="25400" cap="flat" cmpd="sng" algn="ctr">
                  <a:solidFill>
                    <a:srgbClr val="0000FF"/>
                  </a:solidFill>
                  <a:prstDash val="sysDash"/>
                  <a:miter lim="800000"/>
                </a:ln>
                <a:effectLst/>
              </p:spPr>
            </p:cxnSp>
            <p:sp>
              <p:nvSpPr>
                <p:cNvPr id="11" name="正方形/長方形 10">
                  <a:extLst>
                    <a:ext uri="{FF2B5EF4-FFF2-40B4-BE49-F238E27FC236}">
                      <a16:creationId xmlns:a16="http://schemas.microsoft.com/office/drawing/2014/main" id="{12631A68-B070-A34C-0DA7-EEFFB197F85A}"/>
                    </a:ext>
                  </a:extLst>
                </p:cNvPr>
                <p:cNvSpPr/>
                <p:nvPr/>
              </p:nvSpPr>
              <p:spPr>
                <a:xfrm>
                  <a:off x="3155297" y="2894246"/>
                  <a:ext cx="429719" cy="1940397"/>
                </a:xfrm>
                <a:prstGeom prst="rect">
                  <a:avLst/>
                </a:prstGeom>
                <a:solidFill>
                  <a:sysClr val="window" lastClr="FFFFFF">
                    <a:lumMod val="65000"/>
                  </a:sysClr>
                </a:solidFill>
                <a:ln w="12700" cap="flat" cmpd="sng" algn="ctr">
                  <a:noFill/>
                  <a:prstDash val="solid"/>
                  <a:miter lim="800000"/>
                </a:ln>
                <a:effectLst/>
              </p:spPr>
              <p:txBody>
                <a:bodyPr rot="0" spcFirstLastPara="0" vert="horz" wrap="square" lIns="68580" tIns="34290" rIns="68580" bIns="34290" numCol="1" spcCol="0" rtlCol="0" fromWordArt="0" anchor="ctr" anchorCtr="0" forceAA="0" compatLnSpc="1">
                  <a:prstTxWarp prst="textNoShape">
                    <a:avLst/>
                  </a:prstTxWarp>
                  <a:noAutofit/>
                </a:bodyPr>
                <a:lstStyle/>
                <a:p>
                  <a:endParaRPr lang="ja-JP" altLang="en-US" sz="1350"/>
                </a:p>
              </p:txBody>
            </p:sp>
          </p:grpSp>
          <p:sp>
            <p:nvSpPr>
              <p:cNvPr id="7" name="テキスト ボックス 6">
                <a:extLst>
                  <a:ext uri="{FF2B5EF4-FFF2-40B4-BE49-F238E27FC236}">
                    <a16:creationId xmlns:a16="http://schemas.microsoft.com/office/drawing/2014/main" id="{5F66F230-37EE-3E04-9162-001AF00E19A0}"/>
                  </a:ext>
                </a:extLst>
              </p:cNvPr>
              <p:cNvSpPr txBox="1"/>
              <p:nvPr/>
            </p:nvSpPr>
            <p:spPr>
              <a:xfrm>
                <a:off x="2874637" y="3688887"/>
                <a:ext cx="938719" cy="400109"/>
              </a:xfrm>
              <a:prstGeom prst="rect">
                <a:avLst/>
              </a:prstGeom>
              <a:noFill/>
              <a:ln w="19050">
                <a:noFill/>
              </a:ln>
            </p:spPr>
            <p:txBody>
              <a:bodyPr wrap="none" rtlCol="0">
                <a:spAutoFit/>
              </a:bodyPr>
              <a:lstStyle/>
              <a:p>
                <a:r>
                  <a:rPr lang="ja-JP" altLang="en-US" sz="1350" dirty="0">
                    <a:latin typeface="MS UI Gothic" panose="020B0600070205080204" pitchFamily="50" charset="-128"/>
                    <a:ea typeface="MS UI Gothic" panose="020B0600070205080204" pitchFamily="50" charset="-128"/>
                  </a:rPr>
                  <a:t>改良体</a:t>
                </a:r>
              </a:p>
            </p:txBody>
          </p:sp>
        </p:grpSp>
        <p:pic>
          <p:nvPicPr>
            <p:cNvPr id="5" name="図 4">
              <a:extLst>
                <a:ext uri="{FF2B5EF4-FFF2-40B4-BE49-F238E27FC236}">
                  <a16:creationId xmlns:a16="http://schemas.microsoft.com/office/drawing/2014/main" id="{9796A396-F353-20ED-5C6A-DC4A36E940F1}"/>
                </a:ext>
              </a:extLst>
            </p:cNvPr>
            <p:cNvPicPr>
              <a:picLocks noChangeAspect="1"/>
            </p:cNvPicPr>
            <p:nvPr/>
          </p:nvPicPr>
          <p:blipFill>
            <a:blip r:embed="rId3"/>
            <a:srcRect l="20566" r="43124" b="51220"/>
            <a:stretch>
              <a:fillRect/>
            </a:stretch>
          </p:blipFill>
          <p:spPr>
            <a:xfrm>
              <a:off x="3661537" y="1684311"/>
              <a:ext cx="2534617" cy="4630445"/>
            </a:xfrm>
            <a:prstGeom prst="rect">
              <a:avLst/>
            </a:prstGeom>
          </p:spPr>
        </p:pic>
      </p:grpSp>
      <p:sp>
        <p:nvSpPr>
          <p:cNvPr id="12" name="テキスト ボックス 11">
            <a:extLst>
              <a:ext uri="{FF2B5EF4-FFF2-40B4-BE49-F238E27FC236}">
                <a16:creationId xmlns:a16="http://schemas.microsoft.com/office/drawing/2014/main" id="{395268A6-3ABD-B151-D0C3-06303D7A27F0}"/>
              </a:ext>
            </a:extLst>
          </p:cNvPr>
          <p:cNvSpPr txBox="1"/>
          <p:nvPr/>
        </p:nvSpPr>
        <p:spPr>
          <a:xfrm>
            <a:off x="2462237" y="1717674"/>
            <a:ext cx="2451312" cy="369332"/>
          </a:xfrm>
          <a:prstGeom prst="rect">
            <a:avLst/>
          </a:prstGeom>
          <a:noFill/>
        </p:spPr>
        <p:txBody>
          <a:bodyPr wrap="none" rtlCol="0">
            <a:spAutoFit/>
          </a:bodyPr>
          <a:lstStyle/>
          <a:p>
            <a:r>
              <a:rPr lang="ja-JP" altLang="en-US" u="sng" dirty="0">
                <a:solidFill>
                  <a:srgbClr val="006600"/>
                </a:solidFill>
                <a:latin typeface="MS UI Gothic" panose="020B0600070205080204" pitchFamily="50" charset="-128"/>
                <a:ea typeface="MS UI Gothic" panose="020B0600070205080204" pitchFamily="50" charset="-128"/>
              </a:rPr>
              <a:t>改良直後の電気比抵抗</a:t>
            </a:r>
          </a:p>
        </p:txBody>
      </p:sp>
      <p:sp>
        <p:nvSpPr>
          <p:cNvPr id="13" name="テキスト ボックス 12">
            <a:extLst>
              <a:ext uri="{FF2B5EF4-FFF2-40B4-BE49-F238E27FC236}">
                <a16:creationId xmlns:a16="http://schemas.microsoft.com/office/drawing/2014/main" id="{028A118F-AECD-F032-75A8-A5CD062AC0A1}"/>
              </a:ext>
            </a:extLst>
          </p:cNvPr>
          <p:cNvSpPr txBox="1"/>
          <p:nvPr/>
        </p:nvSpPr>
        <p:spPr>
          <a:xfrm>
            <a:off x="279866" y="1734044"/>
            <a:ext cx="2068195" cy="369332"/>
          </a:xfrm>
          <a:prstGeom prst="rect">
            <a:avLst/>
          </a:prstGeom>
          <a:noFill/>
        </p:spPr>
        <p:txBody>
          <a:bodyPr wrap="none" rtlCol="0">
            <a:spAutoFit/>
          </a:bodyPr>
          <a:lstStyle/>
          <a:p>
            <a:r>
              <a:rPr lang="ja-JP" altLang="en-US" u="sng" dirty="0">
                <a:solidFill>
                  <a:srgbClr val="006600"/>
                </a:solidFill>
                <a:latin typeface="MS UI Gothic" panose="020B0600070205080204" pitchFamily="50" charset="-128"/>
                <a:ea typeface="MS UI Gothic" panose="020B0600070205080204" pitchFamily="50" charset="-128"/>
              </a:rPr>
              <a:t>若材齢における</a:t>
            </a:r>
            <a:r>
              <a:rPr lang="en-US" altLang="ja-JP" i="1" u="sng" dirty="0">
                <a:solidFill>
                  <a:srgbClr val="006600"/>
                </a:solidFill>
                <a:latin typeface="MS UI Gothic" panose="020B0600070205080204" pitchFamily="50" charset="-128"/>
                <a:ea typeface="MS UI Gothic" panose="020B0600070205080204" pitchFamily="50" charset="-128"/>
              </a:rPr>
              <a:t>N</a:t>
            </a:r>
            <a:r>
              <a:rPr lang="en-US" altLang="ja-JP" u="sng" baseline="-25000" dirty="0">
                <a:solidFill>
                  <a:srgbClr val="006600"/>
                </a:solidFill>
                <a:latin typeface="MS UI Gothic" panose="020B0600070205080204" pitchFamily="50" charset="-128"/>
                <a:ea typeface="MS UI Gothic" panose="020B0600070205080204" pitchFamily="50" charset="-128"/>
              </a:rPr>
              <a:t>d</a:t>
            </a:r>
            <a:r>
              <a:rPr lang="ja-JP" altLang="en-US" u="sng" dirty="0">
                <a:solidFill>
                  <a:srgbClr val="006600"/>
                </a:solidFill>
                <a:latin typeface="MS UI Gothic" panose="020B0600070205080204" pitchFamily="50" charset="-128"/>
                <a:ea typeface="MS UI Gothic" panose="020B0600070205080204" pitchFamily="50" charset="-128"/>
              </a:rPr>
              <a:t>値</a:t>
            </a:r>
          </a:p>
        </p:txBody>
      </p:sp>
      <p:grpSp>
        <p:nvGrpSpPr>
          <p:cNvPr id="14" name="グループ化 13">
            <a:extLst>
              <a:ext uri="{FF2B5EF4-FFF2-40B4-BE49-F238E27FC236}">
                <a16:creationId xmlns:a16="http://schemas.microsoft.com/office/drawing/2014/main" id="{3FDFCF72-2786-0C50-9BCE-65CC30BCD5AB}"/>
              </a:ext>
            </a:extLst>
          </p:cNvPr>
          <p:cNvGrpSpPr/>
          <p:nvPr/>
        </p:nvGrpSpPr>
        <p:grpSpPr>
          <a:xfrm>
            <a:off x="5012174" y="2431601"/>
            <a:ext cx="3897312" cy="3095349"/>
            <a:chOff x="6750995" y="2099134"/>
            <a:chExt cx="5196416" cy="4127132"/>
          </a:xfrm>
        </p:grpSpPr>
        <p:sp>
          <p:nvSpPr>
            <p:cNvPr id="15" name="Text Box 145">
              <a:extLst>
                <a:ext uri="{FF2B5EF4-FFF2-40B4-BE49-F238E27FC236}">
                  <a16:creationId xmlns:a16="http://schemas.microsoft.com/office/drawing/2014/main" id="{348BDC35-DAB4-D0B1-7588-4CDEF1301D32}"/>
                </a:ext>
              </a:extLst>
            </p:cNvPr>
            <p:cNvSpPr txBox="1">
              <a:spLocks noChangeArrowheads="1"/>
            </p:cNvSpPr>
            <p:nvPr/>
          </p:nvSpPr>
          <p:spPr bwMode="auto">
            <a:xfrm>
              <a:off x="6750997" y="2099134"/>
              <a:ext cx="5196413" cy="43223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algn="ctr">
                <a:buNone/>
              </a:pPr>
              <a:r>
                <a:rPr lang="en-US" kern="100" dirty="0">
                  <a:latin typeface="MS UI Gothic" panose="020B0600070205080204" pitchFamily="50" charset="-128"/>
                  <a:ea typeface="MS UI Gothic" panose="020B0600070205080204" pitchFamily="50" charset="-128"/>
                  <a:cs typeface="Times New Roman" panose="02020603050405020304" pitchFamily="18" charset="0"/>
                </a:rPr>
                <a:t>[</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改良後</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1</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3</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日</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 </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動的コーン貫入試験</a:t>
              </a:r>
            </a:p>
            <a:p>
              <a:pPr algn="ctr">
                <a:buNone/>
              </a:pPr>
              <a:r>
                <a:rPr lang="en-US" sz="825" kern="100" dirty="0">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ja-JP" altLang="en-US" sz="788" kern="100" dirty="0">
                <a:latin typeface="Times New Roman" panose="02020603050405020304" pitchFamily="18" charset="0"/>
                <a:ea typeface="ＭＳ 明朝" panose="02020609040205080304" pitchFamily="17" charset="-128"/>
                <a:cs typeface="Times New Roman" panose="02020603050405020304" pitchFamily="18" charset="0"/>
              </a:endParaRPr>
            </a:p>
          </p:txBody>
        </p:sp>
        <p:sp>
          <p:nvSpPr>
            <p:cNvPr id="16" name="Text Box 145">
              <a:extLst>
                <a:ext uri="{FF2B5EF4-FFF2-40B4-BE49-F238E27FC236}">
                  <a16:creationId xmlns:a16="http://schemas.microsoft.com/office/drawing/2014/main" id="{9298FFC5-5EB1-C663-A920-CDD1EBB4F080}"/>
                </a:ext>
              </a:extLst>
            </p:cNvPr>
            <p:cNvSpPr txBox="1">
              <a:spLocks noChangeArrowheads="1"/>
            </p:cNvSpPr>
            <p:nvPr/>
          </p:nvSpPr>
          <p:spPr bwMode="auto">
            <a:xfrm>
              <a:off x="6750997" y="3038991"/>
              <a:ext cx="5196414" cy="780018"/>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a:buNone/>
              </a:pPr>
              <a:r>
                <a:rPr lang="ja-JP" altLang="en-US" i="1" kern="100" dirty="0">
                  <a:latin typeface="MS UI Gothic" panose="020B0600070205080204" pitchFamily="50" charset="-128"/>
                  <a:ea typeface="MS UI Gothic" panose="020B0600070205080204" pitchFamily="50" charset="-128"/>
                  <a:cs typeface="Times New Roman" panose="02020603050405020304" pitchFamily="18" charset="0"/>
                </a:rPr>
                <a:t>　 </a:t>
              </a:r>
              <a:r>
                <a:rPr lang="en-US" altLang="ja-JP" kern="100"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a:t>
              </a:r>
              <a:r>
                <a:rPr lang="ja-JP" altLang="en-US" kern="100"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１　</a:t>
              </a:r>
              <a:r>
                <a:rPr lang="en-US" b="1" i="1" kern="100" dirty="0">
                  <a:latin typeface="Times New Roman" panose="02020603050405020304" pitchFamily="18" charset="0"/>
                  <a:ea typeface="MS UI Gothic" panose="020B0600070205080204" pitchFamily="50" charset="-128"/>
                  <a:cs typeface="Times New Roman" panose="02020603050405020304" pitchFamily="18" charset="0"/>
                </a:rPr>
                <a:t>N</a:t>
              </a:r>
              <a:r>
                <a:rPr lang="en-US" b="1" kern="100" baseline="-25000" dirty="0">
                  <a:latin typeface="Times New Roman" panose="02020603050405020304" pitchFamily="18" charset="0"/>
                  <a:ea typeface="MS UI Gothic" panose="020B0600070205080204" pitchFamily="50" charset="-128"/>
                  <a:cs typeface="Times New Roman" panose="02020603050405020304" pitchFamily="18" charset="0"/>
                </a:rPr>
                <a:t>d</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値から</a:t>
              </a:r>
              <a:endParaRPr lang="en-US" altLang="ja-JP" kern="100" dirty="0">
                <a:latin typeface="MS UI Gothic" panose="020B0600070205080204" pitchFamily="50" charset="-128"/>
                <a:ea typeface="MS UI Gothic" panose="020B0600070205080204" pitchFamily="50" charset="-128"/>
                <a:cs typeface="Times New Roman" panose="02020603050405020304" pitchFamily="18" charset="0"/>
              </a:endParaRPr>
            </a:p>
            <a:p>
              <a:pPr>
                <a:buNone/>
              </a:pP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　 材齢</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1</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3</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日の一軸圧縮強さ</a:t>
              </a:r>
              <a:r>
                <a:rPr lang="en-US" i="1" kern="100" dirty="0" err="1">
                  <a:latin typeface="MS UI Gothic" panose="020B0600070205080204" pitchFamily="50" charset="-128"/>
                  <a:ea typeface="MS UI Gothic" panose="020B0600070205080204" pitchFamily="50" charset="-128"/>
                  <a:cs typeface="Times New Roman" panose="02020603050405020304" pitchFamily="18" charset="0"/>
                </a:rPr>
                <a:t>q</a:t>
              </a:r>
              <a:r>
                <a:rPr lang="en-US" kern="100" baseline="-25000" dirty="0" err="1">
                  <a:latin typeface="MS UI Gothic" panose="020B0600070205080204" pitchFamily="50" charset="-128"/>
                  <a:ea typeface="MS UI Gothic" panose="020B0600070205080204" pitchFamily="50" charset="-128"/>
                  <a:cs typeface="Times New Roman" panose="02020603050405020304" pitchFamily="18" charset="0"/>
                </a:rPr>
                <a:t>u</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を換算</a:t>
              </a:r>
            </a:p>
            <a:p>
              <a:pPr algn="ctr">
                <a:buNone/>
              </a:pPr>
              <a:r>
                <a:rPr lang="en-US" sz="825" kern="100" dirty="0">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ja-JP" altLang="en-US" sz="788" kern="100" dirty="0">
                <a:latin typeface="Times New Roman" panose="02020603050405020304" pitchFamily="18" charset="0"/>
                <a:ea typeface="ＭＳ 明朝" panose="02020609040205080304" pitchFamily="17" charset="-128"/>
                <a:cs typeface="Times New Roman" panose="02020603050405020304" pitchFamily="18" charset="0"/>
              </a:endParaRPr>
            </a:p>
          </p:txBody>
        </p:sp>
        <p:sp>
          <p:nvSpPr>
            <p:cNvPr id="17" name="Text Box 145">
              <a:extLst>
                <a:ext uri="{FF2B5EF4-FFF2-40B4-BE49-F238E27FC236}">
                  <a16:creationId xmlns:a16="http://schemas.microsoft.com/office/drawing/2014/main" id="{75A49565-6DAD-DD94-53F8-515912567DF1}"/>
                </a:ext>
              </a:extLst>
            </p:cNvPr>
            <p:cNvSpPr txBox="1">
              <a:spLocks noChangeArrowheads="1"/>
            </p:cNvSpPr>
            <p:nvPr/>
          </p:nvSpPr>
          <p:spPr bwMode="auto">
            <a:xfrm>
              <a:off x="6750996" y="4328053"/>
              <a:ext cx="5196413" cy="852765"/>
            </a:xfrm>
            <a:prstGeom prst="rect">
              <a:avLst/>
            </a:prstGeom>
            <a:noFill/>
            <a:ln w="254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0" tIns="0" rIns="0" bIns="0" anchor="t" anchorCtr="0" upright="1">
              <a:noAutofit/>
            </a:bodyPr>
            <a:lstStyle/>
            <a:p>
              <a:pPr>
                <a:buNone/>
              </a:pP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　</a:t>
              </a:r>
              <a:r>
                <a:rPr lang="en-US" altLang="ja-JP" kern="100"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a:t>
              </a:r>
              <a:r>
                <a:rPr lang="ja-JP" altLang="en-US" kern="100"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２</a:t>
              </a:r>
              <a:endParaRPr lang="en-US" altLang="ja-JP" kern="100"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endParaRPr>
            </a:p>
            <a:p>
              <a:pPr algn="ctr">
                <a:buNone/>
              </a:pP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材齢</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1</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3</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日</a:t>
              </a:r>
              <a:r>
                <a:rPr lang="en-US" b="1" i="1" kern="100" dirty="0" err="1">
                  <a:latin typeface="Times New Roman" panose="02020603050405020304" pitchFamily="18" charset="0"/>
                  <a:ea typeface="MS UI Gothic" panose="020B0600070205080204" pitchFamily="50" charset="-128"/>
                  <a:cs typeface="Times New Roman" panose="02020603050405020304" pitchFamily="18" charset="0"/>
                </a:rPr>
                <a:t>q</a:t>
              </a:r>
              <a:r>
                <a:rPr lang="en-US" b="1" kern="100" baseline="-25000" dirty="0" err="1">
                  <a:latin typeface="Times New Roman" panose="02020603050405020304" pitchFamily="18" charset="0"/>
                  <a:ea typeface="MS UI Gothic" panose="020B0600070205080204" pitchFamily="50" charset="-128"/>
                  <a:cs typeface="Times New Roman" panose="02020603050405020304" pitchFamily="18" charset="0"/>
                </a:rPr>
                <a:t>u</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から材齢</a:t>
              </a:r>
              <a:r>
                <a:rPr lang="en-US" kern="100" dirty="0">
                  <a:latin typeface="MS UI Gothic" panose="020B0600070205080204" pitchFamily="50" charset="-128"/>
                  <a:ea typeface="MS UI Gothic" panose="020B0600070205080204" pitchFamily="50" charset="-128"/>
                  <a:cs typeface="Times New Roman" panose="02020603050405020304" pitchFamily="18" charset="0"/>
                </a:rPr>
                <a:t>28</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日</a:t>
              </a:r>
              <a:r>
                <a:rPr lang="en-US" b="1" i="1" kern="100" dirty="0" err="1">
                  <a:latin typeface="Times New Roman" panose="02020603050405020304" pitchFamily="18" charset="0"/>
                  <a:ea typeface="MS UI Gothic" panose="020B0600070205080204" pitchFamily="50" charset="-128"/>
                  <a:cs typeface="Times New Roman" panose="02020603050405020304" pitchFamily="18" charset="0"/>
                </a:rPr>
                <a:t>q</a:t>
              </a:r>
              <a:r>
                <a:rPr lang="en-US" b="1" kern="100" baseline="-25000" dirty="0" err="1">
                  <a:latin typeface="Times New Roman" panose="02020603050405020304" pitchFamily="18" charset="0"/>
                  <a:ea typeface="MS UI Gothic" panose="020B0600070205080204" pitchFamily="50" charset="-128"/>
                  <a:cs typeface="Times New Roman" panose="02020603050405020304" pitchFamily="18" charset="0"/>
                </a:rPr>
                <a:t>u</a:t>
              </a:r>
              <a:r>
                <a:rPr lang="ja-JP" altLang="en-US" kern="100" dirty="0">
                  <a:latin typeface="MS UI Gothic" panose="020B0600070205080204" pitchFamily="50" charset="-128"/>
                  <a:ea typeface="MS UI Gothic" panose="020B0600070205080204" pitchFamily="50" charset="-128"/>
                  <a:cs typeface="Times New Roman" panose="02020603050405020304" pitchFamily="18" charset="0"/>
                </a:rPr>
                <a:t>を換算</a:t>
              </a:r>
            </a:p>
            <a:p>
              <a:pPr algn="ctr">
                <a:buNone/>
              </a:pPr>
              <a:r>
                <a:rPr lang="en-US" sz="825" kern="100" dirty="0">
                  <a:latin typeface="ＭＳ ゴシック" panose="020B0609070205080204" pitchFamily="49" charset="-128"/>
                  <a:ea typeface="ＭＳ ゴシック" panose="020B0609070205080204" pitchFamily="49" charset="-128"/>
                  <a:cs typeface="Times New Roman" panose="02020603050405020304" pitchFamily="18" charset="0"/>
                </a:rPr>
                <a:t> </a:t>
              </a:r>
              <a:endParaRPr lang="ja-JP" altLang="en-US" sz="788" kern="100" dirty="0">
                <a:latin typeface="Times New Roman" panose="02020603050405020304" pitchFamily="18" charset="0"/>
                <a:ea typeface="ＭＳ 明朝" panose="02020609040205080304" pitchFamily="17" charset="-128"/>
                <a:cs typeface="Times New Roman" panose="02020603050405020304" pitchFamily="18" charset="0"/>
              </a:endParaRPr>
            </a:p>
          </p:txBody>
        </p:sp>
        <p:sp>
          <p:nvSpPr>
            <p:cNvPr id="18" name="テキスト ボックス 17">
              <a:extLst>
                <a:ext uri="{FF2B5EF4-FFF2-40B4-BE49-F238E27FC236}">
                  <a16:creationId xmlns:a16="http://schemas.microsoft.com/office/drawing/2014/main" id="{CCE7B96A-E2D0-BF88-5AF4-A49304CB940B}"/>
                </a:ext>
              </a:extLst>
            </p:cNvPr>
            <p:cNvSpPr txBox="1"/>
            <p:nvPr/>
          </p:nvSpPr>
          <p:spPr>
            <a:xfrm>
              <a:off x="6750995" y="5733823"/>
              <a:ext cx="5196415" cy="492443"/>
            </a:xfrm>
            <a:prstGeom prst="rect">
              <a:avLst/>
            </a:prstGeom>
            <a:noFill/>
            <a:ln w="25400">
              <a:solidFill>
                <a:sysClr val="windowText" lastClr="000000"/>
              </a:solidFill>
            </a:ln>
          </p:spPr>
          <p:txBody>
            <a:bodyPr wrap="square" rtlCol="0">
              <a:spAutoFit/>
            </a:bodyPr>
            <a:lstStyle/>
            <a:p>
              <a:r>
                <a:rPr lang="ja-JP" altLang="en-US" dirty="0">
                  <a:latin typeface="MS UI Gothic" panose="020B0600070205080204" pitchFamily="50" charset="-128"/>
                  <a:ea typeface="MS UI Gothic" panose="020B0600070205080204" pitchFamily="50" charset="-128"/>
                </a:rPr>
                <a:t>材齢</a:t>
              </a:r>
              <a:r>
                <a:rPr lang="en-US" altLang="ja-JP" dirty="0">
                  <a:latin typeface="MS UI Gothic" panose="020B0600070205080204" pitchFamily="50" charset="-128"/>
                  <a:ea typeface="MS UI Gothic" panose="020B0600070205080204" pitchFamily="50" charset="-128"/>
                </a:rPr>
                <a:t>28</a:t>
              </a:r>
              <a:r>
                <a:rPr lang="ja-JP" altLang="en-US" dirty="0">
                  <a:latin typeface="MS UI Gothic" panose="020B0600070205080204" pitchFamily="50" charset="-128"/>
                  <a:ea typeface="MS UI Gothic" panose="020B0600070205080204" pitchFamily="50" charset="-128"/>
                </a:rPr>
                <a:t>日の換算</a:t>
              </a:r>
              <a:r>
                <a:rPr lang="en-US" altLang="ja-JP" b="1" i="1" dirty="0" err="1">
                  <a:latin typeface="Times New Roman" panose="02020603050405020304" pitchFamily="18" charset="0"/>
                  <a:ea typeface="MS UI Gothic" panose="020B0600070205080204" pitchFamily="50" charset="-128"/>
                  <a:cs typeface="Times New Roman" panose="02020603050405020304" pitchFamily="18" charset="0"/>
                </a:rPr>
                <a:t>q</a:t>
              </a:r>
              <a:r>
                <a:rPr lang="en-US" altLang="ja-JP" b="1" baseline="-25000" dirty="0" err="1">
                  <a:latin typeface="Times New Roman" panose="02020603050405020304" pitchFamily="18" charset="0"/>
                  <a:ea typeface="MS UI Gothic" panose="020B0600070205080204" pitchFamily="50" charset="-128"/>
                  <a:cs typeface="Times New Roman" panose="02020603050405020304" pitchFamily="18" charset="0"/>
                </a:rPr>
                <a:t>u</a:t>
              </a:r>
              <a:r>
                <a:rPr lang="ja-JP" altLang="en-US" dirty="0">
                  <a:latin typeface="MS UI Gothic" panose="020B0600070205080204" pitchFamily="50" charset="-128"/>
                  <a:ea typeface="MS UI Gothic" panose="020B0600070205080204" pitchFamily="50" charset="-128"/>
                </a:rPr>
                <a:t>を用いて品質評価</a:t>
              </a:r>
            </a:p>
          </p:txBody>
        </p:sp>
        <p:sp>
          <p:nvSpPr>
            <p:cNvPr id="19" name="矢印: 下 18">
              <a:extLst>
                <a:ext uri="{FF2B5EF4-FFF2-40B4-BE49-F238E27FC236}">
                  <a16:creationId xmlns:a16="http://schemas.microsoft.com/office/drawing/2014/main" id="{9565DE3A-8985-352E-71B5-2AE8559C3AFD}"/>
                </a:ext>
              </a:extLst>
            </p:cNvPr>
            <p:cNvSpPr/>
            <p:nvPr/>
          </p:nvSpPr>
          <p:spPr>
            <a:xfrm>
              <a:off x="8981331" y="2605728"/>
              <a:ext cx="752791" cy="369332"/>
            </a:xfrm>
            <a:prstGeom prst="downArrow">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20" name="矢印: 下 19">
              <a:extLst>
                <a:ext uri="{FF2B5EF4-FFF2-40B4-BE49-F238E27FC236}">
                  <a16:creationId xmlns:a16="http://schemas.microsoft.com/office/drawing/2014/main" id="{AED23B6F-ABE8-E454-6BFF-E7EAC181C19F}"/>
                </a:ext>
              </a:extLst>
            </p:cNvPr>
            <p:cNvSpPr/>
            <p:nvPr/>
          </p:nvSpPr>
          <p:spPr>
            <a:xfrm>
              <a:off x="8981330" y="3893628"/>
              <a:ext cx="752791" cy="369332"/>
            </a:xfrm>
            <a:prstGeom prst="downArrow">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21" name="矢印: 下 20">
              <a:extLst>
                <a:ext uri="{FF2B5EF4-FFF2-40B4-BE49-F238E27FC236}">
                  <a16:creationId xmlns:a16="http://schemas.microsoft.com/office/drawing/2014/main" id="{E31C7F84-7D0F-F579-8AC7-8FDB13A64D4D}"/>
                </a:ext>
              </a:extLst>
            </p:cNvPr>
            <p:cNvSpPr/>
            <p:nvPr/>
          </p:nvSpPr>
          <p:spPr>
            <a:xfrm>
              <a:off x="8972806" y="5272655"/>
              <a:ext cx="752791" cy="369332"/>
            </a:xfrm>
            <a:prstGeom prst="downArrow">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sp>
        <p:nvSpPr>
          <p:cNvPr id="22" name="テキスト ボックス 21">
            <a:extLst>
              <a:ext uri="{FF2B5EF4-FFF2-40B4-BE49-F238E27FC236}">
                <a16:creationId xmlns:a16="http://schemas.microsoft.com/office/drawing/2014/main" id="{FF3E6C4A-F410-119D-C77D-18AD1A129E9E}"/>
              </a:ext>
            </a:extLst>
          </p:cNvPr>
          <p:cNvSpPr txBox="1"/>
          <p:nvPr/>
        </p:nvSpPr>
        <p:spPr>
          <a:xfrm>
            <a:off x="5168821" y="1722713"/>
            <a:ext cx="3596802" cy="369332"/>
          </a:xfrm>
          <a:prstGeom prst="rect">
            <a:avLst/>
          </a:prstGeom>
          <a:noFill/>
        </p:spPr>
        <p:txBody>
          <a:bodyPr wrap="square">
            <a:spAutoFit/>
          </a:bodyPr>
          <a:lstStyle/>
          <a:p>
            <a:pPr algn="ctr"/>
            <a:r>
              <a:rPr lang="ja-JP" altLang="en-US" u="sng"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若材齢</a:t>
            </a:r>
            <a:r>
              <a:rPr lang="en-US" altLang="ja-JP" i="1" u="sng"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N</a:t>
            </a:r>
            <a:r>
              <a:rPr lang="en-US" altLang="ja-JP" u="sng" baseline="-25000"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d</a:t>
            </a:r>
            <a:r>
              <a:rPr lang="ja-JP" altLang="en-US" u="sng"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値を用いた</a:t>
            </a:r>
            <a:r>
              <a:rPr lang="ja-JP" altLang="ja-JP" u="sng" dirty="0">
                <a:solidFill>
                  <a:srgbClr val="0000FF"/>
                </a:solidFill>
                <a:latin typeface="MS UI Gothic" panose="020B0600070205080204" pitchFamily="50" charset="-128"/>
                <a:ea typeface="MS UI Gothic" panose="020B0600070205080204" pitchFamily="50" charset="-128"/>
                <a:cs typeface="Times New Roman" panose="02020603050405020304" pitchFamily="18" charset="0"/>
              </a:rPr>
              <a:t>品質評価フロー</a:t>
            </a:r>
            <a:endParaRPr lang="ja-JP" altLang="en-US" u="sng" dirty="0">
              <a:solidFill>
                <a:srgbClr val="0000FF"/>
              </a:solidFill>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2268751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5B977C-A3FE-358B-8D42-178BCF9BB449}"/>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3739436-90FE-CD88-2114-857E794D46DB}"/>
              </a:ext>
            </a:extLst>
          </p:cNvPr>
          <p:cNvSpPr txBox="1"/>
          <p:nvPr/>
        </p:nvSpPr>
        <p:spPr>
          <a:xfrm>
            <a:off x="88860" y="1689998"/>
            <a:ext cx="4311548" cy="369332"/>
          </a:xfrm>
          <a:prstGeom prst="rect">
            <a:avLst/>
          </a:prstGeom>
          <a:noFill/>
        </p:spPr>
        <p:txBody>
          <a:bodyPr wrap="square">
            <a:spAutoFit/>
          </a:bodyPr>
          <a:lstStyle/>
          <a:p>
            <a:r>
              <a:rPr lang="en-US" altLang="ja-JP" u="sng" dirty="0">
                <a:solidFill>
                  <a:srgbClr val="0000FF"/>
                </a:solidFill>
                <a:ea typeface="ＭＳ ゴシック" panose="020B0609070205080204" pitchFamily="49" charset="-128"/>
                <a:cs typeface="Times New Roman" panose="02020603050405020304" pitchFamily="18" charset="0"/>
              </a:rPr>
              <a:t>※</a:t>
            </a:r>
            <a:r>
              <a:rPr lang="ja-JP" altLang="en-US" u="sng" dirty="0">
                <a:solidFill>
                  <a:srgbClr val="0000FF"/>
                </a:solidFill>
                <a:ea typeface="ＭＳ ゴシック" panose="020B0609070205080204" pitchFamily="49" charset="-128"/>
                <a:cs typeface="Times New Roman" panose="02020603050405020304" pitchFamily="18" charset="0"/>
              </a:rPr>
              <a:t>１</a:t>
            </a:r>
            <a:r>
              <a:rPr lang="ja-JP" altLang="ja-JP" u="sng" dirty="0">
                <a:ea typeface="ＭＳ ゴシック" panose="020B0609070205080204" pitchFamily="49" charset="-128"/>
                <a:cs typeface="Times New Roman" panose="02020603050405020304" pitchFamily="18" charset="0"/>
              </a:rPr>
              <a:t>改良</a:t>
            </a:r>
            <a:r>
              <a:rPr lang="ja-JP" altLang="en-US" u="sng" dirty="0">
                <a:ea typeface="ＭＳ ゴシック" panose="020B0609070205080204" pitchFamily="49" charset="-128"/>
                <a:cs typeface="Times New Roman" panose="02020603050405020304" pitchFamily="18" charset="0"/>
              </a:rPr>
              <a:t>土</a:t>
            </a:r>
            <a:r>
              <a:rPr lang="ja-JP" altLang="ja-JP" u="sng" dirty="0">
                <a:ea typeface="ＭＳ ゴシック" panose="020B0609070205080204" pitchFamily="49" charset="-128"/>
                <a:cs typeface="Times New Roman" panose="02020603050405020304" pitchFamily="18" charset="0"/>
              </a:rPr>
              <a:t>の一軸圧縮強さと</a:t>
            </a:r>
            <a:r>
              <a:rPr lang="en-US" altLang="ja-JP" i="1" u="sng" dirty="0">
                <a:latin typeface="Times New Roman" panose="02020603050405020304" pitchFamily="18" charset="0"/>
                <a:ea typeface="ＭＳ ゴシック" panose="020B0609070205080204" pitchFamily="49" charset="-128"/>
              </a:rPr>
              <a:t>N</a:t>
            </a:r>
            <a:r>
              <a:rPr lang="en-US" altLang="ja-JP" u="sng" baseline="-25000" dirty="0">
                <a:latin typeface="Times New Roman" panose="02020603050405020304" pitchFamily="18" charset="0"/>
                <a:ea typeface="ＭＳ ゴシック" panose="020B0609070205080204" pitchFamily="49" charset="-128"/>
              </a:rPr>
              <a:t>d</a:t>
            </a:r>
            <a:r>
              <a:rPr lang="ja-JP" altLang="ja-JP" u="sng" dirty="0">
                <a:ea typeface="ＭＳ ゴシック" panose="020B0609070205080204" pitchFamily="49" charset="-128"/>
                <a:cs typeface="Times New Roman" panose="02020603050405020304" pitchFamily="18" charset="0"/>
              </a:rPr>
              <a:t>値の関係</a:t>
            </a:r>
            <a:endParaRPr lang="ja-JP" altLang="en-US" u="sng" dirty="0"/>
          </a:p>
        </p:txBody>
      </p:sp>
      <p:pic>
        <p:nvPicPr>
          <p:cNvPr id="9" name="Picture 37">
            <a:extLst>
              <a:ext uri="{FF2B5EF4-FFF2-40B4-BE49-F238E27FC236}">
                <a16:creationId xmlns:a16="http://schemas.microsoft.com/office/drawing/2014/main" id="{EC2BCB74-790F-2438-E3C6-33FD3B49EDA4}"/>
              </a:ext>
            </a:extLst>
          </p:cNvPr>
          <p:cNvPicPr>
            <a:picLocks noChangeAspect="1"/>
          </p:cNvPicPr>
          <p:nvPr/>
        </p:nvPicPr>
        <p:blipFill rotWithShape="1">
          <a:blip r:embed="rId3">
            <a:extLst>
              <a:ext uri="{28A0092B-C50C-407E-A947-70E740481C1C}">
                <a14:useLocalDpi xmlns:a14="http://schemas.microsoft.com/office/drawing/2010/main" val="0"/>
              </a:ext>
            </a:extLst>
          </a:blip>
          <a:srcRect l="5106" t="6490" r="22791" b="30011"/>
          <a:stretch/>
        </p:blipFill>
        <p:spPr bwMode="auto">
          <a:xfrm>
            <a:off x="88860" y="2253212"/>
            <a:ext cx="4483141" cy="3026200"/>
          </a:xfrm>
          <a:prstGeom prst="rect">
            <a:avLst/>
          </a:prstGeom>
          <a:noFill/>
          <a:ln>
            <a:noFill/>
          </a:ln>
          <a:extLst>
            <a:ext uri="{53640926-AAD7-44D8-BBD7-CCE9431645EC}">
              <a14:shadowObscured xmlns:a14="http://schemas.microsoft.com/office/drawing/2010/main"/>
            </a:ext>
          </a:extLst>
        </p:spPr>
      </p:pic>
      <p:sp>
        <p:nvSpPr>
          <p:cNvPr id="2" name="テキスト ボックス 1">
            <a:extLst>
              <a:ext uri="{FF2B5EF4-FFF2-40B4-BE49-F238E27FC236}">
                <a16:creationId xmlns:a16="http://schemas.microsoft.com/office/drawing/2014/main" id="{AD334791-9EC6-C875-F0DD-F2E64672A9EF}"/>
              </a:ext>
            </a:extLst>
          </p:cNvPr>
          <p:cNvSpPr txBox="1"/>
          <p:nvPr/>
        </p:nvSpPr>
        <p:spPr>
          <a:xfrm>
            <a:off x="4627858" y="1689998"/>
            <a:ext cx="4516142" cy="369332"/>
          </a:xfrm>
          <a:prstGeom prst="rect">
            <a:avLst/>
          </a:prstGeom>
          <a:noFill/>
        </p:spPr>
        <p:txBody>
          <a:bodyPr wrap="square">
            <a:spAutoFit/>
          </a:bodyPr>
          <a:lstStyle/>
          <a:p>
            <a:r>
              <a:rPr lang="en-US" altLang="ja-JP" u="sng" dirty="0">
                <a:solidFill>
                  <a:srgbClr val="0000FF"/>
                </a:solidFill>
                <a:ea typeface="ＭＳ ゴシック" panose="020B0609070205080204" pitchFamily="49" charset="-128"/>
                <a:cs typeface="Times New Roman" panose="02020603050405020304" pitchFamily="18" charset="0"/>
              </a:rPr>
              <a:t>※</a:t>
            </a:r>
            <a:r>
              <a:rPr lang="ja-JP" altLang="en-US" u="sng" dirty="0">
                <a:solidFill>
                  <a:srgbClr val="0000FF"/>
                </a:solidFill>
                <a:ea typeface="ＭＳ ゴシック" panose="020B0609070205080204" pitchFamily="49" charset="-128"/>
                <a:cs typeface="Times New Roman" panose="02020603050405020304" pitchFamily="18" charset="0"/>
              </a:rPr>
              <a:t>２</a:t>
            </a:r>
            <a:r>
              <a:rPr lang="ja-JP" altLang="en-US" u="sng" dirty="0">
                <a:ea typeface="ＭＳ ゴシック" panose="020B0609070205080204" pitchFamily="49" charset="-128"/>
                <a:cs typeface="Times New Roman" panose="02020603050405020304" pitchFamily="18" charset="0"/>
              </a:rPr>
              <a:t>材齢</a:t>
            </a:r>
            <a:r>
              <a:rPr lang="en-US" altLang="ja-JP" u="sng" dirty="0">
                <a:ea typeface="ＭＳ ゴシック" panose="020B0609070205080204" pitchFamily="49" charset="-128"/>
                <a:cs typeface="Times New Roman" panose="02020603050405020304" pitchFamily="18" charset="0"/>
              </a:rPr>
              <a:t>1</a:t>
            </a:r>
            <a:r>
              <a:rPr lang="ja-JP" altLang="en-US" u="sng" dirty="0">
                <a:ea typeface="ＭＳ ゴシック" panose="020B0609070205080204" pitchFamily="49" charset="-128"/>
                <a:cs typeface="Times New Roman" panose="02020603050405020304" pitchFamily="18" charset="0"/>
              </a:rPr>
              <a:t>～</a:t>
            </a:r>
            <a:r>
              <a:rPr lang="en-US" altLang="ja-JP" u="sng" dirty="0">
                <a:ea typeface="ＭＳ ゴシック" panose="020B0609070205080204" pitchFamily="49" charset="-128"/>
                <a:cs typeface="Times New Roman" panose="02020603050405020304" pitchFamily="18" charset="0"/>
              </a:rPr>
              <a:t>3</a:t>
            </a:r>
            <a:r>
              <a:rPr lang="ja-JP" altLang="en-US" u="sng" dirty="0">
                <a:ea typeface="ＭＳ ゴシック" panose="020B0609070205080204" pitchFamily="49" charset="-128"/>
                <a:cs typeface="Times New Roman" panose="02020603050405020304" pitchFamily="18" charset="0"/>
              </a:rPr>
              <a:t>日</a:t>
            </a:r>
            <a:r>
              <a:rPr lang="en-US" altLang="ja-JP" u="sng" dirty="0" err="1">
                <a:ea typeface="ＭＳ ゴシック" panose="020B0609070205080204" pitchFamily="49" charset="-128"/>
                <a:cs typeface="Times New Roman" panose="02020603050405020304" pitchFamily="18" charset="0"/>
              </a:rPr>
              <a:t>qu</a:t>
            </a:r>
            <a:r>
              <a:rPr lang="ja-JP" altLang="en-US" u="sng" dirty="0">
                <a:ea typeface="ＭＳ ゴシック" panose="020B0609070205080204" pitchFamily="49" charset="-128"/>
                <a:cs typeface="Times New Roman" panose="02020603050405020304" pitchFamily="18" charset="0"/>
              </a:rPr>
              <a:t>から材齢</a:t>
            </a:r>
            <a:r>
              <a:rPr lang="en-US" altLang="ja-JP" u="sng" dirty="0">
                <a:ea typeface="ＭＳ ゴシック" panose="020B0609070205080204" pitchFamily="49" charset="-128"/>
                <a:cs typeface="Times New Roman" panose="02020603050405020304" pitchFamily="18" charset="0"/>
              </a:rPr>
              <a:t>28</a:t>
            </a:r>
            <a:r>
              <a:rPr lang="ja-JP" altLang="en-US" u="sng" dirty="0">
                <a:ea typeface="ＭＳ ゴシック" panose="020B0609070205080204" pitchFamily="49" charset="-128"/>
                <a:cs typeface="Times New Roman" panose="02020603050405020304" pitchFamily="18" charset="0"/>
              </a:rPr>
              <a:t>日</a:t>
            </a:r>
            <a:r>
              <a:rPr lang="en-US" altLang="ja-JP" u="sng" dirty="0" err="1">
                <a:ea typeface="ＭＳ ゴシック" panose="020B0609070205080204" pitchFamily="49" charset="-128"/>
                <a:cs typeface="Times New Roman" panose="02020603050405020304" pitchFamily="18" charset="0"/>
              </a:rPr>
              <a:t>qu</a:t>
            </a:r>
            <a:r>
              <a:rPr lang="ja-JP" altLang="en-US" u="sng" dirty="0">
                <a:ea typeface="ＭＳ ゴシック" panose="020B0609070205080204" pitchFamily="49" charset="-128"/>
                <a:cs typeface="Times New Roman" panose="02020603050405020304" pitchFamily="18" charset="0"/>
              </a:rPr>
              <a:t>を換算</a:t>
            </a:r>
          </a:p>
        </p:txBody>
      </p:sp>
      <p:pic>
        <p:nvPicPr>
          <p:cNvPr id="1026" name="Picture 2">
            <a:extLst>
              <a:ext uri="{FF2B5EF4-FFF2-40B4-BE49-F238E27FC236}">
                <a16:creationId xmlns:a16="http://schemas.microsoft.com/office/drawing/2014/main" id="{9B88DEF6-4211-9D1E-5113-9B843364E4F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2379" t="7437" r="32964" b="14432"/>
          <a:stretch>
            <a:fillRect/>
          </a:stretch>
        </p:blipFill>
        <p:spPr bwMode="auto">
          <a:xfrm>
            <a:off x="5068009" y="2420402"/>
            <a:ext cx="3198070" cy="296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テキスト ボックス 2">
            <a:extLst>
              <a:ext uri="{FF2B5EF4-FFF2-40B4-BE49-F238E27FC236}">
                <a16:creationId xmlns:a16="http://schemas.microsoft.com/office/drawing/2014/main" id="{29B27BC5-4FAA-DF51-E0B8-1BB2B3976459}"/>
              </a:ext>
            </a:extLst>
          </p:cNvPr>
          <p:cNvSpPr txBox="1"/>
          <p:nvPr/>
        </p:nvSpPr>
        <p:spPr>
          <a:xfrm>
            <a:off x="81021" y="857251"/>
            <a:ext cx="8657626"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■若材齢</a:t>
            </a:r>
            <a:r>
              <a:rPr lang="en-US" altLang="ja-JP" sz="2700" i="1" dirty="0">
                <a:latin typeface="Arial" panose="020B0604020202020204" pitchFamily="34" charset="0"/>
                <a:ea typeface="MS UI Gothic" panose="020B0600070205080204" pitchFamily="50" charset="-128"/>
                <a:cs typeface="Arial" panose="020B0604020202020204" pitchFamily="34" charset="0"/>
              </a:rPr>
              <a:t>N</a:t>
            </a:r>
            <a:r>
              <a:rPr lang="en-US" altLang="ja-JP" sz="2700" baseline="-25000" dirty="0">
                <a:latin typeface="Arial" panose="020B0604020202020204" pitchFamily="34" charset="0"/>
                <a:ea typeface="MS UI Gothic" panose="020B0600070205080204" pitchFamily="50" charset="-128"/>
                <a:cs typeface="Arial" panose="020B0604020202020204" pitchFamily="34" charset="0"/>
              </a:rPr>
              <a:t>d</a:t>
            </a:r>
            <a:r>
              <a:rPr lang="ja-JP" altLang="en-US" sz="2700" dirty="0">
                <a:latin typeface="MS UI Gothic" panose="020B0600070205080204" pitchFamily="50" charset="-128"/>
                <a:ea typeface="MS UI Gothic" panose="020B0600070205080204" pitchFamily="50" charset="-128"/>
              </a:rPr>
              <a:t>値</a:t>
            </a:r>
            <a:r>
              <a:rPr lang="en-US" altLang="ja-JP" sz="2700" i="1" dirty="0">
                <a:latin typeface="MS UI Gothic" panose="020B0600070205080204" pitchFamily="50" charset="-128"/>
                <a:ea typeface="MS UI Gothic" panose="020B0600070205080204" pitchFamily="50" charset="-128"/>
              </a:rPr>
              <a:t> </a:t>
            </a:r>
            <a:r>
              <a:rPr lang="ja-JP" altLang="en-US" sz="2700" dirty="0">
                <a:latin typeface="MS UI Gothic" panose="020B0600070205080204" pitchFamily="50" charset="-128"/>
                <a:ea typeface="MS UI Gothic" panose="020B0600070205080204" pitchFamily="50" charset="-128"/>
              </a:rPr>
              <a:t>を用いた品質評価法（セメント改良地盤）</a:t>
            </a:r>
            <a:endParaRPr lang="en-US" altLang="ja-JP" sz="2700" dirty="0">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32054728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91940E-FD0E-98A2-2C47-6B9867610F10}"/>
            </a:ext>
          </a:extLst>
        </p:cNvPr>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CFFFD219-3ABD-ED49-7DC4-51E6C6151401}"/>
              </a:ext>
            </a:extLst>
          </p:cNvPr>
          <p:cNvGrpSpPr/>
          <p:nvPr/>
        </p:nvGrpSpPr>
        <p:grpSpPr>
          <a:xfrm>
            <a:off x="830312" y="2906247"/>
            <a:ext cx="2627872" cy="3197659"/>
            <a:chOff x="1407962" y="2941633"/>
            <a:chExt cx="3503829" cy="4263545"/>
          </a:xfrm>
        </p:grpSpPr>
        <p:pic>
          <p:nvPicPr>
            <p:cNvPr id="6" name="図 5">
              <a:extLst>
                <a:ext uri="{FF2B5EF4-FFF2-40B4-BE49-F238E27FC236}">
                  <a16:creationId xmlns:a16="http://schemas.microsoft.com/office/drawing/2014/main" id="{8E6AD00A-1C2F-6EB6-205A-AB90410F144C}"/>
                </a:ext>
              </a:extLst>
            </p:cNvPr>
            <p:cNvPicPr>
              <a:picLocks noChangeAspect="1"/>
            </p:cNvPicPr>
            <p:nvPr/>
          </p:nvPicPr>
          <p:blipFill>
            <a:blip r:embed="rId3"/>
            <a:stretch>
              <a:fillRect/>
            </a:stretch>
          </p:blipFill>
          <p:spPr>
            <a:xfrm>
              <a:off x="1407962" y="2941633"/>
              <a:ext cx="3503829" cy="3516167"/>
            </a:xfrm>
            <a:prstGeom prst="rect">
              <a:avLst/>
            </a:prstGeom>
          </p:spPr>
        </p:pic>
        <p:sp>
          <p:nvSpPr>
            <p:cNvPr id="15" name="テキスト ボックス 14">
              <a:extLst>
                <a:ext uri="{FF2B5EF4-FFF2-40B4-BE49-F238E27FC236}">
                  <a16:creationId xmlns:a16="http://schemas.microsoft.com/office/drawing/2014/main" id="{932A1786-87FA-12CE-C17D-E2F47CC2D8BD}"/>
                </a:ext>
              </a:extLst>
            </p:cNvPr>
            <p:cNvSpPr txBox="1"/>
            <p:nvPr/>
          </p:nvSpPr>
          <p:spPr>
            <a:xfrm>
              <a:off x="2175753" y="6466514"/>
              <a:ext cx="2123872" cy="738664"/>
            </a:xfrm>
            <a:prstGeom prst="rect">
              <a:avLst/>
            </a:prstGeom>
            <a:noFill/>
          </p:spPr>
          <p:txBody>
            <a:bodyPr wrap="square" rtlCol="0">
              <a:spAutoFit/>
            </a:bodyPr>
            <a:lstStyle/>
            <a:p>
              <a:r>
                <a:rPr lang="ja-JP" altLang="en-US" sz="1500" dirty="0">
                  <a:latin typeface="MS UI Gothic" panose="020B0600070205080204" pitchFamily="50" charset="-128"/>
                  <a:ea typeface="MS UI Gothic" panose="020B0600070205080204" pitchFamily="50" charset="-128"/>
                </a:rPr>
                <a:t>図</a:t>
              </a:r>
              <a:r>
                <a:rPr lang="en-US" altLang="ja-JP" sz="1500" dirty="0">
                  <a:latin typeface="MS UI Gothic" panose="020B0600070205080204" pitchFamily="50" charset="-128"/>
                  <a:ea typeface="MS UI Gothic" panose="020B0600070205080204" pitchFamily="50" charset="-128"/>
                </a:rPr>
                <a:t>3</a:t>
              </a:r>
              <a:r>
                <a:rPr lang="ja-JP" altLang="en-US" sz="1500" dirty="0">
                  <a:latin typeface="MS UI Gothic" panose="020B0600070205080204" pitchFamily="50" charset="-128"/>
                  <a:ea typeface="MS UI Gothic" panose="020B0600070205080204" pitchFamily="50" charset="-128"/>
                </a:rPr>
                <a:t>　柱状図と</a:t>
              </a:r>
              <a:r>
                <a:rPr lang="en-US" altLang="ja-JP" sz="1500" i="1" dirty="0">
                  <a:latin typeface="Arial" panose="020B0604020202020204" pitchFamily="34" charset="0"/>
                  <a:ea typeface="MS UI Gothic" panose="020B0600070205080204" pitchFamily="50" charset="-128"/>
                  <a:cs typeface="Arial" panose="020B0604020202020204" pitchFamily="34" charset="0"/>
                </a:rPr>
                <a:t>N</a:t>
              </a:r>
              <a:r>
                <a:rPr lang="ja-JP" altLang="en-US" sz="1500" dirty="0">
                  <a:latin typeface="MS UI Gothic" panose="020B0600070205080204" pitchFamily="50" charset="-128"/>
                  <a:ea typeface="MS UI Gothic" panose="020B0600070205080204" pitchFamily="50" charset="-128"/>
                </a:rPr>
                <a:t>値</a:t>
              </a:r>
            </a:p>
          </p:txBody>
        </p:sp>
      </p:grpSp>
      <p:grpSp>
        <p:nvGrpSpPr>
          <p:cNvPr id="5" name="グループ化 4">
            <a:extLst>
              <a:ext uri="{FF2B5EF4-FFF2-40B4-BE49-F238E27FC236}">
                <a16:creationId xmlns:a16="http://schemas.microsoft.com/office/drawing/2014/main" id="{43971BA9-E356-375D-7CC5-4C78F1975556}"/>
              </a:ext>
            </a:extLst>
          </p:cNvPr>
          <p:cNvGrpSpPr/>
          <p:nvPr/>
        </p:nvGrpSpPr>
        <p:grpSpPr>
          <a:xfrm>
            <a:off x="4504587" y="2829752"/>
            <a:ext cx="3885520" cy="3072506"/>
            <a:chOff x="6006115" y="2591090"/>
            <a:chExt cx="5180693" cy="4096674"/>
          </a:xfrm>
        </p:grpSpPr>
        <p:pic>
          <p:nvPicPr>
            <p:cNvPr id="12" name="図 11" descr="屋外, 記号, 人, ストリート が含まれている画像">
              <a:extLst>
                <a:ext uri="{FF2B5EF4-FFF2-40B4-BE49-F238E27FC236}">
                  <a16:creationId xmlns:a16="http://schemas.microsoft.com/office/drawing/2014/main" id="{C69DC247-7D29-9D6C-A34D-E73478BA8B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06115" y="2591090"/>
              <a:ext cx="5180693" cy="3665787"/>
            </a:xfrm>
            <a:prstGeom prst="rect">
              <a:avLst/>
            </a:prstGeom>
          </p:spPr>
        </p:pic>
        <p:sp>
          <p:nvSpPr>
            <p:cNvPr id="17" name="テキスト ボックス 16">
              <a:extLst>
                <a:ext uri="{FF2B5EF4-FFF2-40B4-BE49-F238E27FC236}">
                  <a16:creationId xmlns:a16="http://schemas.microsoft.com/office/drawing/2014/main" id="{C528358C-0A7E-F399-64C5-5193C76C7BC3}"/>
                </a:ext>
              </a:extLst>
            </p:cNvPr>
            <p:cNvSpPr txBox="1"/>
            <p:nvPr/>
          </p:nvSpPr>
          <p:spPr>
            <a:xfrm>
              <a:off x="6646934" y="6256877"/>
              <a:ext cx="4316138" cy="430887"/>
            </a:xfrm>
            <a:prstGeom prst="rect">
              <a:avLst/>
            </a:prstGeom>
            <a:noFill/>
          </p:spPr>
          <p:txBody>
            <a:bodyPr wrap="square" rtlCol="0">
              <a:spAutoFit/>
            </a:bodyPr>
            <a:lstStyle/>
            <a:p>
              <a:pPr algn="ctr"/>
              <a:r>
                <a:rPr lang="ja-JP" altLang="en-US" sz="1500" dirty="0">
                  <a:latin typeface="MS UI Gothic" panose="020B0600070205080204" pitchFamily="50" charset="-128"/>
                  <a:ea typeface="MS UI Gothic" panose="020B0600070205080204" pitchFamily="50" charset="-128"/>
                </a:rPr>
                <a:t>写真　測定状況（小型、大型貫入機）</a:t>
              </a:r>
            </a:p>
          </p:txBody>
        </p:sp>
      </p:grpSp>
      <p:grpSp>
        <p:nvGrpSpPr>
          <p:cNvPr id="13" name="グループ化 12">
            <a:extLst>
              <a:ext uri="{FF2B5EF4-FFF2-40B4-BE49-F238E27FC236}">
                <a16:creationId xmlns:a16="http://schemas.microsoft.com/office/drawing/2014/main" id="{DB892F10-8231-4ADB-B65F-2CE1833B9B64}"/>
              </a:ext>
            </a:extLst>
          </p:cNvPr>
          <p:cNvGrpSpPr/>
          <p:nvPr/>
        </p:nvGrpSpPr>
        <p:grpSpPr>
          <a:xfrm>
            <a:off x="542570" y="1499339"/>
            <a:ext cx="5831227" cy="1251079"/>
            <a:chOff x="1368358" y="778041"/>
            <a:chExt cx="7774969" cy="1668105"/>
          </a:xfrm>
        </p:grpSpPr>
        <p:sp>
          <p:nvSpPr>
            <p:cNvPr id="2" name="テキスト ボックス 1">
              <a:extLst>
                <a:ext uri="{FF2B5EF4-FFF2-40B4-BE49-F238E27FC236}">
                  <a16:creationId xmlns:a16="http://schemas.microsoft.com/office/drawing/2014/main" id="{4E2B9AC6-5823-31C1-AA19-781324B416C8}"/>
                </a:ext>
              </a:extLst>
            </p:cNvPr>
            <p:cNvSpPr txBox="1"/>
            <p:nvPr/>
          </p:nvSpPr>
          <p:spPr>
            <a:xfrm>
              <a:off x="1368358" y="778041"/>
              <a:ext cx="3560323" cy="430887"/>
            </a:xfrm>
            <a:prstGeom prst="rect">
              <a:avLst/>
            </a:prstGeom>
            <a:noFill/>
          </p:spPr>
          <p:txBody>
            <a:bodyPr wrap="square" rtlCol="0">
              <a:spAutoFit/>
            </a:bodyPr>
            <a:lstStyle/>
            <a:p>
              <a:r>
                <a:rPr lang="ja-JP" altLang="en-US" sz="1500" u="sng" dirty="0">
                  <a:latin typeface="MS UI Gothic" panose="020B0600070205080204" pitchFamily="50" charset="-128"/>
                  <a:ea typeface="MS UI Gothic" panose="020B0600070205080204" pitchFamily="50" charset="-128"/>
                </a:rPr>
                <a:t>高圧噴射撹拌工法　施工仕様</a:t>
              </a:r>
            </a:p>
          </p:txBody>
        </p:sp>
        <p:pic>
          <p:nvPicPr>
            <p:cNvPr id="11" name="図 10">
              <a:extLst>
                <a:ext uri="{FF2B5EF4-FFF2-40B4-BE49-F238E27FC236}">
                  <a16:creationId xmlns:a16="http://schemas.microsoft.com/office/drawing/2014/main" id="{B454E706-783A-D052-6CD8-65D362588D29}"/>
                </a:ext>
              </a:extLst>
            </p:cNvPr>
            <p:cNvPicPr>
              <a:picLocks noChangeAspect="1"/>
            </p:cNvPicPr>
            <p:nvPr/>
          </p:nvPicPr>
          <p:blipFill>
            <a:blip r:embed="rId5"/>
            <a:stretch>
              <a:fillRect/>
            </a:stretch>
          </p:blipFill>
          <p:spPr>
            <a:xfrm>
              <a:off x="1465817" y="1260013"/>
              <a:ext cx="7677510" cy="1186133"/>
            </a:xfrm>
            <a:prstGeom prst="rect">
              <a:avLst/>
            </a:prstGeom>
          </p:spPr>
        </p:pic>
      </p:grpSp>
      <p:sp>
        <p:nvSpPr>
          <p:cNvPr id="3" name="テキスト ボックス 2">
            <a:extLst>
              <a:ext uri="{FF2B5EF4-FFF2-40B4-BE49-F238E27FC236}">
                <a16:creationId xmlns:a16="http://schemas.microsoft.com/office/drawing/2014/main" id="{7717D24F-195D-5B1A-1B02-09C77DC46B24}"/>
              </a:ext>
            </a:extLst>
          </p:cNvPr>
          <p:cNvSpPr txBox="1"/>
          <p:nvPr/>
        </p:nvSpPr>
        <p:spPr>
          <a:xfrm>
            <a:off x="70701" y="935257"/>
            <a:ext cx="9127503" cy="507831"/>
          </a:xfrm>
          <a:prstGeom prst="rect">
            <a:avLst/>
          </a:prstGeom>
          <a:noFill/>
        </p:spPr>
        <p:txBody>
          <a:bodyPr wrap="square">
            <a:spAutoFit/>
          </a:bodyPr>
          <a:lstStyle/>
          <a:p>
            <a:r>
              <a:rPr lang="ja-JP" altLang="en-US" sz="2700" dirty="0">
                <a:latin typeface="MS UI Gothic" panose="020B0600070205080204" pitchFamily="50" charset="-128"/>
                <a:ea typeface="MS UI Gothic" panose="020B0600070205080204" pitchFamily="50" charset="-128"/>
              </a:rPr>
              <a:t>■適用例　ー高圧噴射撹拌工法　</a:t>
            </a:r>
            <a:r>
              <a:rPr lang="ja-JP" altLang="en-US" sz="2400" dirty="0">
                <a:latin typeface="MS UI Gothic" panose="020B0600070205080204" pitchFamily="50" charset="-128"/>
                <a:ea typeface="MS UI Gothic" panose="020B0600070205080204" pitchFamily="50" charset="-128"/>
              </a:rPr>
              <a:t>試験改良（粘性土地盤）ー</a:t>
            </a:r>
            <a:endParaRPr lang="en-US" altLang="ja-JP" sz="2700" dirty="0">
              <a:latin typeface="MS UI Gothic" panose="020B0600070205080204" pitchFamily="50" charset="-128"/>
              <a:ea typeface="MS UI Gothic" panose="020B0600070205080204" pitchFamily="50" charset="-128"/>
            </a:endParaRPr>
          </a:p>
        </p:txBody>
      </p:sp>
    </p:spTree>
    <p:extLst>
      <p:ext uri="{BB962C8B-B14F-4D97-AF65-F5344CB8AC3E}">
        <p14:creationId xmlns:p14="http://schemas.microsoft.com/office/powerpoint/2010/main" val="23958436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4CCDDC-9092-6222-30C0-587355963717}"/>
            </a:ext>
          </a:extLst>
        </p:cNvPr>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F2A8C659-107F-C6B4-7A73-0F33A09EBF48}"/>
              </a:ext>
            </a:extLst>
          </p:cNvPr>
          <p:cNvSpPr txBox="1"/>
          <p:nvPr/>
        </p:nvSpPr>
        <p:spPr>
          <a:xfrm>
            <a:off x="0" y="838590"/>
            <a:ext cx="5914616" cy="507831"/>
          </a:xfrm>
          <a:prstGeom prst="rect">
            <a:avLst/>
          </a:prstGeom>
          <a:noFill/>
        </p:spPr>
        <p:txBody>
          <a:bodyPr wrap="square" rtlCol="0">
            <a:spAutoFit/>
          </a:bodyPr>
          <a:lstStyle/>
          <a:p>
            <a:r>
              <a:rPr lang="ja-JP" altLang="en-US" sz="2700" dirty="0">
                <a:latin typeface="ＭＳ Ｐゴシック" panose="020B0600070205080204" pitchFamily="50" charset="-128"/>
                <a:ea typeface="ＭＳ Ｐゴシック" panose="020B0600070205080204" pitchFamily="50" charset="-128"/>
              </a:rPr>
              <a:t>●若材齢</a:t>
            </a:r>
            <a:r>
              <a:rPr lang="en-US" altLang="ja-JP" sz="2700" i="1" dirty="0">
                <a:latin typeface="Arial" panose="020B0604020202020204" pitchFamily="34" charset="0"/>
                <a:ea typeface="ＭＳ Ｐゴシック" panose="020B0600070205080204" pitchFamily="50" charset="-128"/>
                <a:cs typeface="Arial" panose="020B0604020202020204" pitchFamily="34" charset="0"/>
              </a:rPr>
              <a:t>N</a:t>
            </a:r>
            <a:r>
              <a:rPr lang="en-US" altLang="ja-JP" sz="2700" baseline="-25000" dirty="0">
                <a:latin typeface="Arial" panose="020B0604020202020204" pitchFamily="34" charset="0"/>
                <a:ea typeface="ＭＳ Ｐゴシック" panose="020B0600070205080204" pitchFamily="50" charset="-128"/>
                <a:cs typeface="Arial" panose="020B0604020202020204" pitchFamily="34" charset="0"/>
              </a:rPr>
              <a:t>d</a:t>
            </a:r>
            <a:r>
              <a:rPr lang="ja-JP" altLang="en-US" sz="2700" dirty="0">
                <a:latin typeface="ＭＳ Ｐゴシック" panose="020B0600070205080204" pitchFamily="50" charset="-128"/>
                <a:ea typeface="ＭＳ Ｐゴシック" panose="020B0600070205080204" pitchFamily="50" charset="-128"/>
              </a:rPr>
              <a:t>値を用いた品質評価結果</a:t>
            </a:r>
            <a:endParaRPr lang="ja-JP" altLang="en-US" sz="2400" u="sng" dirty="0">
              <a:latin typeface="ＭＳ Ｐゴシック" panose="020B0600070205080204" pitchFamily="50" charset="-128"/>
              <a:ea typeface="ＭＳ Ｐゴシック" panose="020B0600070205080204" pitchFamily="50" charset="-128"/>
            </a:endParaRPr>
          </a:p>
        </p:txBody>
      </p:sp>
      <p:grpSp>
        <p:nvGrpSpPr>
          <p:cNvPr id="14" name="グループ化 13">
            <a:extLst>
              <a:ext uri="{FF2B5EF4-FFF2-40B4-BE49-F238E27FC236}">
                <a16:creationId xmlns:a16="http://schemas.microsoft.com/office/drawing/2014/main" id="{C6744BF7-7F1D-4121-0E3E-CCD52E5FA858}"/>
              </a:ext>
            </a:extLst>
          </p:cNvPr>
          <p:cNvGrpSpPr/>
          <p:nvPr/>
        </p:nvGrpSpPr>
        <p:grpSpPr>
          <a:xfrm>
            <a:off x="108174" y="1461585"/>
            <a:ext cx="8977590" cy="4485456"/>
            <a:chOff x="144232" y="805780"/>
            <a:chExt cx="11970120" cy="5980608"/>
          </a:xfrm>
        </p:grpSpPr>
        <p:grpSp>
          <p:nvGrpSpPr>
            <p:cNvPr id="9" name="グループ化 8">
              <a:extLst>
                <a:ext uri="{FF2B5EF4-FFF2-40B4-BE49-F238E27FC236}">
                  <a16:creationId xmlns:a16="http://schemas.microsoft.com/office/drawing/2014/main" id="{E5FF2FCF-D950-B10A-F9A3-57225F6B89EC}"/>
                </a:ext>
              </a:extLst>
            </p:cNvPr>
            <p:cNvGrpSpPr/>
            <p:nvPr/>
          </p:nvGrpSpPr>
          <p:grpSpPr>
            <a:xfrm>
              <a:off x="6077987" y="907742"/>
              <a:ext cx="3196778" cy="5826379"/>
              <a:chOff x="6167438" y="897803"/>
              <a:chExt cx="3196778" cy="5826379"/>
            </a:xfrm>
          </p:grpSpPr>
          <p:pic>
            <p:nvPicPr>
              <p:cNvPr id="6" name="図 5">
                <a:extLst>
                  <a:ext uri="{FF2B5EF4-FFF2-40B4-BE49-F238E27FC236}">
                    <a16:creationId xmlns:a16="http://schemas.microsoft.com/office/drawing/2014/main" id="{0AF9CD8F-E590-1B10-000D-04AFA9D9AFAB}"/>
                  </a:ext>
                </a:extLst>
              </p:cNvPr>
              <p:cNvPicPr>
                <a:picLocks noChangeAspect="1"/>
              </p:cNvPicPr>
              <p:nvPr/>
            </p:nvPicPr>
            <p:blipFill>
              <a:blip r:embed="rId3"/>
              <a:srcRect l="19909" t="1723" r="44472" b="50538"/>
              <a:stretch>
                <a:fillRect/>
              </a:stretch>
            </p:blipFill>
            <p:spPr>
              <a:xfrm>
                <a:off x="6167438" y="897803"/>
                <a:ext cx="3196778" cy="5826379"/>
              </a:xfrm>
              <a:prstGeom prst="rect">
                <a:avLst/>
              </a:prstGeom>
            </p:spPr>
          </p:pic>
          <p:sp>
            <p:nvSpPr>
              <p:cNvPr id="2" name="テキスト ボックス 1">
                <a:extLst>
                  <a:ext uri="{FF2B5EF4-FFF2-40B4-BE49-F238E27FC236}">
                    <a16:creationId xmlns:a16="http://schemas.microsoft.com/office/drawing/2014/main" id="{BD2CC8DB-73E4-0E42-7A6D-DC735F3FA812}"/>
                  </a:ext>
                </a:extLst>
              </p:cNvPr>
              <p:cNvSpPr txBox="1"/>
              <p:nvPr/>
            </p:nvSpPr>
            <p:spPr>
              <a:xfrm>
                <a:off x="6680429" y="5716659"/>
                <a:ext cx="2067232" cy="738664"/>
              </a:xfrm>
              <a:prstGeom prst="rect">
                <a:avLst/>
              </a:prstGeom>
              <a:solidFill>
                <a:schemeClr val="bg1"/>
              </a:solidFill>
              <a:ln w="19050">
                <a:solidFill>
                  <a:srgbClr val="0000FF"/>
                </a:solidFill>
              </a:ln>
            </p:spPr>
            <p:txBody>
              <a:bodyPr wrap="none" rtlCol="0">
                <a:spAutoFit/>
              </a:bodyPr>
              <a:lstStyle/>
              <a:p>
                <a:r>
                  <a:rPr lang="en-US" altLang="ja-JP" sz="1500" i="1" dirty="0">
                    <a:latin typeface="Arial" panose="020B0604020202020204" pitchFamily="34" charset="0"/>
                    <a:ea typeface="ＭＳ Ｐゴシック" panose="020B0600070205080204" pitchFamily="50" charset="-128"/>
                    <a:cs typeface="Arial" panose="020B0604020202020204" pitchFamily="34" charset="0"/>
                  </a:rPr>
                  <a:t>N</a:t>
                </a:r>
                <a:r>
                  <a:rPr lang="en-US" altLang="ja-JP" sz="1500" baseline="-25000" dirty="0">
                    <a:latin typeface="Arial" panose="020B0604020202020204" pitchFamily="34" charset="0"/>
                    <a:ea typeface="ＭＳ Ｐゴシック" panose="020B0600070205080204" pitchFamily="50" charset="-128"/>
                    <a:cs typeface="Arial" panose="020B0604020202020204" pitchFamily="34" charset="0"/>
                  </a:rPr>
                  <a:t>d</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値（</a:t>
                </a:r>
                <a:r>
                  <a:rPr lang="en-US" altLang="ja-JP" sz="1500" dirty="0">
                    <a:latin typeface="Arial" panose="020B0604020202020204" pitchFamily="34" charset="0"/>
                    <a:ea typeface="ＭＳ Ｐゴシック" panose="020B0600070205080204" pitchFamily="50" charset="-128"/>
                    <a:cs typeface="Arial" panose="020B0604020202020204" pitchFamily="34" charset="0"/>
                  </a:rPr>
                  <a:t>1days</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a:t>
                </a:r>
                <a:endParaRPr lang="en-US" altLang="ja-JP" sz="1500" dirty="0">
                  <a:latin typeface="Arial" panose="020B0604020202020204" pitchFamily="34" charset="0"/>
                  <a:ea typeface="ＭＳ Ｐゴシック" panose="020B0600070205080204" pitchFamily="50" charset="-128"/>
                  <a:cs typeface="Arial" panose="020B0604020202020204" pitchFamily="34" charset="0"/>
                </a:endParaRPr>
              </a:p>
              <a:p>
                <a:r>
                  <a:rPr lang="ja-JP" altLang="en-US" sz="1500" dirty="0">
                    <a:latin typeface="Arial" panose="020B0604020202020204" pitchFamily="34" charset="0"/>
                    <a:ea typeface="ＭＳ Ｐゴシック" panose="020B0600070205080204" pitchFamily="50" charset="-128"/>
                    <a:cs typeface="Arial" panose="020B0604020202020204" pitchFamily="34" charset="0"/>
                  </a:rPr>
                  <a:t>　→ </a:t>
                </a:r>
                <a:r>
                  <a:rPr lang="en-US" altLang="ja-JP" sz="1500" i="1" dirty="0" err="1">
                    <a:latin typeface="Arial" panose="020B0604020202020204" pitchFamily="34" charset="0"/>
                    <a:ea typeface="ＭＳ Ｐゴシック" panose="020B0600070205080204" pitchFamily="50" charset="-128"/>
                    <a:cs typeface="Arial" panose="020B0604020202020204" pitchFamily="34" charset="0"/>
                  </a:rPr>
                  <a:t>q</a:t>
                </a:r>
                <a:r>
                  <a:rPr lang="en-US" altLang="ja-JP" sz="1500" baseline="-25000" dirty="0" err="1">
                    <a:latin typeface="Arial" panose="020B0604020202020204" pitchFamily="34" charset="0"/>
                    <a:ea typeface="ＭＳ Ｐゴシック" panose="020B0600070205080204" pitchFamily="50" charset="-128"/>
                    <a:cs typeface="Arial" panose="020B0604020202020204" pitchFamily="34" charset="0"/>
                  </a:rPr>
                  <a:t>u</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a:t>
                </a:r>
                <a:r>
                  <a:rPr lang="en-US" altLang="ja-JP" sz="1500" dirty="0">
                    <a:latin typeface="Arial" panose="020B0604020202020204" pitchFamily="34" charset="0"/>
                    <a:ea typeface="ＭＳ Ｐゴシック" panose="020B0600070205080204" pitchFamily="50" charset="-128"/>
                    <a:cs typeface="Arial" panose="020B0604020202020204" pitchFamily="34" charset="0"/>
                  </a:rPr>
                  <a:t>28days</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a:t>
                </a:r>
              </a:p>
            </p:txBody>
          </p:sp>
        </p:grpSp>
        <p:grpSp>
          <p:nvGrpSpPr>
            <p:cNvPr id="10" name="グループ化 9">
              <a:extLst>
                <a:ext uri="{FF2B5EF4-FFF2-40B4-BE49-F238E27FC236}">
                  <a16:creationId xmlns:a16="http://schemas.microsoft.com/office/drawing/2014/main" id="{6650D6C0-1154-6928-7103-7FEF5B534595}"/>
                </a:ext>
              </a:extLst>
            </p:cNvPr>
            <p:cNvGrpSpPr/>
            <p:nvPr/>
          </p:nvGrpSpPr>
          <p:grpSpPr>
            <a:xfrm>
              <a:off x="8927537" y="805780"/>
              <a:ext cx="3186815" cy="5918402"/>
              <a:chOff x="9076622" y="805780"/>
              <a:chExt cx="3186815" cy="5918402"/>
            </a:xfrm>
          </p:grpSpPr>
          <p:pic>
            <p:nvPicPr>
              <p:cNvPr id="7" name="図 6">
                <a:extLst>
                  <a:ext uri="{FF2B5EF4-FFF2-40B4-BE49-F238E27FC236}">
                    <a16:creationId xmlns:a16="http://schemas.microsoft.com/office/drawing/2014/main" id="{23407AC3-03A6-DE7E-CD5C-F92413D64639}"/>
                  </a:ext>
                </a:extLst>
              </p:cNvPr>
              <p:cNvPicPr>
                <a:picLocks noChangeAspect="1"/>
              </p:cNvPicPr>
              <p:nvPr/>
            </p:nvPicPr>
            <p:blipFill>
              <a:blip r:embed="rId4"/>
              <a:srcRect l="19572" t="1005" r="44920" b="50502"/>
              <a:stretch>
                <a:fillRect/>
              </a:stretch>
            </p:blipFill>
            <p:spPr>
              <a:xfrm>
                <a:off x="9076622" y="805780"/>
                <a:ext cx="3186815" cy="5918402"/>
              </a:xfrm>
              <a:prstGeom prst="rect">
                <a:avLst/>
              </a:prstGeom>
            </p:spPr>
          </p:pic>
          <p:sp>
            <p:nvSpPr>
              <p:cNvPr id="3" name="テキスト ボックス 2">
                <a:extLst>
                  <a:ext uri="{FF2B5EF4-FFF2-40B4-BE49-F238E27FC236}">
                    <a16:creationId xmlns:a16="http://schemas.microsoft.com/office/drawing/2014/main" id="{A19FE713-3DF3-74DA-6043-9C657BF72C30}"/>
                  </a:ext>
                </a:extLst>
              </p:cNvPr>
              <p:cNvSpPr txBox="1"/>
              <p:nvPr/>
            </p:nvSpPr>
            <p:spPr>
              <a:xfrm>
                <a:off x="9647325" y="5716659"/>
                <a:ext cx="2107843" cy="738664"/>
              </a:xfrm>
              <a:prstGeom prst="rect">
                <a:avLst/>
              </a:prstGeom>
              <a:solidFill>
                <a:schemeClr val="bg1"/>
              </a:solidFill>
              <a:ln w="19050">
                <a:solidFill>
                  <a:srgbClr val="0000FF"/>
                </a:solidFill>
              </a:ln>
            </p:spPr>
            <p:txBody>
              <a:bodyPr wrap="none" rtlCol="0">
                <a:spAutoFit/>
              </a:bodyPr>
              <a:lstStyle/>
              <a:p>
                <a:r>
                  <a:rPr lang="en-US" altLang="ja-JP" sz="1500" i="1" dirty="0">
                    <a:latin typeface="Arial" panose="020B0604020202020204" pitchFamily="34" charset="0"/>
                    <a:ea typeface="ＭＳ Ｐゴシック" panose="020B0600070205080204" pitchFamily="50" charset="-128"/>
                    <a:cs typeface="Arial" panose="020B0604020202020204" pitchFamily="34" charset="0"/>
                  </a:rPr>
                  <a:t>N</a:t>
                </a:r>
                <a:r>
                  <a:rPr lang="en-US" altLang="ja-JP" sz="1500" baseline="-25000" dirty="0">
                    <a:latin typeface="Arial" panose="020B0604020202020204" pitchFamily="34" charset="0"/>
                    <a:ea typeface="ＭＳ Ｐゴシック" panose="020B0600070205080204" pitchFamily="50" charset="-128"/>
                    <a:cs typeface="Arial" panose="020B0604020202020204" pitchFamily="34" charset="0"/>
                  </a:rPr>
                  <a:t>d</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値（</a:t>
                </a:r>
                <a:r>
                  <a:rPr lang="en-US" altLang="ja-JP" sz="1500" dirty="0">
                    <a:latin typeface="Arial" panose="020B0604020202020204" pitchFamily="34" charset="0"/>
                    <a:ea typeface="ＭＳ Ｐゴシック" panose="020B0600070205080204" pitchFamily="50" charset="-128"/>
                    <a:cs typeface="Arial" panose="020B0604020202020204" pitchFamily="34" charset="0"/>
                  </a:rPr>
                  <a:t>3days</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a:t>
                </a:r>
                <a:endParaRPr lang="en-US" altLang="ja-JP" sz="1500" dirty="0">
                  <a:latin typeface="Arial" panose="020B0604020202020204" pitchFamily="34" charset="0"/>
                  <a:ea typeface="ＭＳ Ｐゴシック" panose="020B0600070205080204" pitchFamily="50" charset="-128"/>
                  <a:cs typeface="Arial" panose="020B0604020202020204" pitchFamily="34" charset="0"/>
                </a:endParaRPr>
              </a:p>
              <a:p>
                <a:r>
                  <a:rPr lang="en-US" altLang="ja-JP" sz="1500" dirty="0">
                    <a:latin typeface="Arial" panose="020B0604020202020204" pitchFamily="34" charset="0"/>
                    <a:ea typeface="ＭＳ Ｐゴシック" panose="020B0600070205080204" pitchFamily="50" charset="-128"/>
                    <a:cs typeface="Arial" panose="020B0604020202020204" pitchFamily="34" charset="0"/>
                  </a:rPr>
                  <a:t>   </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 </a:t>
                </a:r>
                <a:r>
                  <a:rPr lang="en-US" altLang="ja-JP" sz="1500" i="1" dirty="0" err="1">
                    <a:latin typeface="Arial" panose="020B0604020202020204" pitchFamily="34" charset="0"/>
                    <a:ea typeface="ＭＳ Ｐゴシック" panose="020B0600070205080204" pitchFamily="50" charset="-128"/>
                    <a:cs typeface="Arial" panose="020B0604020202020204" pitchFamily="34" charset="0"/>
                  </a:rPr>
                  <a:t>q</a:t>
                </a:r>
                <a:r>
                  <a:rPr lang="en-US" altLang="ja-JP" sz="1500" baseline="-25000" dirty="0" err="1">
                    <a:latin typeface="Arial" panose="020B0604020202020204" pitchFamily="34" charset="0"/>
                    <a:ea typeface="ＭＳ Ｐゴシック" panose="020B0600070205080204" pitchFamily="50" charset="-128"/>
                    <a:cs typeface="Arial" panose="020B0604020202020204" pitchFamily="34" charset="0"/>
                  </a:rPr>
                  <a:t>u</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a:t>
                </a:r>
                <a:r>
                  <a:rPr lang="en-US" altLang="ja-JP" sz="1500" dirty="0">
                    <a:latin typeface="Arial" panose="020B0604020202020204" pitchFamily="34" charset="0"/>
                    <a:ea typeface="ＭＳ Ｐゴシック" panose="020B0600070205080204" pitchFamily="50" charset="-128"/>
                    <a:cs typeface="Arial" panose="020B0604020202020204" pitchFamily="34" charset="0"/>
                  </a:rPr>
                  <a:t>28days</a:t>
                </a:r>
                <a:r>
                  <a:rPr lang="ja-JP" altLang="en-US" sz="1500" dirty="0">
                    <a:latin typeface="Arial" panose="020B0604020202020204" pitchFamily="34" charset="0"/>
                    <a:ea typeface="ＭＳ Ｐゴシック" panose="020B0600070205080204" pitchFamily="50" charset="-128"/>
                    <a:cs typeface="Arial" panose="020B0604020202020204" pitchFamily="34" charset="0"/>
                  </a:rPr>
                  <a:t>）</a:t>
                </a:r>
              </a:p>
            </p:txBody>
          </p:sp>
        </p:grpSp>
        <p:pic>
          <p:nvPicPr>
            <p:cNvPr id="5" name="図 4">
              <a:extLst>
                <a:ext uri="{FF2B5EF4-FFF2-40B4-BE49-F238E27FC236}">
                  <a16:creationId xmlns:a16="http://schemas.microsoft.com/office/drawing/2014/main" id="{935617B0-CB8B-6B8A-2686-8FDB7E9F8954}"/>
                </a:ext>
              </a:extLst>
            </p:cNvPr>
            <p:cNvPicPr>
              <a:picLocks noChangeAspect="1"/>
            </p:cNvPicPr>
            <p:nvPr/>
          </p:nvPicPr>
          <p:blipFill>
            <a:blip r:embed="rId5"/>
            <a:srcRect l="22733" t="1829" r="44079" b="49944"/>
            <a:stretch>
              <a:fillRect/>
            </a:stretch>
          </p:blipFill>
          <p:spPr>
            <a:xfrm>
              <a:off x="3367744" y="900451"/>
              <a:ext cx="2978597" cy="5885937"/>
            </a:xfrm>
            <a:prstGeom prst="rect">
              <a:avLst/>
            </a:prstGeom>
          </p:spPr>
        </p:pic>
        <p:pic>
          <p:nvPicPr>
            <p:cNvPr id="8" name="図 7">
              <a:extLst>
                <a:ext uri="{FF2B5EF4-FFF2-40B4-BE49-F238E27FC236}">
                  <a16:creationId xmlns:a16="http://schemas.microsoft.com/office/drawing/2014/main" id="{F1BB9B7A-F0A8-4626-CD49-0FC9464D88CA}"/>
                </a:ext>
              </a:extLst>
            </p:cNvPr>
            <p:cNvPicPr>
              <a:picLocks noChangeAspect="1"/>
            </p:cNvPicPr>
            <p:nvPr/>
          </p:nvPicPr>
          <p:blipFill>
            <a:blip r:embed="rId6"/>
            <a:srcRect l="18100" t="10128" r="44656" b="42084"/>
            <a:stretch>
              <a:fillRect/>
            </a:stretch>
          </p:blipFill>
          <p:spPr>
            <a:xfrm>
              <a:off x="144232" y="848802"/>
              <a:ext cx="3342620" cy="5832358"/>
            </a:xfrm>
            <a:prstGeom prst="rect">
              <a:avLst/>
            </a:prstGeom>
          </p:spPr>
        </p:pic>
        <p:cxnSp>
          <p:nvCxnSpPr>
            <p:cNvPr id="12" name="直線コネクタ 11">
              <a:extLst>
                <a:ext uri="{FF2B5EF4-FFF2-40B4-BE49-F238E27FC236}">
                  <a16:creationId xmlns:a16="http://schemas.microsoft.com/office/drawing/2014/main" id="{7231C310-C638-4BDF-03B9-58C50F792BA1}"/>
                </a:ext>
              </a:extLst>
            </p:cNvPr>
            <p:cNvCxnSpPr/>
            <p:nvPr/>
          </p:nvCxnSpPr>
          <p:spPr>
            <a:xfrm>
              <a:off x="785191" y="3588026"/>
              <a:ext cx="10942983"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13" name="直線コネクタ 12">
              <a:extLst>
                <a:ext uri="{FF2B5EF4-FFF2-40B4-BE49-F238E27FC236}">
                  <a16:creationId xmlns:a16="http://schemas.microsoft.com/office/drawing/2014/main" id="{03916139-4F7E-1FA3-E35E-D209577ABBBE}"/>
                </a:ext>
              </a:extLst>
            </p:cNvPr>
            <p:cNvCxnSpPr/>
            <p:nvPr/>
          </p:nvCxnSpPr>
          <p:spPr>
            <a:xfrm>
              <a:off x="818323" y="5559286"/>
              <a:ext cx="10942983"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15" name="正方形/長方形 14">
            <a:extLst>
              <a:ext uri="{FF2B5EF4-FFF2-40B4-BE49-F238E27FC236}">
                <a16:creationId xmlns:a16="http://schemas.microsoft.com/office/drawing/2014/main" id="{55C9168E-325C-1013-D9AC-7488D07B3F12}"/>
              </a:ext>
            </a:extLst>
          </p:cNvPr>
          <p:cNvSpPr/>
          <p:nvPr/>
        </p:nvSpPr>
        <p:spPr>
          <a:xfrm>
            <a:off x="3697357" y="3563179"/>
            <a:ext cx="678346" cy="1453598"/>
          </a:xfrm>
          <a:prstGeom prst="rect">
            <a:avLst/>
          </a:prstGeom>
          <a:gradFill flip="none" rotWithShape="1">
            <a:gsLst>
              <a:gs pos="0">
                <a:schemeClr val="bg1">
                  <a:lumMod val="50000"/>
                </a:schemeClr>
              </a:gs>
              <a:gs pos="48000">
                <a:schemeClr val="bg1">
                  <a:lumMod val="65000"/>
                </a:schemeClr>
              </a:gs>
              <a:gs pos="100000">
                <a:schemeClr val="bg1">
                  <a:lumMod val="85000"/>
                </a:schemeClr>
              </a:gs>
            </a:gsLst>
            <a:lin ang="0" scaled="1"/>
            <a:tileRect/>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grpSp>
        <p:nvGrpSpPr>
          <p:cNvPr id="24" name="グループ化 23">
            <a:extLst>
              <a:ext uri="{FF2B5EF4-FFF2-40B4-BE49-F238E27FC236}">
                <a16:creationId xmlns:a16="http://schemas.microsoft.com/office/drawing/2014/main" id="{B18BE738-D54D-9D99-641B-DFF3E6583B4E}"/>
              </a:ext>
            </a:extLst>
          </p:cNvPr>
          <p:cNvGrpSpPr/>
          <p:nvPr/>
        </p:nvGrpSpPr>
        <p:grpSpPr>
          <a:xfrm>
            <a:off x="1721954" y="3666078"/>
            <a:ext cx="548235" cy="406770"/>
            <a:chOff x="2295939" y="3745103"/>
            <a:chExt cx="730979" cy="542359"/>
          </a:xfrm>
        </p:grpSpPr>
        <p:sp>
          <p:nvSpPr>
            <p:cNvPr id="16" name="テキスト ボックス 15">
              <a:extLst>
                <a:ext uri="{FF2B5EF4-FFF2-40B4-BE49-F238E27FC236}">
                  <a16:creationId xmlns:a16="http://schemas.microsoft.com/office/drawing/2014/main" id="{AEC93E19-6F88-31AC-5B22-250E278DEB55}"/>
                </a:ext>
              </a:extLst>
            </p:cNvPr>
            <p:cNvSpPr txBox="1"/>
            <p:nvPr/>
          </p:nvSpPr>
          <p:spPr>
            <a:xfrm>
              <a:off x="2494721" y="4010464"/>
              <a:ext cx="532197" cy="276998"/>
            </a:xfrm>
            <a:prstGeom prst="rect">
              <a:avLst/>
            </a:prstGeom>
            <a:solidFill>
              <a:schemeClr val="bg1"/>
            </a:solidFill>
            <a:ln w="19050">
              <a:solidFill>
                <a:schemeClr val="tx1"/>
              </a:solidFill>
            </a:ln>
          </p:spPr>
          <p:txBody>
            <a:bodyPr wrap="none" lIns="0" tIns="0" rIns="0" bIns="0" rtlCol="0">
              <a:spAutoFit/>
            </a:bodyPr>
            <a:lstStyle/>
            <a:p>
              <a:r>
                <a:rPr lang="ja-JP" altLang="en-US" sz="1350" dirty="0">
                  <a:latin typeface="ＭＳ Ｐゴシック" panose="020B0600070205080204" pitchFamily="50" charset="-128"/>
                  <a:ea typeface="ＭＳ Ｐゴシック" panose="020B0600070205080204" pitchFamily="50" charset="-128"/>
                </a:rPr>
                <a:t>事 前</a:t>
              </a:r>
            </a:p>
          </p:txBody>
        </p:sp>
        <p:cxnSp>
          <p:nvCxnSpPr>
            <p:cNvPr id="18" name="直線矢印コネクタ 17">
              <a:extLst>
                <a:ext uri="{FF2B5EF4-FFF2-40B4-BE49-F238E27FC236}">
                  <a16:creationId xmlns:a16="http://schemas.microsoft.com/office/drawing/2014/main" id="{ABCC305E-318C-42A6-8B20-64BBCFD4DF60}"/>
                </a:ext>
              </a:extLst>
            </p:cNvPr>
            <p:cNvCxnSpPr>
              <a:cxnSpLocks/>
            </p:cNvCxnSpPr>
            <p:nvPr/>
          </p:nvCxnSpPr>
          <p:spPr>
            <a:xfrm flipH="1" flipV="1">
              <a:off x="2295939" y="3745103"/>
              <a:ext cx="397565" cy="266656"/>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3" name="グループ化 22">
            <a:extLst>
              <a:ext uri="{FF2B5EF4-FFF2-40B4-BE49-F238E27FC236}">
                <a16:creationId xmlns:a16="http://schemas.microsoft.com/office/drawing/2014/main" id="{F57236D4-2DCB-8F42-E597-DAAC142EB83D}"/>
              </a:ext>
            </a:extLst>
          </p:cNvPr>
          <p:cNvGrpSpPr/>
          <p:nvPr/>
        </p:nvGrpSpPr>
        <p:grpSpPr>
          <a:xfrm>
            <a:off x="533485" y="2870187"/>
            <a:ext cx="908903" cy="540178"/>
            <a:chOff x="711313" y="2683915"/>
            <a:chExt cx="1211870" cy="720237"/>
          </a:xfrm>
        </p:grpSpPr>
        <p:cxnSp>
          <p:nvCxnSpPr>
            <p:cNvPr id="20" name="直線矢印コネクタ 19">
              <a:extLst>
                <a:ext uri="{FF2B5EF4-FFF2-40B4-BE49-F238E27FC236}">
                  <a16:creationId xmlns:a16="http://schemas.microsoft.com/office/drawing/2014/main" id="{1509DBF7-9C75-014D-9E91-315764983EC4}"/>
                </a:ext>
              </a:extLst>
            </p:cNvPr>
            <p:cNvCxnSpPr>
              <a:cxnSpLocks/>
            </p:cNvCxnSpPr>
            <p:nvPr/>
          </p:nvCxnSpPr>
          <p:spPr>
            <a:xfrm>
              <a:off x="1374997" y="2960914"/>
              <a:ext cx="253994" cy="443238"/>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2" name="テキスト ボックス 21">
              <a:extLst>
                <a:ext uri="{FF2B5EF4-FFF2-40B4-BE49-F238E27FC236}">
                  <a16:creationId xmlns:a16="http://schemas.microsoft.com/office/drawing/2014/main" id="{716DFB53-98D0-DAA9-56FF-ACA5AAD03CD7}"/>
                </a:ext>
              </a:extLst>
            </p:cNvPr>
            <p:cNvSpPr txBox="1"/>
            <p:nvPr/>
          </p:nvSpPr>
          <p:spPr>
            <a:xfrm>
              <a:off x="711313" y="2683915"/>
              <a:ext cx="1211870" cy="276999"/>
            </a:xfrm>
            <a:prstGeom prst="rect">
              <a:avLst/>
            </a:prstGeom>
            <a:solidFill>
              <a:schemeClr val="bg1"/>
            </a:solidFill>
            <a:ln w="19050">
              <a:solidFill>
                <a:schemeClr val="tx1"/>
              </a:solidFill>
            </a:ln>
          </p:spPr>
          <p:txBody>
            <a:bodyPr wrap="none" lIns="0" tIns="0" rIns="0" bIns="0" rtlCol="0">
              <a:spAutoFit/>
            </a:bodyPr>
            <a:lstStyle/>
            <a:p>
              <a:r>
                <a:rPr lang="ja-JP" altLang="en-US" sz="1350" dirty="0">
                  <a:latin typeface="ＭＳ Ｐゴシック" panose="020B0600070205080204" pitchFamily="50" charset="-128"/>
                  <a:ea typeface="ＭＳ Ｐゴシック" panose="020B0600070205080204" pitchFamily="50" charset="-128"/>
                </a:rPr>
                <a:t>事後（</a:t>
              </a:r>
              <a:r>
                <a:rPr lang="en-US" altLang="ja-JP" sz="1350" dirty="0">
                  <a:latin typeface="ＭＳ Ｐゴシック" panose="020B0600070205080204" pitchFamily="50" charset="-128"/>
                  <a:ea typeface="ＭＳ Ｐゴシック" panose="020B0600070205080204" pitchFamily="50" charset="-128"/>
                </a:rPr>
                <a:t>0 day</a:t>
              </a:r>
              <a:r>
                <a:rPr lang="ja-JP" altLang="en-US" sz="1350" dirty="0">
                  <a:latin typeface="ＭＳ Ｐゴシック" panose="020B0600070205080204" pitchFamily="50" charset="-128"/>
                  <a:ea typeface="ＭＳ Ｐゴシック" panose="020B0600070205080204" pitchFamily="50" charset="-128"/>
                </a:rPr>
                <a:t>）</a:t>
              </a:r>
            </a:p>
          </p:txBody>
        </p:sp>
      </p:grpSp>
      <p:sp>
        <p:nvSpPr>
          <p:cNvPr id="26" name="テキスト ボックス 25">
            <a:extLst>
              <a:ext uri="{FF2B5EF4-FFF2-40B4-BE49-F238E27FC236}">
                <a16:creationId xmlns:a16="http://schemas.microsoft.com/office/drawing/2014/main" id="{36542154-4C9D-01A4-CD00-D7AB6A19B00D}"/>
              </a:ext>
            </a:extLst>
          </p:cNvPr>
          <p:cNvSpPr txBox="1"/>
          <p:nvPr/>
        </p:nvSpPr>
        <p:spPr>
          <a:xfrm>
            <a:off x="3793574" y="4171510"/>
            <a:ext cx="519373" cy="207749"/>
          </a:xfrm>
          <a:prstGeom prst="rect">
            <a:avLst/>
          </a:prstGeom>
          <a:solidFill>
            <a:schemeClr val="bg1"/>
          </a:solidFill>
          <a:ln w="19050">
            <a:solidFill>
              <a:schemeClr val="tx1"/>
            </a:solidFill>
          </a:ln>
        </p:spPr>
        <p:txBody>
          <a:bodyPr wrap="none" lIns="0" tIns="0" rIns="0" bIns="0" rtlCol="0">
            <a:spAutoFit/>
          </a:bodyPr>
          <a:lstStyle/>
          <a:p>
            <a:r>
              <a:rPr lang="ja-JP" altLang="en-US" sz="1350" dirty="0">
                <a:latin typeface="ＭＳ Ｐゴシック" panose="020B0600070205080204" pitchFamily="50" charset="-128"/>
                <a:ea typeface="ＭＳ Ｐゴシック" panose="020B0600070205080204" pitchFamily="50" charset="-128"/>
              </a:rPr>
              <a:t>改良体</a:t>
            </a:r>
          </a:p>
        </p:txBody>
      </p:sp>
      <p:sp>
        <p:nvSpPr>
          <p:cNvPr id="11" name="テキスト ボックス 10">
            <a:extLst>
              <a:ext uri="{FF2B5EF4-FFF2-40B4-BE49-F238E27FC236}">
                <a16:creationId xmlns:a16="http://schemas.microsoft.com/office/drawing/2014/main" id="{8591B73A-E36A-45D8-B39E-DAABB4E35D6D}"/>
              </a:ext>
            </a:extLst>
          </p:cNvPr>
          <p:cNvSpPr txBox="1"/>
          <p:nvPr/>
        </p:nvSpPr>
        <p:spPr>
          <a:xfrm>
            <a:off x="5522225" y="3032358"/>
            <a:ext cx="784782" cy="323165"/>
          </a:xfrm>
          <a:prstGeom prst="rect">
            <a:avLst/>
          </a:prstGeom>
          <a:solidFill>
            <a:schemeClr val="bg1"/>
          </a:solidFill>
          <a:ln w="25400">
            <a:solidFill>
              <a:srgbClr val="0000FF"/>
            </a:solidFill>
          </a:ln>
        </p:spPr>
        <p:txBody>
          <a:bodyPr wrap="square" lIns="0" tIns="0" rIns="0" bIns="0" rtlCol="0">
            <a:spAutoFit/>
          </a:bodyPr>
          <a:lstStyle/>
          <a:p>
            <a:pPr algn="ctr"/>
            <a:r>
              <a:rPr lang="ja-JP" altLang="en-US" sz="2100" dirty="0">
                <a:latin typeface="Arial" panose="020B0604020202020204" pitchFamily="34" charset="0"/>
                <a:ea typeface="MS UI Gothic" panose="020B0600070205080204" pitchFamily="50" charset="-128"/>
                <a:cs typeface="Arial" panose="020B0604020202020204" pitchFamily="34" charset="0"/>
              </a:rPr>
              <a:t>推定</a:t>
            </a:r>
            <a:r>
              <a:rPr lang="en-US" altLang="ja-JP" sz="2100" i="1" dirty="0" err="1">
                <a:latin typeface="Arial" panose="020B0604020202020204" pitchFamily="34" charset="0"/>
                <a:ea typeface="MS UI Gothic" panose="020B0600070205080204" pitchFamily="50" charset="-128"/>
                <a:cs typeface="Arial" panose="020B0604020202020204" pitchFamily="34" charset="0"/>
              </a:rPr>
              <a:t>q</a:t>
            </a:r>
            <a:r>
              <a:rPr lang="en-US" altLang="ja-JP" sz="2100" baseline="-25000" dirty="0" err="1">
                <a:latin typeface="Arial" panose="020B0604020202020204" pitchFamily="34" charset="0"/>
                <a:ea typeface="MS UI Gothic" panose="020B0600070205080204" pitchFamily="50" charset="-128"/>
                <a:cs typeface="Arial" panose="020B0604020202020204" pitchFamily="34" charset="0"/>
              </a:rPr>
              <a:t>u</a:t>
            </a:r>
            <a:r>
              <a:rPr lang="en-US" altLang="ja-JP" sz="2100" dirty="0">
                <a:latin typeface="Arial" panose="020B0604020202020204" pitchFamily="34" charset="0"/>
                <a:ea typeface="MS UI Gothic" panose="020B0600070205080204" pitchFamily="50" charset="-128"/>
                <a:cs typeface="Arial" panose="020B0604020202020204" pitchFamily="34" charset="0"/>
              </a:rPr>
              <a:t> </a:t>
            </a:r>
            <a:endParaRPr lang="ja-JP" altLang="en-US" sz="2100" dirty="0">
              <a:latin typeface="Arial" panose="020B0604020202020204" pitchFamily="34" charset="0"/>
              <a:ea typeface="MS UI Gothic" panose="020B0600070205080204" pitchFamily="50" charset="-128"/>
              <a:cs typeface="Arial" panose="020B0604020202020204" pitchFamily="34" charset="0"/>
            </a:endParaRPr>
          </a:p>
        </p:txBody>
      </p:sp>
      <p:cxnSp>
        <p:nvCxnSpPr>
          <p:cNvPr id="19" name="直線矢印コネクタ 18">
            <a:extLst>
              <a:ext uri="{FF2B5EF4-FFF2-40B4-BE49-F238E27FC236}">
                <a16:creationId xmlns:a16="http://schemas.microsoft.com/office/drawing/2014/main" id="{B1EA64FF-8B2D-D5DF-9129-2DF37C133749}"/>
              </a:ext>
            </a:extLst>
          </p:cNvPr>
          <p:cNvCxnSpPr/>
          <p:nvPr/>
        </p:nvCxnSpPr>
        <p:spPr>
          <a:xfrm flipH="1">
            <a:off x="5323788" y="3352997"/>
            <a:ext cx="289874" cy="413077"/>
          </a:xfrm>
          <a:prstGeom prst="straightConnector1">
            <a:avLst/>
          </a:prstGeom>
          <a:ln w="25400">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1" name="テキスト ボックス 20">
            <a:extLst>
              <a:ext uri="{FF2B5EF4-FFF2-40B4-BE49-F238E27FC236}">
                <a16:creationId xmlns:a16="http://schemas.microsoft.com/office/drawing/2014/main" id="{B1B70BA6-CDFB-38D6-7243-DEBEE91915A4}"/>
              </a:ext>
            </a:extLst>
          </p:cNvPr>
          <p:cNvSpPr txBox="1"/>
          <p:nvPr/>
        </p:nvSpPr>
        <p:spPr>
          <a:xfrm>
            <a:off x="7567708" y="3069859"/>
            <a:ext cx="784782" cy="323165"/>
          </a:xfrm>
          <a:prstGeom prst="rect">
            <a:avLst/>
          </a:prstGeom>
          <a:solidFill>
            <a:schemeClr val="bg1"/>
          </a:solidFill>
          <a:ln w="25400">
            <a:solidFill>
              <a:srgbClr val="0000FF"/>
            </a:solidFill>
          </a:ln>
        </p:spPr>
        <p:txBody>
          <a:bodyPr wrap="square" lIns="0" tIns="0" rIns="0" bIns="0" rtlCol="0">
            <a:spAutoFit/>
          </a:bodyPr>
          <a:lstStyle/>
          <a:p>
            <a:pPr algn="ctr"/>
            <a:r>
              <a:rPr lang="ja-JP" altLang="en-US" sz="2100" dirty="0">
                <a:latin typeface="Arial" panose="020B0604020202020204" pitchFamily="34" charset="0"/>
                <a:ea typeface="MS UI Gothic" panose="020B0600070205080204" pitchFamily="50" charset="-128"/>
                <a:cs typeface="Arial" panose="020B0604020202020204" pitchFamily="34" charset="0"/>
              </a:rPr>
              <a:t>推定</a:t>
            </a:r>
            <a:r>
              <a:rPr lang="en-US" altLang="ja-JP" sz="2100" i="1" dirty="0" err="1">
                <a:latin typeface="Arial" panose="020B0604020202020204" pitchFamily="34" charset="0"/>
                <a:ea typeface="MS UI Gothic" panose="020B0600070205080204" pitchFamily="50" charset="-128"/>
                <a:cs typeface="Arial" panose="020B0604020202020204" pitchFamily="34" charset="0"/>
              </a:rPr>
              <a:t>q</a:t>
            </a:r>
            <a:r>
              <a:rPr lang="en-US" altLang="ja-JP" sz="2100" baseline="-25000" dirty="0" err="1">
                <a:latin typeface="Arial" panose="020B0604020202020204" pitchFamily="34" charset="0"/>
                <a:ea typeface="MS UI Gothic" panose="020B0600070205080204" pitchFamily="50" charset="-128"/>
                <a:cs typeface="Arial" panose="020B0604020202020204" pitchFamily="34" charset="0"/>
              </a:rPr>
              <a:t>u</a:t>
            </a:r>
            <a:r>
              <a:rPr lang="en-US" altLang="ja-JP" sz="2100" dirty="0">
                <a:latin typeface="Arial" panose="020B0604020202020204" pitchFamily="34" charset="0"/>
                <a:ea typeface="MS UI Gothic" panose="020B0600070205080204" pitchFamily="50" charset="-128"/>
                <a:cs typeface="Arial" panose="020B0604020202020204" pitchFamily="34" charset="0"/>
              </a:rPr>
              <a:t> </a:t>
            </a:r>
            <a:endParaRPr lang="ja-JP" altLang="en-US" sz="2100" dirty="0">
              <a:latin typeface="Arial" panose="020B0604020202020204" pitchFamily="34" charset="0"/>
              <a:ea typeface="MS UI Gothic" panose="020B0600070205080204" pitchFamily="50" charset="-128"/>
              <a:cs typeface="Arial" panose="020B0604020202020204" pitchFamily="34" charset="0"/>
            </a:endParaRPr>
          </a:p>
        </p:txBody>
      </p:sp>
      <p:cxnSp>
        <p:nvCxnSpPr>
          <p:cNvPr id="25" name="直線矢印コネクタ 24">
            <a:extLst>
              <a:ext uri="{FF2B5EF4-FFF2-40B4-BE49-F238E27FC236}">
                <a16:creationId xmlns:a16="http://schemas.microsoft.com/office/drawing/2014/main" id="{0F05DE8C-BE4A-2F5B-D33B-FA993C8BBB19}"/>
              </a:ext>
            </a:extLst>
          </p:cNvPr>
          <p:cNvCxnSpPr>
            <a:cxnSpLocks/>
          </p:cNvCxnSpPr>
          <p:nvPr/>
        </p:nvCxnSpPr>
        <p:spPr>
          <a:xfrm flipH="1">
            <a:off x="7365930" y="3393025"/>
            <a:ext cx="365235" cy="536462"/>
          </a:xfrm>
          <a:prstGeom prst="straightConnector1">
            <a:avLst/>
          </a:prstGeom>
          <a:ln w="25400">
            <a:solidFill>
              <a:srgbClr val="0000FF"/>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8678613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CDBDAD-77E0-BF9A-63F3-C142D1ACA368}"/>
            </a:ext>
          </a:extLst>
        </p:cNvPr>
        <p:cNvGrpSpPr/>
        <p:nvPr/>
      </p:nvGrpSpPr>
      <p:grpSpPr>
        <a:xfrm>
          <a:off x="0" y="0"/>
          <a:ext cx="0" cy="0"/>
          <a:chOff x="0" y="0"/>
          <a:chExt cx="0" cy="0"/>
        </a:xfrm>
      </p:grpSpPr>
      <p:sp>
        <p:nvSpPr>
          <p:cNvPr id="2" name="テキスト ボックス 2">
            <a:extLst>
              <a:ext uri="{FF2B5EF4-FFF2-40B4-BE49-F238E27FC236}">
                <a16:creationId xmlns:a16="http://schemas.microsoft.com/office/drawing/2014/main" id="{628A190D-20D3-AE50-AB8C-D28EEECA4991}"/>
              </a:ext>
            </a:extLst>
          </p:cNvPr>
          <p:cNvSpPr txBox="1">
            <a:spLocks noChangeArrowheads="1"/>
          </p:cNvSpPr>
          <p:nvPr/>
        </p:nvSpPr>
        <p:spPr bwMode="auto">
          <a:xfrm>
            <a:off x="208830" y="1741172"/>
            <a:ext cx="8726341" cy="600164"/>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a:spcBef>
                <a:spcPct val="0"/>
              </a:spcBef>
              <a:buClrTx/>
              <a:buSzTx/>
              <a:buFontTx/>
              <a:buNone/>
            </a:pPr>
            <a:endParaRPr lang="en-US" altLang="ja-JP" sz="600" dirty="0">
              <a:latin typeface="Meiryo UI" panose="020B0604030504040204" pitchFamily="50" charset="-128"/>
              <a:ea typeface="Meiryo UI" panose="020B0604030504040204" pitchFamily="50" charset="-128"/>
            </a:endParaRPr>
          </a:p>
          <a:p>
            <a:pPr>
              <a:spcBef>
                <a:spcPct val="0"/>
              </a:spcBef>
              <a:buClrTx/>
              <a:buSzTx/>
              <a:buFontTx/>
              <a:buNone/>
            </a:pPr>
            <a:r>
              <a:rPr lang="ja-JP" altLang="en-US" sz="2700" dirty="0">
                <a:latin typeface="MS UI Gothic" panose="020B0600070205080204" pitchFamily="50" charset="-128"/>
                <a:ea typeface="MS UI Gothic" panose="020B0600070205080204" pitchFamily="50" charset="-128"/>
              </a:rPr>
              <a:t>　薬液注入、セメント系改良地盤の早期品質評価として利用</a:t>
            </a:r>
            <a:endParaRPr lang="en-US" altLang="ja-JP" sz="2700" dirty="0">
              <a:latin typeface="MS UI Gothic" panose="020B0600070205080204" pitchFamily="50" charset="-128"/>
              <a:ea typeface="MS UI Gothic" panose="020B0600070205080204" pitchFamily="50" charset="-128"/>
            </a:endParaRPr>
          </a:p>
        </p:txBody>
      </p:sp>
      <p:sp>
        <p:nvSpPr>
          <p:cNvPr id="3" name="テキスト ボックス 2">
            <a:extLst>
              <a:ext uri="{FF2B5EF4-FFF2-40B4-BE49-F238E27FC236}">
                <a16:creationId xmlns:a16="http://schemas.microsoft.com/office/drawing/2014/main" id="{1437D8E9-FAEE-B159-131B-CAFC7B65F68B}"/>
              </a:ext>
            </a:extLst>
          </p:cNvPr>
          <p:cNvSpPr txBox="1">
            <a:spLocks noChangeArrowheads="1"/>
          </p:cNvSpPr>
          <p:nvPr/>
        </p:nvSpPr>
        <p:spPr bwMode="auto">
          <a:xfrm>
            <a:off x="208830" y="2922708"/>
            <a:ext cx="8726341" cy="1431161"/>
          </a:xfrm>
          <a:prstGeom prst="rect">
            <a:avLst/>
          </a:prstGeom>
          <a:noFill/>
          <a:ln w="1905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a:spcBef>
                <a:spcPct val="0"/>
              </a:spcBef>
              <a:buClrTx/>
              <a:buSzTx/>
              <a:buFontTx/>
              <a:buNone/>
            </a:pPr>
            <a:endParaRPr lang="en-US" altLang="ja-JP" sz="600" dirty="0">
              <a:latin typeface="Meiryo UI" panose="020B0604030504040204" pitchFamily="50" charset="-128"/>
              <a:ea typeface="Meiryo UI" panose="020B0604030504040204" pitchFamily="50" charset="-128"/>
            </a:endParaRPr>
          </a:p>
          <a:p>
            <a:pPr>
              <a:spcBef>
                <a:spcPct val="0"/>
              </a:spcBef>
              <a:buClrTx/>
              <a:buSzTx/>
              <a:buFontTx/>
              <a:buNone/>
            </a:pPr>
            <a:r>
              <a:rPr lang="ja-JP" altLang="en-US" sz="2700" dirty="0">
                <a:latin typeface="MS UI Gothic" panose="020B0600070205080204" pitchFamily="50" charset="-128"/>
                <a:ea typeface="MS UI Gothic" panose="020B0600070205080204" pitchFamily="50" charset="-128"/>
              </a:rPr>
              <a:t>改良不備が確認された場合、</a:t>
            </a:r>
            <a:endParaRPr lang="en-US" altLang="ja-JP" sz="2700" dirty="0">
              <a:latin typeface="MS UI Gothic" panose="020B0600070205080204" pitchFamily="50" charset="-128"/>
              <a:ea typeface="MS UI Gothic" panose="020B0600070205080204" pitchFamily="50" charset="-128"/>
            </a:endParaRPr>
          </a:p>
          <a:p>
            <a:pPr>
              <a:spcBef>
                <a:spcPct val="0"/>
              </a:spcBef>
              <a:buClrTx/>
              <a:buSzTx/>
              <a:buFontTx/>
              <a:buNone/>
            </a:pPr>
            <a:r>
              <a:rPr lang="ja-JP" altLang="en-US" sz="2700" dirty="0">
                <a:latin typeface="MS UI Gothic" panose="020B0600070205080204" pitchFamily="50" charset="-128"/>
                <a:ea typeface="MS UI Gothic" panose="020B0600070205080204" pitchFamily="50" charset="-128"/>
              </a:rPr>
              <a:t>薬液注入量、セメント添加量などの改良仕様を変更することで、その後の施工不良の発生リスクを低減</a:t>
            </a:r>
            <a:endParaRPr lang="en-US" altLang="ja-JP" sz="2700" dirty="0">
              <a:latin typeface="MS UI Gothic" panose="020B0600070205080204" pitchFamily="50" charset="-128"/>
              <a:ea typeface="MS UI Gothic" panose="020B0600070205080204" pitchFamily="50" charset="-128"/>
            </a:endParaRPr>
          </a:p>
        </p:txBody>
      </p:sp>
      <p:sp>
        <p:nvSpPr>
          <p:cNvPr id="4" name="矢印: 下 3">
            <a:extLst>
              <a:ext uri="{FF2B5EF4-FFF2-40B4-BE49-F238E27FC236}">
                <a16:creationId xmlns:a16="http://schemas.microsoft.com/office/drawing/2014/main" id="{9D007C9A-41C4-B94C-6660-763722FC9B3B}"/>
              </a:ext>
            </a:extLst>
          </p:cNvPr>
          <p:cNvSpPr/>
          <p:nvPr/>
        </p:nvSpPr>
        <p:spPr>
          <a:xfrm>
            <a:off x="4232635" y="2387167"/>
            <a:ext cx="678730" cy="473697"/>
          </a:xfrm>
          <a:prstGeom prst="downArrow">
            <a:avLst/>
          </a:prstGeom>
          <a:solidFill>
            <a:srgbClr val="0000FF"/>
          </a:solidFill>
          <a:ln>
            <a:solidFill>
              <a:srgbClr val="0000FF"/>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
        <p:nvSpPr>
          <p:cNvPr id="5" name="テキスト ボックス 4">
            <a:extLst>
              <a:ext uri="{FF2B5EF4-FFF2-40B4-BE49-F238E27FC236}">
                <a16:creationId xmlns:a16="http://schemas.microsoft.com/office/drawing/2014/main" id="{017EB809-E523-2100-E4BD-717F15D715CD}"/>
              </a:ext>
            </a:extLst>
          </p:cNvPr>
          <p:cNvSpPr txBox="1">
            <a:spLocks noChangeArrowheads="1"/>
          </p:cNvSpPr>
          <p:nvPr/>
        </p:nvSpPr>
        <p:spPr bwMode="auto">
          <a:xfrm>
            <a:off x="115228" y="983070"/>
            <a:ext cx="203453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eaLnBrk="1" hangingPunct="1">
              <a:spcBef>
                <a:spcPct val="0"/>
              </a:spcBef>
              <a:buClrTx/>
              <a:buSzTx/>
              <a:buFontTx/>
              <a:buNone/>
            </a:pPr>
            <a:r>
              <a:rPr lang="ja-JP" altLang="en-US" sz="3600" b="1" dirty="0">
                <a:solidFill>
                  <a:srgbClr val="000066"/>
                </a:solidFill>
                <a:latin typeface="Arial" panose="020B0604020202020204" pitchFamily="34" charset="0"/>
              </a:rPr>
              <a:t>４．まとめ</a:t>
            </a:r>
          </a:p>
        </p:txBody>
      </p:sp>
      <p:sp>
        <p:nvSpPr>
          <p:cNvPr id="6" name="テキスト ボックス 5">
            <a:extLst>
              <a:ext uri="{FF2B5EF4-FFF2-40B4-BE49-F238E27FC236}">
                <a16:creationId xmlns:a16="http://schemas.microsoft.com/office/drawing/2014/main" id="{2555ABFC-B33B-3CC9-CF6A-D73A427C0ED5}"/>
              </a:ext>
            </a:extLst>
          </p:cNvPr>
          <p:cNvSpPr txBox="1">
            <a:spLocks noChangeArrowheads="1"/>
          </p:cNvSpPr>
          <p:nvPr/>
        </p:nvSpPr>
        <p:spPr bwMode="auto">
          <a:xfrm>
            <a:off x="3050416" y="5817836"/>
            <a:ext cx="294022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algn="ctr" eaLnBrk="1" hangingPunct="1">
              <a:spcBef>
                <a:spcPct val="0"/>
              </a:spcBef>
              <a:buClrTx/>
              <a:buSzTx/>
              <a:buFontTx/>
              <a:buNone/>
            </a:pPr>
            <a:r>
              <a:rPr lang="ja-JP" altLang="en-US" sz="3600" b="1" dirty="0">
                <a:latin typeface="Arial" panose="020B0604020202020204" pitchFamily="34" charset="0"/>
              </a:rPr>
              <a:t>第</a:t>
            </a:r>
            <a:r>
              <a:rPr lang="en-US" altLang="ja-JP" sz="3600" b="1" dirty="0">
                <a:latin typeface="Arial" panose="020B0604020202020204" pitchFamily="34" charset="0"/>
              </a:rPr>
              <a:t>2</a:t>
            </a:r>
            <a:r>
              <a:rPr lang="ja-JP" altLang="en-US" sz="3600" b="1" dirty="0">
                <a:latin typeface="Arial" panose="020B0604020202020204" pitchFamily="34" charset="0"/>
              </a:rPr>
              <a:t>弾ここまで</a:t>
            </a:r>
          </a:p>
        </p:txBody>
      </p:sp>
    </p:spTree>
    <p:extLst>
      <p:ext uri="{BB962C8B-B14F-4D97-AF65-F5344CB8AC3E}">
        <p14:creationId xmlns:p14="http://schemas.microsoft.com/office/powerpoint/2010/main" val="324787198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41C27F99-53C1-A412-A311-38678D8217F3}"/>
              </a:ext>
            </a:extLst>
          </p:cNvPr>
          <p:cNvPicPr>
            <a:picLocks noChangeAspect="1"/>
          </p:cNvPicPr>
          <p:nvPr/>
        </p:nvPicPr>
        <p:blipFill>
          <a:blip r:embed="rId2"/>
          <a:stretch>
            <a:fillRect/>
          </a:stretch>
        </p:blipFill>
        <p:spPr>
          <a:xfrm>
            <a:off x="5802" y="1065972"/>
            <a:ext cx="9195779" cy="4758856"/>
          </a:xfrm>
          <a:prstGeom prst="rect">
            <a:avLst/>
          </a:prstGeom>
        </p:spPr>
      </p:pic>
      <p:sp>
        <p:nvSpPr>
          <p:cNvPr id="8" name="テキスト ボックス 7">
            <a:extLst>
              <a:ext uri="{FF2B5EF4-FFF2-40B4-BE49-F238E27FC236}">
                <a16:creationId xmlns:a16="http://schemas.microsoft.com/office/drawing/2014/main" id="{FB3C3A10-E8DA-08A1-60EF-AC6406D3DAE5}"/>
              </a:ext>
            </a:extLst>
          </p:cNvPr>
          <p:cNvSpPr txBox="1"/>
          <p:nvPr/>
        </p:nvSpPr>
        <p:spPr>
          <a:xfrm>
            <a:off x="7001124" y="894673"/>
            <a:ext cx="718466" cy="369332"/>
          </a:xfrm>
          <a:prstGeom prst="rect">
            <a:avLst/>
          </a:prstGeom>
          <a:noFill/>
        </p:spPr>
        <p:txBody>
          <a:bodyPr wrap="none" rtlCol="0">
            <a:spAutoFit/>
          </a:bodyPr>
          <a:lstStyle/>
          <a:p>
            <a:r>
              <a:rPr lang="en-US" altLang="ja-JP" dirty="0">
                <a:highlight>
                  <a:srgbClr val="FFFF00"/>
                </a:highlight>
              </a:rPr>
              <a:t>R3.02</a:t>
            </a:r>
            <a:endParaRPr lang="ja-JP" altLang="en-US" dirty="0">
              <a:highlight>
                <a:srgbClr val="FFFF00"/>
              </a:highlight>
            </a:endParaRPr>
          </a:p>
        </p:txBody>
      </p:sp>
      <p:sp>
        <p:nvSpPr>
          <p:cNvPr id="2" name="テキスト ボックス 1">
            <a:extLst>
              <a:ext uri="{FF2B5EF4-FFF2-40B4-BE49-F238E27FC236}">
                <a16:creationId xmlns:a16="http://schemas.microsoft.com/office/drawing/2014/main" id="{5A2FEFC8-2249-38DE-40EF-610CA8F2B4B5}"/>
              </a:ext>
            </a:extLst>
          </p:cNvPr>
          <p:cNvSpPr txBox="1">
            <a:spLocks noChangeArrowheads="1"/>
          </p:cNvSpPr>
          <p:nvPr/>
        </p:nvSpPr>
        <p:spPr bwMode="auto">
          <a:xfrm>
            <a:off x="222024" y="185386"/>
            <a:ext cx="250100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699FF"/>
              </a:buClr>
              <a:buSzPct val="80000"/>
              <a:buFont typeface="Wingdings" panose="05000000000000000000" pitchFamily="2" charset="2"/>
              <a:buChar char="l"/>
              <a:defRPr kumimoji="1" sz="3200">
                <a:solidFill>
                  <a:schemeClr val="tx1"/>
                </a:solidFill>
                <a:latin typeface="Verdana" panose="020B0604030504040204" pitchFamily="34" charset="0"/>
                <a:ea typeface="ＭＳ Ｐゴシック" panose="020B0600070205080204" pitchFamily="50" charset="-128"/>
              </a:defRPr>
            </a:lvl1pPr>
            <a:lvl2pPr marL="742950" indent="-285750">
              <a:spcBef>
                <a:spcPct val="20000"/>
              </a:spcBef>
              <a:buClr>
                <a:srgbClr val="6699FF"/>
              </a:buClr>
              <a:buSzPct val="80000"/>
              <a:buFont typeface="Wingdings" panose="05000000000000000000" pitchFamily="2" charset="2"/>
              <a:buChar char="l"/>
              <a:defRPr kumimoji="1" sz="2800">
                <a:solidFill>
                  <a:schemeClr val="tx1"/>
                </a:solidFill>
                <a:latin typeface="Verdana" panose="020B0604030504040204" pitchFamily="34" charset="0"/>
                <a:ea typeface="ＭＳ Ｐゴシック" panose="020B0600070205080204" pitchFamily="50" charset="-128"/>
              </a:defRPr>
            </a:lvl2pPr>
            <a:lvl3pPr marL="1143000" indent="-228600">
              <a:spcBef>
                <a:spcPct val="20000"/>
              </a:spcBef>
              <a:buClr>
                <a:srgbClr val="6699FF"/>
              </a:buClr>
              <a:buSzPct val="80000"/>
              <a:buFont typeface="Wingdings" panose="05000000000000000000" pitchFamily="2" charset="2"/>
              <a:buChar char="l"/>
              <a:defRPr kumimoji="1" sz="2400">
                <a:solidFill>
                  <a:schemeClr val="tx1"/>
                </a:solidFill>
                <a:latin typeface="Verdana" panose="020B0604030504040204" pitchFamily="34" charset="0"/>
                <a:ea typeface="ＭＳ Ｐゴシック" panose="020B0600070205080204" pitchFamily="50" charset="-128"/>
              </a:defRPr>
            </a:lvl3pPr>
            <a:lvl4pPr marL="16002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4pPr>
            <a:lvl5pPr marL="2057400" indent="-228600">
              <a:spcBef>
                <a:spcPct val="20000"/>
              </a:spcBef>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5pPr>
            <a:lvl6pPr marL="25146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6pPr>
            <a:lvl7pPr marL="29718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7pPr>
            <a:lvl8pPr marL="34290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8pPr>
            <a:lvl9pPr marL="3886200" indent="-228600" eaLnBrk="0" fontAlgn="base" hangingPunct="0">
              <a:spcBef>
                <a:spcPct val="20000"/>
              </a:spcBef>
              <a:spcAft>
                <a:spcPct val="0"/>
              </a:spcAft>
              <a:buClr>
                <a:srgbClr val="6699FF"/>
              </a:buClr>
              <a:buSzPct val="80000"/>
              <a:buFont typeface="Wingdings" panose="05000000000000000000" pitchFamily="2" charset="2"/>
              <a:buChar char="l"/>
              <a:defRPr kumimoji="1" sz="2000">
                <a:solidFill>
                  <a:schemeClr val="tx1"/>
                </a:solidFill>
                <a:latin typeface="Verdana" panose="020B0604030504040204" pitchFamily="34" charset="0"/>
                <a:ea typeface="ＭＳ Ｐゴシック" panose="020B0600070205080204" pitchFamily="50" charset="-128"/>
              </a:defRPr>
            </a:lvl9pPr>
          </a:lstStyle>
          <a:p>
            <a:pPr algn="ctr" eaLnBrk="1" hangingPunct="1">
              <a:spcBef>
                <a:spcPct val="0"/>
              </a:spcBef>
              <a:buClrTx/>
              <a:buSzTx/>
              <a:buFontTx/>
              <a:buNone/>
            </a:pPr>
            <a:r>
              <a:rPr lang="ja-JP" altLang="en-US" sz="3600" b="1" dirty="0">
                <a:latin typeface="Arial" panose="020B0604020202020204" pitchFamily="34" charset="0"/>
              </a:rPr>
              <a:t>情報提供？</a:t>
            </a:r>
          </a:p>
        </p:txBody>
      </p:sp>
    </p:spTree>
    <p:extLst>
      <p:ext uri="{BB962C8B-B14F-4D97-AF65-F5344CB8AC3E}">
        <p14:creationId xmlns:p14="http://schemas.microsoft.com/office/powerpoint/2010/main" val="55174402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5C9E3-691F-884D-4CEB-E047C95AC85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4AD6C642-E3AB-8787-21CD-772BBA385CB5}"/>
              </a:ext>
            </a:extLst>
          </p:cNvPr>
          <p:cNvPicPr>
            <a:picLocks noChangeAspect="1"/>
          </p:cNvPicPr>
          <p:nvPr/>
        </p:nvPicPr>
        <p:blipFill>
          <a:blip r:embed="rId2"/>
          <a:stretch>
            <a:fillRect/>
          </a:stretch>
        </p:blipFill>
        <p:spPr>
          <a:xfrm>
            <a:off x="51396" y="955861"/>
            <a:ext cx="9074301" cy="4964381"/>
          </a:xfrm>
          <a:prstGeom prst="rect">
            <a:avLst/>
          </a:prstGeom>
        </p:spPr>
      </p:pic>
    </p:spTree>
    <p:extLst>
      <p:ext uri="{BB962C8B-B14F-4D97-AF65-F5344CB8AC3E}">
        <p14:creationId xmlns:p14="http://schemas.microsoft.com/office/powerpoint/2010/main" val="4476325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二等辺三角形 28"/>
          <p:cNvSpPr/>
          <p:nvPr/>
        </p:nvSpPr>
        <p:spPr>
          <a:xfrm rot="5400000">
            <a:off x="2586139" y="5387563"/>
            <a:ext cx="685004" cy="270588"/>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24" name="二等辺三角形 23"/>
          <p:cNvSpPr/>
          <p:nvPr/>
        </p:nvSpPr>
        <p:spPr>
          <a:xfrm rot="5400000">
            <a:off x="5814672" y="5363061"/>
            <a:ext cx="685004" cy="270588"/>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3" name="正方形/長方形 2"/>
          <p:cNvSpPr/>
          <p:nvPr/>
        </p:nvSpPr>
        <p:spPr>
          <a:xfrm>
            <a:off x="150843" y="2360646"/>
            <a:ext cx="8906565" cy="2463281"/>
          </a:xfrm>
          <a:prstGeom prst="rect">
            <a:avLst/>
          </a:prstGeom>
          <a:solidFill>
            <a:schemeClr val="accent6">
              <a:lumMod val="7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5" name="正方形/長方形 4"/>
          <p:cNvSpPr/>
          <p:nvPr/>
        </p:nvSpPr>
        <p:spPr>
          <a:xfrm>
            <a:off x="150844" y="786152"/>
            <a:ext cx="8894565" cy="1574493"/>
          </a:xfrm>
          <a:prstGeom prst="rect">
            <a:avLst/>
          </a:prstGeom>
          <a:solidFill>
            <a:schemeClr val="accent5">
              <a:lumMod val="75000"/>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6" name="曲折矢印 5"/>
          <p:cNvSpPr/>
          <p:nvPr/>
        </p:nvSpPr>
        <p:spPr>
          <a:xfrm rot="10800000">
            <a:off x="6207503" y="2621901"/>
            <a:ext cx="956663" cy="1203651"/>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solidFill>
            </a:endParaRPr>
          </a:p>
        </p:txBody>
      </p:sp>
      <p:sp>
        <p:nvSpPr>
          <p:cNvPr id="7" name="角丸四角形 6"/>
          <p:cNvSpPr/>
          <p:nvPr/>
        </p:nvSpPr>
        <p:spPr>
          <a:xfrm>
            <a:off x="180570" y="21459"/>
            <a:ext cx="3311310" cy="699037"/>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3600" dirty="0">
                <a:solidFill>
                  <a:srgbClr val="0000FF"/>
                </a:solidFill>
                <a:latin typeface="+mj-ea"/>
                <a:ea typeface="+mj-ea"/>
              </a:rPr>
              <a:t>研究開発概要</a:t>
            </a:r>
            <a:endParaRPr kumimoji="1" lang="ja-JP" altLang="en-US" sz="3600" dirty="0">
              <a:solidFill>
                <a:srgbClr val="0000FF"/>
              </a:solidFill>
              <a:latin typeface="+mj-ea"/>
              <a:ea typeface="+mj-ea"/>
              <a:cs typeface="Times New Roman" panose="02020603050405020304" pitchFamily="18" charset="0"/>
            </a:endParaRPr>
          </a:p>
        </p:txBody>
      </p:sp>
      <p:sp>
        <p:nvSpPr>
          <p:cNvPr id="8" name="正方形/長方形 7"/>
          <p:cNvSpPr/>
          <p:nvPr/>
        </p:nvSpPr>
        <p:spPr>
          <a:xfrm>
            <a:off x="855607" y="933489"/>
            <a:ext cx="3391132" cy="749529"/>
          </a:xfrm>
          <a:prstGeom prst="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2000" dirty="0">
                <a:solidFill>
                  <a:schemeClr val="tx1"/>
                </a:solidFill>
              </a:rPr>
              <a:t>1. </a:t>
            </a:r>
            <a:r>
              <a:rPr lang="ja-JP" altLang="en-US" sz="2000" dirty="0">
                <a:solidFill>
                  <a:schemeClr val="tx1"/>
                </a:solidFill>
              </a:rPr>
              <a:t>低振動低騒音型小型回転 </a:t>
            </a:r>
            <a:endParaRPr lang="en-US" altLang="ja-JP" sz="2000" dirty="0">
              <a:solidFill>
                <a:schemeClr val="tx1"/>
              </a:solidFill>
            </a:endParaRPr>
          </a:p>
          <a:p>
            <a:r>
              <a:rPr lang="en-US" altLang="ja-JP" sz="2000" dirty="0">
                <a:solidFill>
                  <a:schemeClr val="tx1"/>
                </a:solidFill>
              </a:rPr>
              <a:t>   </a:t>
            </a:r>
            <a:r>
              <a:rPr lang="ja-JP" altLang="en-US" sz="2000" dirty="0">
                <a:solidFill>
                  <a:schemeClr val="tx1"/>
                </a:solidFill>
              </a:rPr>
              <a:t>貫入装置の改良</a:t>
            </a:r>
            <a:endParaRPr kumimoji="1" lang="ja-JP" altLang="en-US" sz="2000" dirty="0">
              <a:solidFill>
                <a:schemeClr val="tx1"/>
              </a:solidFill>
            </a:endParaRPr>
          </a:p>
        </p:txBody>
      </p:sp>
      <p:sp>
        <p:nvSpPr>
          <p:cNvPr id="9" name="正方形/長方形 8"/>
          <p:cNvSpPr/>
          <p:nvPr/>
        </p:nvSpPr>
        <p:spPr>
          <a:xfrm>
            <a:off x="855607" y="1930339"/>
            <a:ext cx="3391132" cy="1055457"/>
          </a:xfrm>
          <a:prstGeom prst="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2000" dirty="0">
                <a:solidFill>
                  <a:schemeClr val="tx1"/>
                </a:solidFill>
              </a:rPr>
              <a:t>4. </a:t>
            </a:r>
            <a:r>
              <a:rPr kumimoji="1" lang="ja-JP" altLang="en-US" sz="2000" dirty="0">
                <a:solidFill>
                  <a:schemeClr val="tx1"/>
                </a:solidFill>
              </a:rPr>
              <a:t>現場試験施工</a:t>
            </a:r>
            <a:endParaRPr kumimoji="1" lang="en-US" altLang="ja-JP" sz="2000" dirty="0">
              <a:solidFill>
                <a:schemeClr val="tx1"/>
              </a:solidFill>
            </a:endParaRPr>
          </a:p>
          <a:p>
            <a:r>
              <a:rPr lang="en-US" altLang="ja-JP" sz="2000" dirty="0">
                <a:solidFill>
                  <a:schemeClr val="tx1"/>
                </a:solidFill>
              </a:rPr>
              <a:t>      </a:t>
            </a:r>
            <a:r>
              <a:rPr lang="ja-JP" altLang="en-US" sz="2000" dirty="0">
                <a:solidFill>
                  <a:schemeClr val="tx1"/>
                </a:solidFill>
              </a:rPr>
              <a:t>現場実証試験</a:t>
            </a:r>
            <a:endParaRPr lang="en-US" altLang="ja-JP" sz="2000" dirty="0">
              <a:solidFill>
                <a:schemeClr val="tx1"/>
              </a:solidFill>
            </a:endParaRPr>
          </a:p>
          <a:p>
            <a:r>
              <a:rPr kumimoji="1" lang="ja-JP" altLang="en-US" sz="2000" dirty="0">
                <a:solidFill>
                  <a:schemeClr val="tx1"/>
                </a:solidFill>
              </a:rPr>
              <a:t>　　</a:t>
            </a:r>
            <a:r>
              <a:rPr lang="ja-JP" altLang="en-US" sz="2000" dirty="0">
                <a:solidFill>
                  <a:schemeClr val="tx1"/>
                </a:solidFill>
              </a:rPr>
              <a:t>現場試験施工</a:t>
            </a:r>
            <a:r>
              <a:rPr lang="ja-JP" altLang="en-US" sz="2000" b="1" dirty="0">
                <a:solidFill>
                  <a:srgbClr val="FF0000"/>
                </a:solidFill>
              </a:rPr>
              <a:t>＝本施工</a:t>
            </a:r>
            <a:endParaRPr lang="en-US" altLang="ja-JP" sz="2000" dirty="0">
              <a:solidFill>
                <a:schemeClr val="tx1"/>
              </a:solidFill>
            </a:endParaRPr>
          </a:p>
        </p:txBody>
      </p:sp>
      <p:sp>
        <p:nvSpPr>
          <p:cNvPr id="10" name="正方形/長方形 9"/>
          <p:cNvSpPr/>
          <p:nvPr/>
        </p:nvSpPr>
        <p:spPr>
          <a:xfrm>
            <a:off x="5313563" y="933489"/>
            <a:ext cx="3490524" cy="749529"/>
          </a:xfrm>
          <a:prstGeom prst="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2000" dirty="0">
                <a:solidFill>
                  <a:schemeClr val="tx1"/>
                </a:solidFill>
              </a:rPr>
              <a:t>2. </a:t>
            </a:r>
            <a:r>
              <a:rPr lang="ja-JP" altLang="en-US" sz="2000" dirty="0">
                <a:solidFill>
                  <a:schemeClr val="tx1"/>
                </a:solidFill>
              </a:rPr>
              <a:t>模型実験による対策効果</a:t>
            </a:r>
            <a:endParaRPr lang="en-US" altLang="ja-JP" sz="2000" dirty="0">
              <a:solidFill>
                <a:schemeClr val="tx1"/>
              </a:solidFill>
            </a:endParaRPr>
          </a:p>
          <a:p>
            <a:r>
              <a:rPr lang="ja-JP" altLang="en-US" sz="2000" dirty="0">
                <a:solidFill>
                  <a:schemeClr val="tx1"/>
                </a:solidFill>
              </a:rPr>
              <a:t>　の確認</a:t>
            </a:r>
            <a:endParaRPr kumimoji="1" lang="ja-JP" altLang="en-US" sz="2000" dirty="0">
              <a:solidFill>
                <a:schemeClr val="tx1"/>
              </a:solidFill>
            </a:endParaRPr>
          </a:p>
        </p:txBody>
      </p:sp>
      <p:sp>
        <p:nvSpPr>
          <p:cNvPr id="11" name="正方形/長方形 10"/>
          <p:cNvSpPr/>
          <p:nvPr/>
        </p:nvSpPr>
        <p:spPr>
          <a:xfrm>
            <a:off x="5313563" y="1930338"/>
            <a:ext cx="3490524" cy="691563"/>
          </a:xfrm>
          <a:prstGeom prst="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2000" dirty="0">
                <a:solidFill>
                  <a:schemeClr val="tx1"/>
                </a:solidFill>
              </a:rPr>
              <a:t>3. </a:t>
            </a:r>
            <a:r>
              <a:rPr lang="ja-JP" altLang="en-US" sz="2000" dirty="0">
                <a:solidFill>
                  <a:schemeClr val="tx1"/>
                </a:solidFill>
              </a:rPr>
              <a:t>簡易的な要求性能設計法　</a:t>
            </a:r>
            <a:endParaRPr lang="en-US" altLang="ja-JP" sz="2000" dirty="0">
              <a:solidFill>
                <a:schemeClr val="tx1"/>
              </a:solidFill>
            </a:endParaRPr>
          </a:p>
          <a:p>
            <a:r>
              <a:rPr lang="ja-JP" altLang="en-US" sz="2000" dirty="0">
                <a:solidFill>
                  <a:schemeClr val="tx1"/>
                </a:solidFill>
              </a:rPr>
              <a:t>　の開発</a:t>
            </a:r>
            <a:endParaRPr kumimoji="1" lang="ja-JP" altLang="en-US" sz="2000" dirty="0">
              <a:solidFill>
                <a:schemeClr val="tx1"/>
              </a:solidFill>
            </a:endParaRPr>
          </a:p>
        </p:txBody>
      </p:sp>
      <p:sp>
        <p:nvSpPr>
          <p:cNvPr id="12" name="正方形/長方形 11"/>
          <p:cNvSpPr/>
          <p:nvPr/>
        </p:nvSpPr>
        <p:spPr>
          <a:xfrm>
            <a:off x="3447895" y="3242886"/>
            <a:ext cx="2759608" cy="684121"/>
          </a:xfrm>
          <a:prstGeom prst="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2000" dirty="0">
                <a:solidFill>
                  <a:schemeClr val="tx1"/>
                </a:solidFill>
              </a:rPr>
              <a:t>5. </a:t>
            </a:r>
            <a:r>
              <a:rPr kumimoji="1" lang="ja-JP" altLang="en-US" sz="2000" dirty="0">
                <a:solidFill>
                  <a:schemeClr val="tx1"/>
                </a:solidFill>
              </a:rPr>
              <a:t>作業手順書及び</a:t>
            </a:r>
            <a:endParaRPr kumimoji="1" lang="en-US" altLang="ja-JP" sz="2000" dirty="0">
              <a:solidFill>
                <a:schemeClr val="tx1"/>
              </a:solidFill>
            </a:endParaRPr>
          </a:p>
          <a:p>
            <a:r>
              <a:rPr lang="ja-JP" altLang="en-US" sz="2000" dirty="0">
                <a:solidFill>
                  <a:schemeClr val="tx1"/>
                </a:solidFill>
              </a:rPr>
              <a:t>　</a:t>
            </a:r>
            <a:r>
              <a:rPr kumimoji="1" lang="ja-JP" altLang="en-US" sz="2000" dirty="0">
                <a:solidFill>
                  <a:schemeClr val="tx1"/>
                </a:solidFill>
              </a:rPr>
              <a:t>対策工設計要領作成</a:t>
            </a:r>
          </a:p>
        </p:txBody>
      </p:sp>
      <p:sp>
        <p:nvSpPr>
          <p:cNvPr id="13" name="正方形/長方形 12"/>
          <p:cNvSpPr/>
          <p:nvPr/>
        </p:nvSpPr>
        <p:spPr>
          <a:xfrm>
            <a:off x="4103782" y="4361481"/>
            <a:ext cx="1447833" cy="373429"/>
          </a:xfrm>
          <a:prstGeom prst="rect">
            <a:avLst/>
          </a:prstGeom>
          <a:solidFill>
            <a:schemeClr val="accent2">
              <a:lumMod val="20000"/>
              <a:lumOff val="80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dirty="0">
                <a:solidFill>
                  <a:schemeClr val="tx1"/>
                </a:solidFill>
              </a:rPr>
              <a:t>実用化</a:t>
            </a:r>
            <a:endParaRPr kumimoji="1" lang="ja-JP" altLang="en-US" sz="2400" dirty="0">
              <a:solidFill>
                <a:schemeClr val="tx1"/>
              </a:solidFill>
            </a:endParaRPr>
          </a:p>
        </p:txBody>
      </p:sp>
      <p:sp>
        <p:nvSpPr>
          <p:cNvPr id="14" name="上カーブ矢印 13"/>
          <p:cNvSpPr/>
          <p:nvPr/>
        </p:nvSpPr>
        <p:spPr>
          <a:xfrm rot="16200000">
            <a:off x="3771006" y="1598274"/>
            <a:ext cx="1738488" cy="800533"/>
          </a:xfrm>
          <a:prstGeom prst="curved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solidFill>
            </a:endParaRPr>
          </a:p>
        </p:txBody>
      </p:sp>
      <p:sp>
        <p:nvSpPr>
          <p:cNvPr id="15" name="下矢印 14"/>
          <p:cNvSpPr/>
          <p:nvPr/>
        </p:nvSpPr>
        <p:spPr>
          <a:xfrm>
            <a:off x="6685838" y="1683017"/>
            <a:ext cx="606342" cy="287899"/>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6" name="下矢印 15"/>
          <p:cNvSpPr/>
          <p:nvPr/>
        </p:nvSpPr>
        <p:spPr>
          <a:xfrm>
            <a:off x="2154388" y="1683018"/>
            <a:ext cx="606342" cy="287899"/>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7" name="曲折矢印 16"/>
          <p:cNvSpPr/>
          <p:nvPr/>
        </p:nvSpPr>
        <p:spPr>
          <a:xfrm rot="10800000" flipH="1">
            <a:off x="2319243" y="2956525"/>
            <a:ext cx="1128651" cy="869026"/>
          </a:xfrm>
          <a:prstGeom prst="ben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solidFill>
                <a:schemeClr val="tx1"/>
              </a:solidFill>
            </a:endParaRPr>
          </a:p>
        </p:txBody>
      </p:sp>
      <p:sp>
        <p:nvSpPr>
          <p:cNvPr id="18" name="下矢印 17"/>
          <p:cNvSpPr/>
          <p:nvPr/>
        </p:nvSpPr>
        <p:spPr>
          <a:xfrm>
            <a:off x="4524528" y="3927007"/>
            <a:ext cx="606342" cy="434474"/>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19" name="テキスト ボックス 18"/>
          <p:cNvSpPr txBox="1"/>
          <p:nvPr/>
        </p:nvSpPr>
        <p:spPr>
          <a:xfrm>
            <a:off x="139070" y="2083646"/>
            <a:ext cx="772309" cy="276999"/>
          </a:xfrm>
          <a:prstGeom prst="rect">
            <a:avLst/>
          </a:prstGeom>
          <a:noFill/>
        </p:spPr>
        <p:txBody>
          <a:bodyPr wrap="square" rtlCol="0">
            <a:spAutoFit/>
          </a:bodyPr>
          <a:lstStyle/>
          <a:p>
            <a:r>
              <a:rPr kumimoji="1" lang="en-US" altLang="ja-JP" sz="1200" dirty="0"/>
              <a:t>H28</a:t>
            </a:r>
            <a:r>
              <a:rPr kumimoji="1" lang="ja-JP" altLang="en-US" sz="1200" dirty="0"/>
              <a:t>年度</a:t>
            </a:r>
          </a:p>
        </p:txBody>
      </p:sp>
      <p:sp>
        <p:nvSpPr>
          <p:cNvPr id="20" name="テキスト ボックス 19"/>
          <p:cNvSpPr txBox="1"/>
          <p:nvPr/>
        </p:nvSpPr>
        <p:spPr>
          <a:xfrm>
            <a:off x="180570" y="4543349"/>
            <a:ext cx="772309" cy="276999"/>
          </a:xfrm>
          <a:prstGeom prst="rect">
            <a:avLst/>
          </a:prstGeom>
          <a:noFill/>
        </p:spPr>
        <p:txBody>
          <a:bodyPr wrap="square" rtlCol="0">
            <a:spAutoFit/>
          </a:bodyPr>
          <a:lstStyle/>
          <a:p>
            <a:r>
              <a:rPr kumimoji="1" lang="en-US" altLang="ja-JP" sz="1200" dirty="0"/>
              <a:t>H29</a:t>
            </a:r>
            <a:r>
              <a:rPr kumimoji="1" lang="ja-JP" altLang="en-US" sz="1200" dirty="0"/>
              <a:t>年度</a:t>
            </a:r>
          </a:p>
        </p:txBody>
      </p:sp>
      <p:sp>
        <p:nvSpPr>
          <p:cNvPr id="21" name="テキスト ボックス 20"/>
          <p:cNvSpPr txBox="1"/>
          <p:nvPr/>
        </p:nvSpPr>
        <p:spPr>
          <a:xfrm>
            <a:off x="0" y="6496729"/>
            <a:ext cx="301686" cy="369332"/>
          </a:xfrm>
          <a:prstGeom prst="rect">
            <a:avLst/>
          </a:prstGeom>
          <a:noFill/>
        </p:spPr>
        <p:txBody>
          <a:bodyPr wrap="none" rtlCol="0">
            <a:spAutoFit/>
          </a:bodyPr>
          <a:lstStyle/>
          <a:p>
            <a:r>
              <a:rPr kumimoji="1" lang="en-US" altLang="ja-JP" dirty="0"/>
              <a:t>3</a:t>
            </a:r>
            <a:endParaRPr kumimoji="1" lang="ja-JP" altLang="en-US" dirty="0"/>
          </a:p>
        </p:txBody>
      </p:sp>
      <p:cxnSp>
        <p:nvCxnSpPr>
          <p:cNvPr id="22" name="直線コネクタ 21"/>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4739" y="3953991"/>
            <a:ext cx="2268829" cy="2452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角丸四角形 22"/>
          <p:cNvSpPr/>
          <p:nvPr/>
        </p:nvSpPr>
        <p:spPr>
          <a:xfrm>
            <a:off x="3045217" y="5011093"/>
            <a:ext cx="2958622" cy="974525"/>
          </a:xfrm>
          <a:prstGeom prst="roundRect">
            <a:avLst>
              <a:gd name="adj" fmla="val 11145"/>
            </a:avLst>
          </a:prstGeom>
          <a:ln w="25400"/>
        </p:spPr>
        <p:style>
          <a:lnRef idx="2">
            <a:schemeClr val="accent5"/>
          </a:lnRef>
          <a:fillRef idx="1">
            <a:schemeClr val="lt1"/>
          </a:fillRef>
          <a:effectRef idx="0">
            <a:schemeClr val="accent5"/>
          </a:effectRef>
          <a:fontRef idx="minor">
            <a:schemeClr val="dk1"/>
          </a:fontRef>
        </p:style>
        <p:txBody>
          <a:bodyPr rtlCol="0" anchor="ctr"/>
          <a:lstStyle/>
          <a:p>
            <a:r>
              <a:rPr lang="ja-JP" altLang="en-US" dirty="0">
                <a:latin typeface="+mj-ea"/>
                <a:ea typeface="+mj-ea"/>
              </a:rPr>
              <a:t>効果</a:t>
            </a:r>
            <a:endParaRPr lang="en-US" altLang="ja-JP" dirty="0">
              <a:latin typeface="+mj-ea"/>
              <a:ea typeface="+mj-ea"/>
            </a:endParaRPr>
          </a:p>
          <a:p>
            <a:r>
              <a:rPr lang="ja-JP" altLang="en-US" dirty="0">
                <a:latin typeface="+mj-ea"/>
                <a:ea typeface="+mj-ea"/>
              </a:rPr>
              <a:t>・</a:t>
            </a:r>
            <a:r>
              <a:rPr lang="ja-JP" altLang="en-US" b="1" dirty="0">
                <a:latin typeface="+mj-ea"/>
                <a:ea typeface="+mj-ea"/>
              </a:rPr>
              <a:t>過剰間隙水圧の上昇抑制</a:t>
            </a:r>
            <a:endParaRPr lang="en-US" altLang="ja-JP" b="1" dirty="0">
              <a:latin typeface="+mj-ea"/>
              <a:ea typeface="+mj-ea"/>
            </a:endParaRPr>
          </a:p>
          <a:p>
            <a:r>
              <a:rPr lang="ja-JP" altLang="en-US" dirty="0">
                <a:solidFill>
                  <a:schemeClr val="bg1">
                    <a:lumMod val="50000"/>
                  </a:schemeClr>
                </a:solidFill>
                <a:latin typeface="+mj-ea"/>
                <a:ea typeface="+mj-ea"/>
              </a:rPr>
              <a:t>・圧入による地盤の締固め</a:t>
            </a:r>
            <a:endParaRPr lang="en-US" altLang="ja-JP" dirty="0">
              <a:solidFill>
                <a:schemeClr val="bg1">
                  <a:lumMod val="50000"/>
                </a:schemeClr>
              </a:solidFill>
              <a:latin typeface="+mj-ea"/>
              <a:ea typeface="+mj-ea"/>
            </a:endParaRPr>
          </a:p>
        </p:txBody>
      </p:sp>
      <p:sp>
        <p:nvSpPr>
          <p:cNvPr id="2" name="正方形/長方形 1"/>
          <p:cNvSpPr/>
          <p:nvPr/>
        </p:nvSpPr>
        <p:spPr>
          <a:xfrm>
            <a:off x="180570" y="6189971"/>
            <a:ext cx="3393457" cy="369332"/>
          </a:xfrm>
          <a:prstGeom prst="rect">
            <a:avLst/>
          </a:prstGeom>
        </p:spPr>
        <p:txBody>
          <a:bodyPr wrap="square">
            <a:spAutoFit/>
          </a:bodyPr>
          <a:lstStyle/>
          <a:p>
            <a:r>
              <a:rPr lang="ja-JP" altLang="en-US" dirty="0">
                <a:latin typeface="+mj-ea"/>
                <a:ea typeface="+mj-ea"/>
              </a:rPr>
              <a:t>高性能排水材を土中に設置する</a:t>
            </a:r>
          </a:p>
        </p:txBody>
      </p:sp>
      <p:sp>
        <p:nvSpPr>
          <p:cNvPr id="26" name="角丸四角形 25"/>
          <p:cNvSpPr/>
          <p:nvPr/>
        </p:nvSpPr>
        <p:spPr>
          <a:xfrm>
            <a:off x="6281525" y="5011093"/>
            <a:ext cx="2728584" cy="974525"/>
          </a:xfrm>
          <a:prstGeom prst="roundRect">
            <a:avLst>
              <a:gd name="adj" fmla="val 11145"/>
            </a:avLst>
          </a:prstGeom>
          <a:ln w="25400"/>
        </p:spPr>
        <p:style>
          <a:lnRef idx="2">
            <a:schemeClr val="accent5"/>
          </a:lnRef>
          <a:fillRef idx="1">
            <a:schemeClr val="lt1"/>
          </a:fillRef>
          <a:effectRef idx="0">
            <a:schemeClr val="accent5"/>
          </a:effectRef>
          <a:fontRef idx="minor">
            <a:schemeClr val="dk1"/>
          </a:fontRef>
        </p:style>
        <p:txBody>
          <a:bodyPr rtlCol="0" anchor="ctr"/>
          <a:lstStyle/>
          <a:p>
            <a:r>
              <a:rPr lang="ja-JP" altLang="en-US" dirty="0">
                <a:latin typeface="+mj-ea"/>
              </a:rPr>
              <a:t>レベル</a:t>
            </a:r>
            <a:r>
              <a:rPr lang="en-US" altLang="ja-JP" dirty="0">
                <a:latin typeface="+mj-ea"/>
              </a:rPr>
              <a:t>1</a:t>
            </a:r>
            <a:r>
              <a:rPr lang="ja-JP" altLang="en-US" dirty="0">
                <a:latin typeface="+mj-ea"/>
              </a:rPr>
              <a:t>地震動に対して建物の</a:t>
            </a:r>
            <a:r>
              <a:rPr lang="ja-JP" altLang="en-US" dirty="0">
                <a:solidFill>
                  <a:srgbClr val="FF0000"/>
                </a:solidFill>
                <a:latin typeface="+mj-ea"/>
              </a:rPr>
              <a:t>傾斜を</a:t>
            </a:r>
            <a:r>
              <a:rPr lang="en-US" altLang="ja-JP" dirty="0">
                <a:solidFill>
                  <a:srgbClr val="FF0000"/>
                </a:solidFill>
                <a:latin typeface="+mj-ea"/>
              </a:rPr>
              <a:t>6/1000</a:t>
            </a:r>
            <a:r>
              <a:rPr lang="ja-JP" altLang="en-US" dirty="0">
                <a:latin typeface="+mj-ea"/>
              </a:rPr>
              <a:t>以下に軽減する</a:t>
            </a:r>
            <a:endParaRPr lang="en-US" altLang="ja-JP" dirty="0">
              <a:latin typeface="+mj-ea"/>
            </a:endParaRPr>
          </a:p>
        </p:txBody>
      </p:sp>
      <p:sp>
        <p:nvSpPr>
          <p:cNvPr id="27" name="テキスト ボックス 26"/>
          <p:cNvSpPr txBox="1"/>
          <p:nvPr/>
        </p:nvSpPr>
        <p:spPr>
          <a:xfrm>
            <a:off x="6246225" y="5976089"/>
            <a:ext cx="2799183" cy="461665"/>
          </a:xfrm>
          <a:prstGeom prst="rect">
            <a:avLst/>
          </a:prstGeom>
          <a:noFill/>
        </p:spPr>
        <p:txBody>
          <a:bodyPr wrap="square" rtlCol="0">
            <a:spAutoFit/>
          </a:bodyPr>
          <a:lstStyle/>
          <a:p>
            <a:r>
              <a:rPr kumimoji="1" lang="en-US" altLang="ja-JP" sz="1200" dirty="0">
                <a:latin typeface="+mj-ea"/>
                <a:ea typeface="+mj-ea"/>
              </a:rPr>
              <a:t>※</a:t>
            </a:r>
            <a:r>
              <a:rPr kumimoji="1" lang="ja-JP" altLang="en-US" sz="1200" dirty="0">
                <a:latin typeface="+mj-ea"/>
                <a:ea typeface="+mj-ea"/>
              </a:rPr>
              <a:t>一般財団法人ベターリビング</a:t>
            </a:r>
            <a:endParaRPr kumimoji="1" lang="en-US" altLang="ja-JP" sz="1200" dirty="0">
              <a:latin typeface="+mj-ea"/>
              <a:ea typeface="+mj-ea"/>
            </a:endParaRPr>
          </a:p>
          <a:p>
            <a:r>
              <a:rPr lang="ja-JP" altLang="en-US" sz="1200" dirty="0">
                <a:latin typeface="+mj-ea"/>
                <a:ea typeface="+mj-ea"/>
              </a:rPr>
              <a:t>　</a:t>
            </a:r>
            <a:r>
              <a:rPr kumimoji="1" lang="ja-JP" altLang="en-US" sz="1200" dirty="0">
                <a:latin typeface="+mj-ea"/>
                <a:ea typeface="+mj-ea"/>
              </a:rPr>
              <a:t>地盤の液状化対策審査・保証業務より</a:t>
            </a:r>
          </a:p>
        </p:txBody>
      </p:sp>
      <p:sp>
        <p:nvSpPr>
          <p:cNvPr id="4" name="スライド番号プレースホルダー 3"/>
          <p:cNvSpPr>
            <a:spLocks noGrp="1"/>
          </p:cNvSpPr>
          <p:nvPr>
            <p:ph type="sldNum" sz="quarter" idx="12"/>
          </p:nvPr>
        </p:nvSpPr>
        <p:spPr/>
        <p:txBody>
          <a:bodyPr/>
          <a:lstStyle/>
          <a:p>
            <a:fld id="{ECBBA4FD-8B58-3E45-AE96-1E427A68B684}" type="slidenum">
              <a:rPr kumimoji="1" lang="ja-JP" altLang="en-US" smtClean="0"/>
              <a:t>5</a:t>
            </a:fld>
            <a:endParaRPr kumimoji="1" lang="ja-JP" altLang="en-US"/>
          </a:p>
        </p:txBody>
      </p:sp>
    </p:spTree>
    <p:extLst>
      <p:ext uri="{BB962C8B-B14F-4D97-AF65-F5344CB8AC3E}">
        <p14:creationId xmlns:p14="http://schemas.microsoft.com/office/powerpoint/2010/main" val="274852143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18B0C-729D-BCA6-C379-2EA90B87D58E}"/>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508D234C-D6F0-6225-15F8-67076EA9BF1F}"/>
              </a:ext>
            </a:extLst>
          </p:cNvPr>
          <p:cNvPicPr>
            <a:picLocks noChangeAspect="1"/>
          </p:cNvPicPr>
          <p:nvPr/>
        </p:nvPicPr>
        <p:blipFill>
          <a:blip r:embed="rId2"/>
          <a:stretch>
            <a:fillRect/>
          </a:stretch>
        </p:blipFill>
        <p:spPr>
          <a:xfrm>
            <a:off x="178905" y="891687"/>
            <a:ext cx="8716751" cy="5034520"/>
          </a:xfrm>
          <a:prstGeom prst="rect">
            <a:avLst/>
          </a:prstGeom>
        </p:spPr>
      </p:pic>
    </p:spTree>
    <p:extLst>
      <p:ext uri="{BB962C8B-B14F-4D97-AF65-F5344CB8AC3E}">
        <p14:creationId xmlns:p14="http://schemas.microsoft.com/office/powerpoint/2010/main" val="6123022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F0C86A-5AFD-BD91-87EA-D13F8DB37E95}"/>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058A0590-45BE-69EF-17E3-7661BB314649}"/>
              </a:ext>
            </a:extLst>
          </p:cNvPr>
          <p:cNvPicPr>
            <a:picLocks noChangeAspect="1"/>
          </p:cNvPicPr>
          <p:nvPr/>
        </p:nvPicPr>
        <p:blipFill>
          <a:blip r:embed="rId2"/>
          <a:stretch>
            <a:fillRect/>
          </a:stretch>
        </p:blipFill>
        <p:spPr>
          <a:xfrm>
            <a:off x="847165" y="865491"/>
            <a:ext cx="7461645" cy="5135259"/>
          </a:xfrm>
          <a:prstGeom prst="rect">
            <a:avLst/>
          </a:prstGeom>
        </p:spPr>
      </p:pic>
    </p:spTree>
    <p:extLst>
      <p:ext uri="{BB962C8B-B14F-4D97-AF65-F5344CB8AC3E}">
        <p14:creationId xmlns:p14="http://schemas.microsoft.com/office/powerpoint/2010/main" val="15870238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337398-0F5B-56DF-F806-F3A064FAFBCE}"/>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6DDF9912-926A-0768-2B36-C4A4B7A93D5B}"/>
              </a:ext>
            </a:extLst>
          </p:cNvPr>
          <p:cNvPicPr>
            <a:picLocks noChangeAspect="1"/>
          </p:cNvPicPr>
          <p:nvPr/>
        </p:nvPicPr>
        <p:blipFill>
          <a:blip r:embed="rId2"/>
          <a:stretch>
            <a:fillRect/>
          </a:stretch>
        </p:blipFill>
        <p:spPr>
          <a:xfrm>
            <a:off x="942975" y="902016"/>
            <a:ext cx="7253089" cy="5050514"/>
          </a:xfrm>
          <a:prstGeom prst="rect">
            <a:avLst/>
          </a:prstGeom>
        </p:spPr>
      </p:pic>
    </p:spTree>
    <p:extLst>
      <p:ext uri="{BB962C8B-B14F-4D97-AF65-F5344CB8AC3E}">
        <p14:creationId xmlns:p14="http://schemas.microsoft.com/office/powerpoint/2010/main" val="340106708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図 4">
            <a:extLst>
              <a:ext uri="{FF2B5EF4-FFF2-40B4-BE49-F238E27FC236}">
                <a16:creationId xmlns:a16="http://schemas.microsoft.com/office/drawing/2014/main" id="{77ADA481-02C4-D904-AC0D-A3519C50510C}"/>
              </a:ext>
            </a:extLst>
          </p:cNvPr>
          <p:cNvPicPr>
            <a:picLocks noChangeAspect="1"/>
          </p:cNvPicPr>
          <p:nvPr/>
        </p:nvPicPr>
        <p:blipFill>
          <a:blip r:embed="rId2"/>
          <a:stretch>
            <a:fillRect/>
          </a:stretch>
        </p:blipFill>
        <p:spPr>
          <a:xfrm>
            <a:off x="17265" y="1418830"/>
            <a:ext cx="2663852" cy="3688645"/>
          </a:xfrm>
          <a:prstGeom prst="rect">
            <a:avLst/>
          </a:prstGeom>
        </p:spPr>
      </p:pic>
      <p:pic>
        <p:nvPicPr>
          <p:cNvPr id="11" name="図 10">
            <a:extLst>
              <a:ext uri="{FF2B5EF4-FFF2-40B4-BE49-F238E27FC236}">
                <a16:creationId xmlns:a16="http://schemas.microsoft.com/office/drawing/2014/main" id="{36A9B81F-A202-7D2D-AFBC-DBEC9C1707C1}"/>
              </a:ext>
            </a:extLst>
          </p:cNvPr>
          <p:cNvPicPr>
            <a:picLocks noChangeAspect="1"/>
          </p:cNvPicPr>
          <p:nvPr/>
        </p:nvPicPr>
        <p:blipFill>
          <a:blip r:embed="rId3"/>
          <a:stretch>
            <a:fillRect/>
          </a:stretch>
        </p:blipFill>
        <p:spPr>
          <a:xfrm>
            <a:off x="3421204" y="824085"/>
            <a:ext cx="5276546" cy="1577477"/>
          </a:xfrm>
          <a:prstGeom prst="rect">
            <a:avLst/>
          </a:prstGeom>
        </p:spPr>
      </p:pic>
      <p:pic>
        <p:nvPicPr>
          <p:cNvPr id="13" name="図 12">
            <a:extLst>
              <a:ext uri="{FF2B5EF4-FFF2-40B4-BE49-F238E27FC236}">
                <a16:creationId xmlns:a16="http://schemas.microsoft.com/office/drawing/2014/main" id="{DFB1A886-178B-1E96-9BF6-D48ACA6956E0}"/>
              </a:ext>
            </a:extLst>
          </p:cNvPr>
          <p:cNvPicPr>
            <a:picLocks noChangeAspect="1"/>
          </p:cNvPicPr>
          <p:nvPr/>
        </p:nvPicPr>
        <p:blipFill>
          <a:blip r:embed="rId4"/>
          <a:stretch>
            <a:fillRect/>
          </a:stretch>
        </p:blipFill>
        <p:spPr>
          <a:xfrm>
            <a:off x="3363597" y="5393093"/>
            <a:ext cx="5276546" cy="598984"/>
          </a:xfrm>
          <a:prstGeom prst="rect">
            <a:avLst/>
          </a:prstGeom>
        </p:spPr>
      </p:pic>
      <p:pic>
        <p:nvPicPr>
          <p:cNvPr id="15" name="図 14">
            <a:extLst>
              <a:ext uri="{FF2B5EF4-FFF2-40B4-BE49-F238E27FC236}">
                <a16:creationId xmlns:a16="http://schemas.microsoft.com/office/drawing/2014/main" id="{6F8C81C1-AAC6-3A45-BE51-163A7780D7EC}"/>
              </a:ext>
            </a:extLst>
          </p:cNvPr>
          <p:cNvPicPr>
            <a:picLocks noChangeAspect="1"/>
          </p:cNvPicPr>
          <p:nvPr/>
        </p:nvPicPr>
        <p:blipFill>
          <a:blip r:embed="rId5"/>
          <a:stretch>
            <a:fillRect/>
          </a:stretch>
        </p:blipFill>
        <p:spPr>
          <a:xfrm>
            <a:off x="3359025" y="2401562"/>
            <a:ext cx="5281118" cy="3004064"/>
          </a:xfrm>
          <a:prstGeom prst="rect">
            <a:avLst/>
          </a:prstGeom>
        </p:spPr>
      </p:pic>
    </p:spTree>
    <p:extLst>
      <p:ext uri="{BB962C8B-B14F-4D97-AF65-F5344CB8AC3E}">
        <p14:creationId xmlns:p14="http://schemas.microsoft.com/office/powerpoint/2010/main" val="14853990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9B18F-BB70-41C7-AA52-707B9D7C6858}"/>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C4418307-877F-1C60-6215-DF661D96AFF8}"/>
              </a:ext>
            </a:extLst>
          </p:cNvPr>
          <p:cNvPicPr>
            <a:picLocks noChangeAspect="1"/>
          </p:cNvPicPr>
          <p:nvPr/>
        </p:nvPicPr>
        <p:blipFill>
          <a:blip r:embed="rId2"/>
          <a:stretch>
            <a:fillRect/>
          </a:stretch>
        </p:blipFill>
        <p:spPr>
          <a:xfrm>
            <a:off x="708211" y="858293"/>
            <a:ext cx="7736542" cy="5147378"/>
          </a:xfrm>
          <a:prstGeom prst="rect">
            <a:avLst/>
          </a:prstGeom>
        </p:spPr>
      </p:pic>
    </p:spTree>
    <p:extLst>
      <p:ext uri="{BB962C8B-B14F-4D97-AF65-F5344CB8AC3E}">
        <p14:creationId xmlns:p14="http://schemas.microsoft.com/office/powerpoint/2010/main" val="28771883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5A466-5284-DD86-77DC-8A48C720DF6F}"/>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761CB0A5-E544-8B2A-AB3E-A540489AB440}"/>
              </a:ext>
            </a:extLst>
          </p:cNvPr>
          <p:cNvPicPr>
            <a:picLocks noChangeAspect="1"/>
          </p:cNvPicPr>
          <p:nvPr/>
        </p:nvPicPr>
        <p:blipFill>
          <a:blip r:embed="rId2"/>
          <a:stretch>
            <a:fillRect/>
          </a:stretch>
        </p:blipFill>
        <p:spPr>
          <a:xfrm>
            <a:off x="909919" y="880037"/>
            <a:ext cx="7328646" cy="5101046"/>
          </a:xfrm>
          <a:prstGeom prst="rect">
            <a:avLst/>
          </a:prstGeom>
        </p:spPr>
      </p:pic>
    </p:spTree>
    <p:extLst>
      <p:ext uri="{BB962C8B-B14F-4D97-AF65-F5344CB8AC3E}">
        <p14:creationId xmlns:p14="http://schemas.microsoft.com/office/powerpoint/2010/main" val="197308988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154EE4-989D-F5B4-3873-8ACB846F25ED}"/>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8C1CA270-BBB4-0578-CCDC-5D42195FC247}"/>
              </a:ext>
            </a:extLst>
          </p:cNvPr>
          <p:cNvPicPr>
            <a:picLocks noChangeAspect="1"/>
          </p:cNvPicPr>
          <p:nvPr/>
        </p:nvPicPr>
        <p:blipFill>
          <a:blip r:embed="rId2"/>
          <a:stretch>
            <a:fillRect/>
          </a:stretch>
        </p:blipFill>
        <p:spPr>
          <a:xfrm>
            <a:off x="896471" y="874161"/>
            <a:ext cx="7342094" cy="5103447"/>
          </a:xfrm>
          <a:prstGeom prst="rect">
            <a:avLst/>
          </a:prstGeom>
        </p:spPr>
      </p:pic>
    </p:spTree>
    <p:extLst>
      <p:ext uri="{BB962C8B-B14F-4D97-AF65-F5344CB8AC3E}">
        <p14:creationId xmlns:p14="http://schemas.microsoft.com/office/powerpoint/2010/main" val="366758881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B8484-0360-E9F1-4A1D-B87CD869DF96}"/>
            </a:ext>
          </a:extLst>
        </p:cNvPr>
        <p:cNvGrpSpPr/>
        <p:nvPr/>
      </p:nvGrpSpPr>
      <p:grpSpPr>
        <a:xfrm>
          <a:off x="0" y="0"/>
          <a:ext cx="0" cy="0"/>
          <a:chOff x="0" y="0"/>
          <a:chExt cx="0" cy="0"/>
        </a:xfrm>
      </p:grpSpPr>
      <p:pic>
        <p:nvPicPr>
          <p:cNvPr id="3" name="図 2">
            <a:extLst>
              <a:ext uri="{FF2B5EF4-FFF2-40B4-BE49-F238E27FC236}">
                <a16:creationId xmlns:a16="http://schemas.microsoft.com/office/drawing/2014/main" id="{9986D30D-7754-58EE-8108-1761AE8FECC2}"/>
              </a:ext>
            </a:extLst>
          </p:cNvPr>
          <p:cNvPicPr>
            <a:picLocks noChangeAspect="1"/>
          </p:cNvPicPr>
          <p:nvPr/>
        </p:nvPicPr>
        <p:blipFill>
          <a:blip r:embed="rId3"/>
          <a:stretch>
            <a:fillRect/>
          </a:stretch>
        </p:blipFill>
        <p:spPr>
          <a:xfrm>
            <a:off x="820271" y="853629"/>
            <a:ext cx="7498183" cy="5147121"/>
          </a:xfrm>
          <a:prstGeom prst="rect">
            <a:avLst/>
          </a:prstGeom>
        </p:spPr>
      </p:pic>
    </p:spTree>
    <p:extLst>
      <p:ext uri="{BB962C8B-B14F-4D97-AF65-F5344CB8AC3E}">
        <p14:creationId xmlns:p14="http://schemas.microsoft.com/office/powerpoint/2010/main" val="42396050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EA3BB0-29B1-EECF-8C94-C46DE85529CE}"/>
            </a:ext>
          </a:extLst>
        </p:cNvPr>
        <p:cNvGrpSpPr/>
        <p:nvPr/>
      </p:nvGrpSpPr>
      <p:grpSpPr>
        <a:xfrm>
          <a:off x="0" y="0"/>
          <a:ext cx="0" cy="0"/>
          <a:chOff x="0" y="0"/>
          <a:chExt cx="0" cy="0"/>
        </a:xfrm>
      </p:grpSpPr>
      <p:pic>
        <p:nvPicPr>
          <p:cNvPr id="7" name="図 6">
            <a:extLst>
              <a:ext uri="{FF2B5EF4-FFF2-40B4-BE49-F238E27FC236}">
                <a16:creationId xmlns:a16="http://schemas.microsoft.com/office/drawing/2014/main" id="{C1045918-5B39-F098-F8A4-05C4DA3C2F71}"/>
              </a:ext>
            </a:extLst>
          </p:cNvPr>
          <p:cNvPicPr>
            <a:picLocks noChangeAspect="1"/>
          </p:cNvPicPr>
          <p:nvPr/>
        </p:nvPicPr>
        <p:blipFill>
          <a:blip r:embed="rId2"/>
          <a:stretch>
            <a:fillRect/>
          </a:stretch>
        </p:blipFill>
        <p:spPr>
          <a:xfrm>
            <a:off x="502024" y="1222329"/>
            <a:ext cx="8256494" cy="4413343"/>
          </a:xfrm>
          <a:prstGeom prst="rect">
            <a:avLst/>
          </a:prstGeom>
        </p:spPr>
      </p:pic>
      <p:sp>
        <p:nvSpPr>
          <p:cNvPr id="8" name="テキスト ボックス 7">
            <a:extLst>
              <a:ext uri="{FF2B5EF4-FFF2-40B4-BE49-F238E27FC236}">
                <a16:creationId xmlns:a16="http://schemas.microsoft.com/office/drawing/2014/main" id="{10EE22DF-991D-CE8F-02FC-74619EDC77A1}"/>
              </a:ext>
            </a:extLst>
          </p:cNvPr>
          <p:cNvSpPr txBox="1"/>
          <p:nvPr/>
        </p:nvSpPr>
        <p:spPr>
          <a:xfrm>
            <a:off x="4572001" y="5635671"/>
            <a:ext cx="3724835" cy="369332"/>
          </a:xfrm>
          <a:prstGeom prst="rect">
            <a:avLst/>
          </a:prstGeom>
          <a:noFill/>
        </p:spPr>
        <p:txBody>
          <a:bodyPr wrap="square">
            <a:spAutoFit/>
          </a:bodyPr>
          <a:lstStyle/>
          <a:p>
            <a:r>
              <a:rPr lang="en-US" altLang="ja-JP" dirty="0"/>
              <a:t>https://kenzkenz.jp/oh3/lp.html</a:t>
            </a:r>
            <a:endParaRPr lang="ja-JP" altLang="en-US" dirty="0"/>
          </a:p>
        </p:txBody>
      </p:sp>
      <p:sp>
        <p:nvSpPr>
          <p:cNvPr id="9" name="テキスト ボックス 8">
            <a:extLst>
              <a:ext uri="{FF2B5EF4-FFF2-40B4-BE49-F238E27FC236}">
                <a16:creationId xmlns:a16="http://schemas.microsoft.com/office/drawing/2014/main" id="{0F8798D7-9DA5-4152-28B7-0B34B3ACF6A4}"/>
              </a:ext>
            </a:extLst>
          </p:cNvPr>
          <p:cNvSpPr txBox="1"/>
          <p:nvPr/>
        </p:nvSpPr>
        <p:spPr>
          <a:xfrm>
            <a:off x="502024" y="876080"/>
            <a:ext cx="8404412" cy="369332"/>
          </a:xfrm>
          <a:prstGeom prst="rect">
            <a:avLst/>
          </a:prstGeom>
          <a:noFill/>
        </p:spPr>
        <p:txBody>
          <a:bodyPr wrap="square">
            <a:spAutoFit/>
          </a:bodyPr>
          <a:lstStyle/>
          <a:p>
            <a:r>
              <a:rPr lang="en-US" altLang="ja-JP" b="1" dirty="0"/>
              <a:t>OPEN-HINATA3</a:t>
            </a:r>
            <a:r>
              <a:rPr lang="ja-JP" altLang="en-US" dirty="0"/>
              <a:t>　　　　　　　　　　　　　　</a:t>
            </a:r>
            <a:r>
              <a:rPr lang="en-US" altLang="ja-JP" dirty="0"/>
              <a:t>https://kenzkenz.jp/oh3/</a:t>
            </a:r>
            <a:endParaRPr lang="ja-JP" altLang="en-US" dirty="0"/>
          </a:p>
        </p:txBody>
      </p:sp>
      <p:sp>
        <p:nvSpPr>
          <p:cNvPr id="10" name="楕円 9">
            <a:extLst>
              <a:ext uri="{FF2B5EF4-FFF2-40B4-BE49-F238E27FC236}">
                <a16:creationId xmlns:a16="http://schemas.microsoft.com/office/drawing/2014/main" id="{5EB2370E-DB51-DD6A-2660-0C49B7E4792C}"/>
              </a:ext>
            </a:extLst>
          </p:cNvPr>
          <p:cNvSpPr/>
          <p:nvPr/>
        </p:nvSpPr>
        <p:spPr>
          <a:xfrm>
            <a:off x="2112835" y="1206407"/>
            <a:ext cx="352460" cy="346249"/>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pic>
        <p:nvPicPr>
          <p:cNvPr id="12" name="図 11">
            <a:extLst>
              <a:ext uri="{FF2B5EF4-FFF2-40B4-BE49-F238E27FC236}">
                <a16:creationId xmlns:a16="http://schemas.microsoft.com/office/drawing/2014/main" id="{2AFC940A-3E31-8911-533A-08BE3CDE1654}"/>
              </a:ext>
            </a:extLst>
          </p:cNvPr>
          <p:cNvPicPr>
            <a:picLocks noChangeAspect="1"/>
          </p:cNvPicPr>
          <p:nvPr/>
        </p:nvPicPr>
        <p:blipFill>
          <a:blip r:embed="rId3"/>
          <a:stretch>
            <a:fillRect/>
          </a:stretch>
        </p:blipFill>
        <p:spPr>
          <a:xfrm>
            <a:off x="5490742" y="3716758"/>
            <a:ext cx="2510258" cy="1541834"/>
          </a:xfrm>
          <a:prstGeom prst="rect">
            <a:avLst/>
          </a:prstGeom>
        </p:spPr>
      </p:pic>
    </p:spTree>
    <p:extLst>
      <p:ext uri="{BB962C8B-B14F-4D97-AF65-F5344CB8AC3E}">
        <p14:creationId xmlns:p14="http://schemas.microsoft.com/office/powerpoint/2010/main" val="2940696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05C9A6-A7F1-1DC4-8005-BD89535FC5DB}"/>
            </a:ext>
          </a:extLst>
        </p:cNvPr>
        <p:cNvGrpSpPr/>
        <p:nvPr/>
      </p:nvGrpSpPr>
      <p:grpSpPr>
        <a:xfrm>
          <a:off x="0" y="0"/>
          <a:ext cx="0" cy="0"/>
          <a:chOff x="0" y="0"/>
          <a:chExt cx="0" cy="0"/>
        </a:xfrm>
      </p:grpSpPr>
      <p:pic>
        <p:nvPicPr>
          <p:cNvPr id="5" name="図 4">
            <a:extLst>
              <a:ext uri="{FF2B5EF4-FFF2-40B4-BE49-F238E27FC236}">
                <a16:creationId xmlns:a16="http://schemas.microsoft.com/office/drawing/2014/main" id="{F1F53A26-EA1A-C740-C59F-5CDBDBE05A95}"/>
              </a:ext>
            </a:extLst>
          </p:cNvPr>
          <p:cNvPicPr>
            <a:picLocks noChangeAspect="1"/>
          </p:cNvPicPr>
          <p:nvPr/>
        </p:nvPicPr>
        <p:blipFill>
          <a:blip r:embed="rId2"/>
          <a:stretch>
            <a:fillRect/>
          </a:stretch>
        </p:blipFill>
        <p:spPr>
          <a:xfrm>
            <a:off x="37505" y="916186"/>
            <a:ext cx="4611877" cy="4543426"/>
          </a:xfrm>
          <a:prstGeom prst="rect">
            <a:avLst/>
          </a:prstGeom>
        </p:spPr>
      </p:pic>
      <p:pic>
        <p:nvPicPr>
          <p:cNvPr id="7" name="図 6">
            <a:extLst>
              <a:ext uri="{FF2B5EF4-FFF2-40B4-BE49-F238E27FC236}">
                <a16:creationId xmlns:a16="http://schemas.microsoft.com/office/drawing/2014/main" id="{CB3D7AE0-C367-03B4-2595-79436FD24338}"/>
              </a:ext>
            </a:extLst>
          </p:cNvPr>
          <p:cNvPicPr>
            <a:picLocks noChangeAspect="1"/>
          </p:cNvPicPr>
          <p:nvPr/>
        </p:nvPicPr>
        <p:blipFill>
          <a:blip r:embed="rId3"/>
          <a:stretch>
            <a:fillRect/>
          </a:stretch>
        </p:blipFill>
        <p:spPr>
          <a:xfrm>
            <a:off x="4720679" y="857250"/>
            <a:ext cx="4267498" cy="5143500"/>
          </a:xfrm>
          <a:prstGeom prst="rect">
            <a:avLst/>
          </a:prstGeom>
        </p:spPr>
      </p:pic>
      <p:sp>
        <p:nvSpPr>
          <p:cNvPr id="8" name="楕円 7">
            <a:extLst>
              <a:ext uri="{FF2B5EF4-FFF2-40B4-BE49-F238E27FC236}">
                <a16:creationId xmlns:a16="http://schemas.microsoft.com/office/drawing/2014/main" id="{6BCE5BB8-358B-7642-2735-88D7502A7EEB}"/>
              </a:ext>
            </a:extLst>
          </p:cNvPr>
          <p:cNvSpPr/>
          <p:nvPr/>
        </p:nvSpPr>
        <p:spPr>
          <a:xfrm>
            <a:off x="2094905" y="894754"/>
            <a:ext cx="589360" cy="476846"/>
          </a:xfrm>
          <a:prstGeom prst="ellipse">
            <a:avLst/>
          </a:prstGeom>
          <a:noFill/>
          <a:ln w="571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ja-JP" altLang="en-US" sz="1350"/>
          </a:p>
        </p:txBody>
      </p:sp>
    </p:spTree>
    <p:extLst>
      <p:ext uri="{BB962C8B-B14F-4D97-AF65-F5344CB8AC3E}">
        <p14:creationId xmlns:p14="http://schemas.microsoft.com/office/powerpoint/2010/main" val="23219271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二等辺三角形 6"/>
          <p:cNvSpPr/>
          <p:nvPr/>
        </p:nvSpPr>
        <p:spPr>
          <a:xfrm rot="5400000">
            <a:off x="2033190" y="5538424"/>
            <a:ext cx="396369" cy="27366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6" name="二等辺三角形 15"/>
          <p:cNvSpPr/>
          <p:nvPr/>
        </p:nvSpPr>
        <p:spPr>
          <a:xfrm rot="5400000">
            <a:off x="3371295" y="5530709"/>
            <a:ext cx="657202" cy="27366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8" name="二等辺三角形 17"/>
          <p:cNvSpPr/>
          <p:nvPr/>
        </p:nvSpPr>
        <p:spPr>
          <a:xfrm rot="5400000">
            <a:off x="6417726" y="5047307"/>
            <a:ext cx="947742" cy="428955"/>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7" name="二等辺三角形 16"/>
          <p:cNvSpPr/>
          <p:nvPr/>
        </p:nvSpPr>
        <p:spPr>
          <a:xfrm rot="5400000">
            <a:off x="4680153" y="5316451"/>
            <a:ext cx="758400" cy="331580"/>
          </a:xfrm>
          <a:prstGeom prst="triangl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0" y="75019"/>
            <a:ext cx="9144000" cy="646331"/>
          </a:xfrm>
          <a:prstGeom prst="rect">
            <a:avLst/>
          </a:prstGeom>
          <a:noFill/>
        </p:spPr>
        <p:txBody>
          <a:bodyPr wrap="square" rtlCol="0">
            <a:spAutoFit/>
          </a:bodyPr>
          <a:lstStyle/>
          <a:p>
            <a:r>
              <a:rPr lang="ja-JP" altLang="en-US" sz="3600" dirty="0">
                <a:solidFill>
                  <a:srgbClr val="0000FF"/>
                </a:solidFill>
                <a:latin typeface="+mj-ea"/>
                <a:ea typeface="+mj-ea"/>
              </a:rPr>
              <a:t>１．</a:t>
            </a:r>
            <a:r>
              <a:rPr lang="ja-JP" altLang="en-US" sz="3600" dirty="0">
                <a:solidFill>
                  <a:srgbClr val="0000FF"/>
                </a:solidFill>
              </a:rPr>
              <a:t>低振動低騒音小型回転貫入装置の開発</a:t>
            </a:r>
            <a:endParaRPr kumimoji="1" lang="ja-JP" altLang="en-US" sz="3600" dirty="0">
              <a:solidFill>
                <a:srgbClr val="0000FF"/>
              </a:solidFill>
              <a:latin typeface="+mj-ea"/>
              <a:ea typeface="+mj-ea"/>
            </a:endParaRPr>
          </a:p>
        </p:txBody>
      </p:sp>
      <p:pic>
        <p:nvPicPr>
          <p:cNvPr id="2" name="図 1"/>
          <p:cNvPicPr>
            <a:picLocks noChangeAspect="1"/>
          </p:cNvPicPr>
          <p:nvPr/>
        </p:nvPicPr>
        <p:blipFill>
          <a:blip r:embed="rId3"/>
          <a:stretch>
            <a:fillRect/>
          </a:stretch>
        </p:blipFill>
        <p:spPr>
          <a:xfrm>
            <a:off x="150843" y="720496"/>
            <a:ext cx="6824442" cy="4350763"/>
          </a:xfrm>
          <a:prstGeom prst="rect">
            <a:avLst/>
          </a:prstGeom>
        </p:spPr>
      </p:pic>
      <p:sp>
        <p:nvSpPr>
          <p:cNvPr id="5" name="テキスト ボックス 4"/>
          <p:cNvSpPr txBox="1"/>
          <p:nvPr/>
        </p:nvSpPr>
        <p:spPr>
          <a:xfrm>
            <a:off x="0" y="6496729"/>
            <a:ext cx="301686" cy="369332"/>
          </a:xfrm>
          <a:prstGeom prst="rect">
            <a:avLst/>
          </a:prstGeom>
          <a:noFill/>
        </p:spPr>
        <p:txBody>
          <a:bodyPr wrap="none" rtlCol="0">
            <a:spAutoFit/>
          </a:bodyPr>
          <a:lstStyle/>
          <a:p>
            <a:r>
              <a:rPr lang="en-US" altLang="ja-JP" dirty="0"/>
              <a:t>8</a:t>
            </a:r>
            <a:endParaRPr kumimoji="1" lang="ja-JP" altLang="en-US" dirty="0"/>
          </a:p>
        </p:txBody>
      </p:sp>
      <p:pic>
        <p:nvPicPr>
          <p:cNvPr id="6" name="図 5"/>
          <p:cNvPicPr/>
          <p:nvPr/>
        </p:nvPicPr>
        <p:blipFill>
          <a:blip r:embed="rId4">
            <a:extLst>
              <a:ext uri="{28A0092B-C50C-407E-A947-70E740481C1C}">
                <a14:useLocalDpi xmlns:a14="http://schemas.microsoft.com/office/drawing/2010/main" val="0"/>
              </a:ext>
            </a:extLst>
          </a:blip>
          <a:srcRect/>
          <a:stretch>
            <a:fillRect/>
          </a:stretch>
        </p:blipFill>
        <p:spPr bwMode="auto">
          <a:xfrm>
            <a:off x="5458408" y="1104400"/>
            <a:ext cx="3536301" cy="1881396"/>
          </a:xfrm>
          <a:prstGeom prst="rect">
            <a:avLst/>
          </a:prstGeom>
          <a:noFill/>
          <a:ln>
            <a:noFill/>
          </a:ln>
        </p:spPr>
      </p:pic>
      <p:cxnSp>
        <p:nvCxnSpPr>
          <p:cNvPr id="21" name="直線コネクタ 20"/>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3" name="テキスト ボックス 2"/>
          <p:cNvSpPr txBox="1"/>
          <p:nvPr/>
        </p:nvSpPr>
        <p:spPr>
          <a:xfrm>
            <a:off x="5551714" y="744398"/>
            <a:ext cx="3442994" cy="369332"/>
          </a:xfrm>
          <a:prstGeom prst="rect">
            <a:avLst/>
          </a:prstGeom>
          <a:noFill/>
        </p:spPr>
        <p:txBody>
          <a:bodyPr wrap="square" rtlCol="0">
            <a:spAutoFit/>
          </a:bodyPr>
          <a:lstStyle/>
          <a:p>
            <a:pPr algn="ctr"/>
            <a:r>
              <a:rPr kumimoji="1" lang="ja-JP" altLang="en-US" dirty="0"/>
              <a:t>開発した貫入装置の主な仕様</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01161" y="2985796"/>
            <a:ext cx="1733369" cy="341762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図 9"/>
          <p:cNvPicPr/>
          <p:nvPr/>
        </p:nvPicPr>
        <p:blipFill>
          <a:blip r:embed="rId6" cstate="print"/>
          <a:srcRect/>
          <a:stretch>
            <a:fillRect/>
          </a:stretch>
        </p:blipFill>
        <p:spPr bwMode="auto">
          <a:xfrm>
            <a:off x="5225143" y="4116618"/>
            <a:ext cx="1451977" cy="2316613"/>
          </a:xfrm>
          <a:prstGeom prst="rect">
            <a:avLst/>
          </a:prstGeom>
          <a:noFill/>
          <a:ln w="9525">
            <a:noFill/>
            <a:miter lim="800000"/>
            <a:headEnd/>
            <a:tailEnd/>
          </a:ln>
        </p:spPr>
      </p:pic>
      <p:pic>
        <p:nvPicPr>
          <p:cNvPr id="1027"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36728" y="4648461"/>
            <a:ext cx="1056833" cy="1784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68208" y="4711960"/>
            <a:ext cx="1194856" cy="1784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7995" y="4970712"/>
            <a:ext cx="1792732" cy="1529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スライド番号プレースホルダー 3"/>
          <p:cNvSpPr>
            <a:spLocks noGrp="1"/>
          </p:cNvSpPr>
          <p:nvPr>
            <p:ph type="sldNum" sz="quarter" idx="12"/>
          </p:nvPr>
        </p:nvSpPr>
        <p:spPr/>
        <p:txBody>
          <a:bodyPr/>
          <a:lstStyle/>
          <a:p>
            <a:fld id="{ECBBA4FD-8B58-3E45-AE96-1E427A68B684}" type="slidenum">
              <a:rPr kumimoji="1" lang="ja-JP" altLang="en-US" smtClean="0"/>
              <a:t>6</a:t>
            </a:fld>
            <a:endParaRPr kumimoji="1" lang="ja-JP" altLang="en-US"/>
          </a:p>
        </p:txBody>
      </p:sp>
    </p:spTree>
    <p:extLst>
      <p:ext uri="{BB962C8B-B14F-4D97-AF65-F5344CB8AC3E}">
        <p14:creationId xmlns:p14="http://schemas.microsoft.com/office/powerpoint/2010/main" val="29441784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テキスト ボックス 12"/>
          <p:cNvSpPr txBox="1"/>
          <p:nvPr/>
        </p:nvSpPr>
        <p:spPr>
          <a:xfrm>
            <a:off x="1" y="74165"/>
            <a:ext cx="8957386" cy="646331"/>
          </a:xfrm>
          <a:prstGeom prst="rect">
            <a:avLst/>
          </a:prstGeom>
          <a:noFill/>
        </p:spPr>
        <p:txBody>
          <a:bodyPr wrap="square" rtlCol="0">
            <a:spAutoFit/>
          </a:bodyPr>
          <a:lstStyle/>
          <a:p>
            <a:r>
              <a:rPr kumimoji="1" lang="ja-JP" altLang="en-US" sz="3600" dirty="0">
                <a:solidFill>
                  <a:srgbClr val="0000FF"/>
                </a:solidFill>
                <a:latin typeface="+mn-ea"/>
              </a:rPr>
              <a:t>１．高性能排水材（ドレーン）設置方法</a:t>
            </a:r>
          </a:p>
        </p:txBody>
      </p:sp>
      <p:sp>
        <p:nvSpPr>
          <p:cNvPr id="14" name="テキスト ボックス 13"/>
          <p:cNvSpPr txBox="1"/>
          <p:nvPr/>
        </p:nvSpPr>
        <p:spPr>
          <a:xfrm>
            <a:off x="0" y="6496729"/>
            <a:ext cx="301686" cy="369332"/>
          </a:xfrm>
          <a:prstGeom prst="rect">
            <a:avLst/>
          </a:prstGeom>
          <a:noFill/>
        </p:spPr>
        <p:txBody>
          <a:bodyPr wrap="none" rtlCol="0">
            <a:spAutoFit/>
          </a:bodyPr>
          <a:lstStyle/>
          <a:p>
            <a:r>
              <a:rPr lang="en-US" altLang="ja-JP" dirty="0"/>
              <a:t>5</a:t>
            </a:r>
            <a:endParaRPr kumimoji="1" lang="ja-JP" altLang="en-US" dirty="0"/>
          </a:p>
        </p:txBody>
      </p:sp>
      <p:pic>
        <p:nvPicPr>
          <p:cNvPr id="17" name="図 16"/>
          <p:cNvPicPr>
            <a:picLocks noChangeAspect="1"/>
          </p:cNvPicPr>
          <p:nvPr/>
        </p:nvPicPr>
        <p:blipFill>
          <a:blip r:embed="rId3"/>
          <a:stretch>
            <a:fillRect/>
          </a:stretch>
        </p:blipFill>
        <p:spPr>
          <a:xfrm>
            <a:off x="331144" y="1182265"/>
            <a:ext cx="6332044" cy="5167120"/>
          </a:xfrm>
          <a:prstGeom prst="rect">
            <a:avLst/>
          </a:prstGeom>
        </p:spPr>
      </p:pic>
      <p:cxnSp>
        <p:nvCxnSpPr>
          <p:cNvPr id="7" name="直線コネクタ 6"/>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pic>
        <p:nvPicPr>
          <p:cNvPr id="1026" name="Picture 2" descr="L:\スマート液状化_報告書\改良十字ビット.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20678" y="4417841"/>
            <a:ext cx="1983409" cy="1488436"/>
          </a:xfrm>
          <a:prstGeom prst="rect">
            <a:avLst/>
          </a:prstGeom>
          <a:noFill/>
          <a:extLst>
            <a:ext uri="{909E8E84-426E-40DD-AFC4-6F175D3DCCD1}">
              <a14:hiddenFill xmlns:a14="http://schemas.microsoft.com/office/drawing/2010/main">
                <a:solidFill>
                  <a:srgbClr val="FFFFFF"/>
                </a:solidFill>
              </a14:hiddenFill>
            </a:ext>
          </a:extLst>
        </p:spPr>
      </p:pic>
      <p:pic>
        <p:nvPicPr>
          <p:cNvPr id="9" name="図 8"/>
          <p:cNvPicPr/>
          <p:nvPr/>
        </p:nvPicPr>
        <p:blipFill>
          <a:blip r:embed="rId5"/>
          <a:stretch>
            <a:fillRect/>
          </a:stretch>
        </p:blipFill>
        <p:spPr>
          <a:xfrm>
            <a:off x="6820678" y="2606203"/>
            <a:ext cx="1983409" cy="1453631"/>
          </a:xfrm>
          <a:prstGeom prst="rect">
            <a:avLst/>
          </a:prstGeom>
        </p:spPr>
      </p:pic>
      <p:pic>
        <p:nvPicPr>
          <p:cNvPr id="10" name="図 9"/>
          <p:cNvPicPr/>
          <p:nvPr/>
        </p:nvPicPr>
        <p:blipFill>
          <a:blip r:embed="rId6">
            <a:extLst>
              <a:ext uri="{28A0092B-C50C-407E-A947-70E740481C1C}">
                <a14:useLocalDpi xmlns:a14="http://schemas.microsoft.com/office/drawing/2010/main" val="0"/>
              </a:ext>
            </a:extLst>
          </a:blip>
          <a:stretch>
            <a:fillRect/>
          </a:stretch>
        </p:blipFill>
        <p:spPr>
          <a:xfrm>
            <a:off x="6820678" y="813801"/>
            <a:ext cx="1983409" cy="1434971"/>
          </a:xfrm>
          <a:prstGeom prst="rect">
            <a:avLst/>
          </a:prstGeom>
        </p:spPr>
      </p:pic>
      <p:sp>
        <p:nvSpPr>
          <p:cNvPr id="2" name="テキスト ボックス 1"/>
          <p:cNvSpPr txBox="1"/>
          <p:nvPr/>
        </p:nvSpPr>
        <p:spPr>
          <a:xfrm>
            <a:off x="6820678" y="2248772"/>
            <a:ext cx="1983409" cy="276999"/>
          </a:xfrm>
          <a:prstGeom prst="rect">
            <a:avLst/>
          </a:prstGeom>
          <a:noFill/>
        </p:spPr>
        <p:txBody>
          <a:bodyPr wrap="square" rtlCol="0">
            <a:spAutoFit/>
          </a:bodyPr>
          <a:lstStyle/>
          <a:p>
            <a:pPr algn="ctr"/>
            <a:r>
              <a:rPr kumimoji="1" lang="ja-JP" altLang="en-US" sz="1200" dirty="0"/>
              <a:t>圧入貫入用スクリュウ型</a:t>
            </a:r>
          </a:p>
        </p:txBody>
      </p:sp>
      <p:sp>
        <p:nvSpPr>
          <p:cNvPr id="12" name="テキスト ボックス 11"/>
          <p:cNvSpPr txBox="1"/>
          <p:nvPr/>
        </p:nvSpPr>
        <p:spPr>
          <a:xfrm>
            <a:off x="6820677" y="4059834"/>
            <a:ext cx="1983409" cy="276999"/>
          </a:xfrm>
          <a:prstGeom prst="rect">
            <a:avLst/>
          </a:prstGeom>
          <a:noFill/>
        </p:spPr>
        <p:txBody>
          <a:bodyPr wrap="square" rtlCol="0">
            <a:spAutoFit/>
          </a:bodyPr>
          <a:lstStyle/>
          <a:p>
            <a:pPr algn="ctr"/>
            <a:r>
              <a:rPr kumimoji="1" lang="ja-JP" altLang="en-US" sz="1200" dirty="0"/>
              <a:t>回転貫入用十字型</a:t>
            </a:r>
          </a:p>
        </p:txBody>
      </p:sp>
      <p:sp>
        <p:nvSpPr>
          <p:cNvPr id="15" name="テキスト ボックス 14"/>
          <p:cNvSpPr txBox="1"/>
          <p:nvPr/>
        </p:nvSpPr>
        <p:spPr>
          <a:xfrm>
            <a:off x="6820678" y="5861083"/>
            <a:ext cx="1983409" cy="276999"/>
          </a:xfrm>
          <a:prstGeom prst="rect">
            <a:avLst/>
          </a:prstGeom>
          <a:noFill/>
        </p:spPr>
        <p:txBody>
          <a:bodyPr wrap="square" rtlCol="0">
            <a:spAutoFit/>
          </a:bodyPr>
          <a:lstStyle/>
          <a:p>
            <a:pPr algn="ctr"/>
            <a:r>
              <a:rPr kumimoji="1" lang="ja-JP" altLang="en-US" sz="1200" dirty="0"/>
              <a:t>回転貫入用改良十字型</a:t>
            </a:r>
          </a:p>
        </p:txBody>
      </p:sp>
      <p:sp>
        <p:nvSpPr>
          <p:cNvPr id="3" name="テキスト ボックス 2"/>
          <p:cNvSpPr txBox="1"/>
          <p:nvPr/>
        </p:nvSpPr>
        <p:spPr>
          <a:xfrm>
            <a:off x="6820678" y="6164719"/>
            <a:ext cx="1983409" cy="369332"/>
          </a:xfrm>
          <a:prstGeom prst="rect">
            <a:avLst/>
          </a:prstGeom>
          <a:noFill/>
        </p:spPr>
        <p:txBody>
          <a:bodyPr wrap="square" rtlCol="0">
            <a:spAutoFit/>
          </a:bodyPr>
          <a:lstStyle/>
          <a:p>
            <a:r>
              <a:rPr kumimoji="1" lang="ja-JP" altLang="en-US" dirty="0"/>
              <a:t>捨てビットの開発</a:t>
            </a:r>
          </a:p>
        </p:txBody>
      </p:sp>
      <p:sp>
        <p:nvSpPr>
          <p:cNvPr id="19" name="テキスト ボックス 18"/>
          <p:cNvSpPr txBox="1"/>
          <p:nvPr/>
        </p:nvSpPr>
        <p:spPr>
          <a:xfrm>
            <a:off x="1491066" y="6312063"/>
            <a:ext cx="4342032" cy="369332"/>
          </a:xfrm>
          <a:prstGeom prst="rect">
            <a:avLst/>
          </a:prstGeom>
          <a:noFill/>
        </p:spPr>
        <p:txBody>
          <a:bodyPr wrap="square" rtlCol="0">
            <a:spAutoFit/>
          </a:bodyPr>
          <a:lstStyle/>
          <a:p>
            <a:pPr algn="ctr"/>
            <a:r>
              <a:rPr kumimoji="1" lang="ja-JP" altLang="en-US" dirty="0"/>
              <a:t>ドレーン設置方法の説明図</a:t>
            </a:r>
          </a:p>
        </p:txBody>
      </p:sp>
      <p:pic>
        <p:nvPicPr>
          <p:cNvPr id="20"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70275" y="813801"/>
            <a:ext cx="2120245" cy="1598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正方形/長方形 3"/>
          <p:cNvSpPr/>
          <p:nvPr/>
        </p:nvSpPr>
        <p:spPr>
          <a:xfrm>
            <a:off x="4830397" y="2017939"/>
            <a:ext cx="1990280" cy="461665"/>
          </a:xfrm>
          <a:prstGeom prst="rect">
            <a:avLst/>
          </a:prstGeom>
        </p:spPr>
        <p:txBody>
          <a:bodyPr wrap="square">
            <a:spAutoFit/>
          </a:bodyPr>
          <a:lstStyle/>
          <a:p>
            <a:pPr lvl="0"/>
            <a:r>
              <a:rPr lang="ja-JP" altLang="en-US" sz="1200" b="1" dirty="0">
                <a:solidFill>
                  <a:prstClr val="black"/>
                </a:solidFill>
                <a:latin typeface="+mj-ea"/>
                <a:ea typeface="+mj-ea"/>
              </a:rPr>
              <a:t>エコマーク認定、</a:t>
            </a:r>
            <a:r>
              <a:rPr lang="en-US" altLang="ja-JP" sz="1200" b="1" dirty="0">
                <a:solidFill>
                  <a:prstClr val="black"/>
                </a:solidFill>
                <a:latin typeface="+mj-ea"/>
                <a:ea typeface="+mj-ea"/>
              </a:rPr>
              <a:t>NETIS</a:t>
            </a:r>
            <a:r>
              <a:rPr lang="ja-JP" altLang="en-US" sz="1200" b="1" dirty="0">
                <a:solidFill>
                  <a:prstClr val="black"/>
                </a:solidFill>
                <a:latin typeface="+mj-ea"/>
                <a:ea typeface="+mj-ea"/>
              </a:rPr>
              <a:t>登録、</a:t>
            </a:r>
            <a:endParaRPr lang="en-US" altLang="ja-JP" sz="1200" b="1" dirty="0">
              <a:solidFill>
                <a:prstClr val="black"/>
              </a:solidFill>
              <a:latin typeface="+mj-ea"/>
              <a:ea typeface="+mj-ea"/>
            </a:endParaRPr>
          </a:p>
          <a:p>
            <a:pPr lvl="0"/>
            <a:r>
              <a:rPr lang="ja-JP" altLang="en-US" sz="1200" b="1" dirty="0">
                <a:solidFill>
                  <a:prstClr val="black"/>
                </a:solidFill>
                <a:latin typeface="+mj-ea"/>
                <a:ea typeface="+mj-ea"/>
              </a:rPr>
              <a:t>ベターリビング技術評定</a:t>
            </a:r>
            <a:endParaRPr lang="en-US" altLang="ja-JP" sz="1200" b="1" dirty="0">
              <a:solidFill>
                <a:prstClr val="black"/>
              </a:solidFill>
              <a:latin typeface="+mj-ea"/>
              <a:ea typeface="+mj-ea"/>
            </a:endParaRPr>
          </a:p>
        </p:txBody>
      </p:sp>
      <p:sp>
        <p:nvSpPr>
          <p:cNvPr id="5" name="テキスト ボックス 4"/>
          <p:cNvSpPr txBox="1"/>
          <p:nvPr/>
        </p:nvSpPr>
        <p:spPr>
          <a:xfrm>
            <a:off x="4228573" y="2396695"/>
            <a:ext cx="1352938" cy="307777"/>
          </a:xfrm>
          <a:prstGeom prst="rect">
            <a:avLst/>
          </a:prstGeom>
          <a:noFill/>
        </p:spPr>
        <p:txBody>
          <a:bodyPr wrap="square" rtlCol="0">
            <a:spAutoFit/>
          </a:bodyPr>
          <a:lstStyle/>
          <a:p>
            <a:r>
              <a:rPr kumimoji="1" lang="ja-JP" altLang="en-US" sz="1400" b="1" dirty="0"/>
              <a:t>高性能排水材</a:t>
            </a:r>
          </a:p>
        </p:txBody>
      </p:sp>
      <p:sp>
        <p:nvSpPr>
          <p:cNvPr id="6" name="スライド番号プレースホルダー 5"/>
          <p:cNvSpPr>
            <a:spLocks noGrp="1"/>
          </p:cNvSpPr>
          <p:nvPr>
            <p:ph type="sldNum" sz="quarter" idx="12"/>
          </p:nvPr>
        </p:nvSpPr>
        <p:spPr/>
        <p:txBody>
          <a:bodyPr/>
          <a:lstStyle/>
          <a:p>
            <a:fld id="{ECBBA4FD-8B58-3E45-AE96-1E427A68B684}" type="slidenum">
              <a:rPr kumimoji="1" lang="ja-JP" altLang="en-US" smtClean="0"/>
              <a:t>7</a:t>
            </a:fld>
            <a:endParaRPr kumimoji="1" lang="ja-JP" altLang="en-US"/>
          </a:p>
        </p:txBody>
      </p:sp>
    </p:spTree>
    <p:extLst>
      <p:ext uri="{BB962C8B-B14F-4D97-AF65-F5344CB8AC3E}">
        <p14:creationId xmlns:p14="http://schemas.microsoft.com/office/powerpoint/2010/main" val="23310072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曲折矢印 43"/>
          <p:cNvSpPr/>
          <p:nvPr/>
        </p:nvSpPr>
        <p:spPr>
          <a:xfrm rot="5400000">
            <a:off x="6698545" y="1524239"/>
            <a:ext cx="839131" cy="843930"/>
          </a:xfrm>
          <a:prstGeom prst="ben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solidFill>
                <a:schemeClr val="tx1"/>
              </a:solidFill>
            </a:endParaRPr>
          </a:p>
        </p:txBody>
      </p:sp>
      <p:sp>
        <p:nvSpPr>
          <p:cNvPr id="2" name="テキスト ボックス 1"/>
          <p:cNvSpPr txBox="1"/>
          <p:nvPr/>
        </p:nvSpPr>
        <p:spPr>
          <a:xfrm>
            <a:off x="142496" y="59611"/>
            <a:ext cx="8824221" cy="646331"/>
          </a:xfrm>
          <a:prstGeom prst="rect">
            <a:avLst/>
          </a:prstGeom>
          <a:solidFill>
            <a:schemeClr val="bg1"/>
          </a:solidFill>
        </p:spPr>
        <p:txBody>
          <a:bodyPr wrap="square" rtlCol="0">
            <a:spAutoFit/>
          </a:bodyPr>
          <a:lstStyle/>
          <a:p>
            <a:r>
              <a:rPr lang="ja-JP" altLang="en-US" sz="3600" dirty="0">
                <a:solidFill>
                  <a:srgbClr val="0000FF"/>
                </a:solidFill>
                <a:latin typeface="+mj-ea"/>
                <a:ea typeface="+mj-ea"/>
              </a:rPr>
              <a:t>２．</a:t>
            </a:r>
            <a:r>
              <a:rPr kumimoji="1" lang="ja-JP" altLang="en-US" sz="3600" dirty="0">
                <a:solidFill>
                  <a:srgbClr val="0000FF"/>
                </a:solidFill>
                <a:latin typeface="+mj-ea"/>
                <a:ea typeface="+mj-ea"/>
              </a:rPr>
              <a:t>対策効果の予測と検証</a:t>
            </a:r>
            <a:endParaRPr kumimoji="1" lang="en-US" altLang="ja-JP" sz="3600" dirty="0">
              <a:solidFill>
                <a:srgbClr val="0000FF"/>
              </a:solidFill>
              <a:latin typeface="+mj-ea"/>
              <a:ea typeface="+mj-ea"/>
            </a:endParaRPr>
          </a:p>
        </p:txBody>
      </p:sp>
      <p:sp>
        <p:nvSpPr>
          <p:cNvPr id="3" name="テキスト ボックス 2"/>
          <p:cNvSpPr txBox="1"/>
          <p:nvPr/>
        </p:nvSpPr>
        <p:spPr>
          <a:xfrm>
            <a:off x="284374" y="684820"/>
            <a:ext cx="4546437" cy="461665"/>
          </a:xfrm>
          <a:prstGeom prst="rect">
            <a:avLst/>
          </a:prstGeom>
          <a:solidFill>
            <a:schemeClr val="bg1"/>
          </a:solidFill>
        </p:spPr>
        <p:txBody>
          <a:bodyPr wrap="none" rtlCol="0">
            <a:spAutoFit/>
          </a:bodyPr>
          <a:lstStyle/>
          <a:p>
            <a:r>
              <a:rPr kumimoji="1" lang="en-US" altLang="ja-JP" sz="2400" dirty="0">
                <a:latin typeface="+mn-ea"/>
              </a:rPr>
              <a:t>3</a:t>
            </a:r>
            <a:r>
              <a:rPr kumimoji="1" lang="ja-JP" altLang="en-US" sz="2400" dirty="0">
                <a:latin typeface="+mn-ea"/>
              </a:rPr>
              <a:t>次元液状化解析による予測解析</a:t>
            </a:r>
            <a:endParaRPr kumimoji="1" lang="en-US" altLang="ja-JP" sz="2400" dirty="0">
              <a:latin typeface="+mn-ea"/>
            </a:endParaRPr>
          </a:p>
        </p:txBody>
      </p:sp>
      <p:pic>
        <p:nvPicPr>
          <p:cNvPr id="5" name="Picture 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1635" t="10143" r="31726" b="7902"/>
          <a:stretch/>
        </p:blipFill>
        <p:spPr bwMode="auto">
          <a:xfrm>
            <a:off x="2750176" y="2246472"/>
            <a:ext cx="2359657" cy="20433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3053" y="2251068"/>
            <a:ext cx="1200150" cy="12813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3138" y="3487224"/>
            <a:ext cx="2285756" cy="853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テキスト ボックス 7"/>
          <p:cNvSpPr txBox="1"/>
          <p:nvPr/>
        </p:nvSpPr>
        <p:spPr>
          <a:xfrm>
            <a:off x="2902952" y="4237223"/>
            <a:ext cx="2216565" cy="276999"/>
          </a:xfrm>
          <a:prstGeom prst="rect">
            <a:avLst/>
          </a:prstGeom>
          <a:noFill/>
        </p:spPr>
        <p:txBody>
          <a:bodyPr wrap="square" rtlCol="0">
            <a:spAutoFit/>
          </a:bodyPr>
          <a:lstStyle/>
          <a:p>
            <a:pPr algn="ctr"/>
            <a:r>
              <a:rPr kumimoji="1" lang="en-US" altLang="ja-JP" sz="1200" dirty="0">
                <a:latin typeface="HG正楷書体-PRO" panose="03000600000000000000" pitchFamily="66" charset="-128"/>
                <a:ea typeface="HG正楷書体-PRO" panose="03000600000000000000" pitchFamily="66" charset="-128"/>
              </a:rPr>
              <a:t>LIQCA3D</a:t>
            </a:r>
            <a:r>
              <a:rPr kumimoji="1" lang="ja-JP" altLang="en-US" sz="1200" dirty="0">
                <a:latin typeface="+mn-ea"/>
              </a:rPr>
              <a:t>による変形解析</a:t>
            </a:r>
          </a:p>
        </p:txBody>
      </p:sp>
      <p:pic>
        <p:nvPicPr>
          <p:cNvPr id="9" name="Picture 2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328814" y="2251068"/>
            <a:ext cx="1402648" cy="843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テキスト ボックス 9"/>
          <p:cNvSpPr txBox="1"/>
          <p:nvPr/>
        </p:nvSpPr>
        <p:spPr>
          <a:xfrm>
            <a:off x="1313203" y="3071552"/>
            <a:ext cx="1539171" cy="276999"/>
          </a:xfrm>
          <a:prstGeom prst="rect">
            <a:avLst/>
          </a:prstGeom>
          <a:noFill/>
        </p:spPr>
        <p:txBody>
          <a:bodyPr wrap="square" rtlCol="0">
            <a:spAutoFit/>
          </a:bodyPr>
          <a:lstStyle/>
          <a:p>
            <a:r>
              <a:rPr lang="ja-JP" altLang="en-US" sz="1200" dirty="0">
                <a:latin typeface="+mj-ea"/>
                <a:ea typeface="+mj-ea"/>
              </a:rPr>
              <a:t>要素シミュレーション</a:t>
            </a:r>
            <a:endParaRPr kumimoji="1" lang="ja-JP" altLang="en-US" sz="1200" dirty="0">
              <a:latin typeface="+mj-ea"/>
              <a:ea typeface="+mj-ea"/>
            </a:endParaRPr>
          </a:p>
        </p:txBody>
      </p:sp>
      <p:sp>
        <p:nvSpPr>
          <p:cNvPr id="11" name="テキスト ボックス 10"/>
          <p:cNvSpPr txBox="1"/>
          <p:nvPr/>
        </p:nvSpPr>
        <p:spPr>
          <a:xfrm>
            <a:off x="1019212" y="4243702"/>
            <a:ext cx="979714" cy="276999"/>
          </a:xfrm>
          <a:prstGeom prst="rect">
            <a:avLst/>
          </a:prstGeom>
          <a:noFill/>
        </p:spPr>
        <p:txBody>
          <a:bodyPr wrap="square" rtlCol="0">
            <a:spAutoFit/>
          </a:bodyPr>
          <a:lstStyle/>
          <a:p>
            <a:pPr algn="ctr"/>
            <a:r>
              <a:rPr kumimoji="1" lang="ja-JP" altLang="en-US" sz="1200" dirty="0">
                <a:latin typeface="+mj-ea"/>
                <a:ea typeface="+mj-ea"/>
              </a:rPr>
              <a:t>地震動波形</a:t>
            </a:r>
          </a:p>
        </p:txBody>
      </p:sp>
      <p:pic>
        <p:nvPicPr>
          <p:cNvPr id="12"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9968" y="1085068"/>
            <a:ext cx="1295536" cy="1191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64135" y="1085068"/>
            <a:ext cx="1298292" cy="11944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25669" y="1118492"/>
            <a:ext cx="1252203" cy="1152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図 142"/>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296342" y="1079074"/>
            <a:ext cx="1479773" cy="1262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3" name="グループ化 22"/>
          <p:cNvGrpSpPr/>
          <p:nvPr/>
        </p:nvGrpSpPr>
        <p:grpSpPr>
          <a:xfrm>
            <a:off x="5290487" y="2346434"/>
            <a:ext cx="3524521" cy="2341852"/>
            <a:chOff x="5663037" y="3224657"/>
            <a:chExt cx="2946044" cy="2064080"/>
          </a:xfrm>
        </p:grpSpPr>
        <p:cxnSp>
          <p:nvCxnSpPr>
            <p:cNvPr id="22" name="直線矢印コネクタ 21"/>
            <p:cNvCxnSpPr/>
            <p:nvPr/>
          </p:nvCxnSpPr>
          <p:spPr>
            <a:xfrm flipH="1">
              <a:off x="6583333" y="3617719"/>
              <a:ext cx="1537835" cy="317184"/>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pic>
          <p:nvPicPr>
            <p:cNvPr id="24" name="Picture 2"/>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t="38943" b="9812"/>
            <a:stretch/>
          </p:blipFill>
          <p:spPr bwMode="auto">
            <a:xfrm>
              <a:off x="5663037" y="3226962"/>
              <a:ext cx="2931018" cy="8913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5" name="Picture 3"/>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47161" b="9084"/>
            <a:stretch/>
          </p:blipFill>
          <p:spPr bwMode="auto">
            <a:xfrm>
              <a:off x="5680009" y="4178626"/>
              <a:ext cx="2903553" cy="9053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正方形/長方形 26"/>
            <p:cNvSpPr/>
            <p:nvPr/>
          </p:nvSpPr>
          <p:spPr>
            <a:xfrm>
              <a:off x="6537614" y="3591099"/>
              <a:ext cx="45719" cy="545336"/>
            </a:xfrm>
            <a:prstGeom prst="rect">
              <a:avLst/>
            </a:prstGeom>
            <a:noFill/>
            <a:ln>
              <a:solidFill>
                <a:srgbClr val="0092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7828376" y="3591099"/>
              <a:ext cx="45720" cy="527218"/>
            </a:xfrm>
            <a:prstGeom prst="rect">
              <a:avLst/>
            </a:prstGeom>
            <a:noFill/>
            <a:ln>
              <a:solidFill>
                <a:srgbClr val="0092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角丸四角形 28"/>
            <p:cNvSpPr/>
            <p:nvPr/>
          </p:nvSpPr>
          <p:spPr>
            <a:xfrm>
              <a:off x="6340640" y="4508087"/>
              <a:ext cx="576064" cy="580622"/>
            </a:xfrm>
            <a:prstGeom prst="roundRect">
              <a:avLst/>
            </a:prstGeom>
            <a:noFill/>
            <a:ln>
              <a:solidFill>
                <a:srgbClr val="00924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 name="テキスト ボックス 29"/>
            <p:cNvSpPr txBox="1"/>
            <p:nvPr/>
          </p:nvSpPr>
          <p:spPr>
            <a:xfrm>
              <a:off x="7826856" y="3224657"/>
              <a:ext cx="540249" cy="244144"/>
            </a:xfrm>
            <a:prstGeom prst="rect">
              <a:avLst/>
            </a:prstGeom>
            <a:noFill/>
          </p:spPr>
          <p:txBody>
            <a:bodyPr wrap="none" rtlCol="0">
              <a:spAutoFit/>
            </a:bodyPr>
            <a:lstStyle/>
            <a:p>
              <a:r>
                <a:rPr kumimoji="1" lang="ja-JP" altLang="en-US" sz="1200" dirty="0">
                  <a:solidFill>
                    <a:schemeClr val="bg1"/>
                  </a:solidFill>
                  <a:latin typeface="+mj-ea"/>
                  <a:ea typeface="+mj-ea"/>
                </a:rPr>
                <a:t>対策工</a:t>
              </a:r>
            </a:p>
          </p:txBody>
        </p:sp>
        <p:sp>
          <p:nvSpPr>
            <p:cNvPr id="31" name="テキスト ボックス 30"/>
            <p:cNvSpPr txBox="1"/>
            <p:nvPr/>
          </p:nvSpPr>
          <p:spPr>
            <a:xfrm>
              <a:off x="6844696" y="3274839"/>
              <a:ext cx="797510" cy="244144"/>
            </a:xfrm>
            <a:prstGeom prst="rect">
              <a:avLst/>
            </a:prstGeom>
            <a:noFill/>
          </p:spPr>
          <p:txBody>
            <a:bodyPr wrap="none" rtlCol="0">
              <a:spAutoFit/>
            </a:bodyPr>
            <a:lstStyle/>
            <a:p>
              <a:r>
                <a:rPr kumimoji="1" lang="ja-JP" altLang="en-US" sz="1200" dirty="0">
                  <a:solidFill>
                    <a:schemeClr val="bg1"/>
                  </a:solidFill>
                  <a:latin typeface="+mj-ea"/>
                  <a:ea typeface="+mj-ea"/>
                </a:rPr>
                <a:t>住宅モデル</a:t>
              </a:r>
            </a:p>
          </p:txBody>
        </p:sp>
        <p:sp>
          <p:nvSpPr>
            <p:cNvPr id="32" name="テキスト ボックス 31"/>
            <p:cNvSpPr txBox="1"/>
            <p:nvPr/>
          </p:nvSpPr>
          <p:spPr>
            <a:xfrm>
              <a:off x="8068832" y="4693383"/>
              <a:ext cx="540249" cy="244144"/>
            </a:xfrm>
            <a:prstGeom prst="rect">
              <a:avLst/>
            </a:prstGeom>
            <a:noFill/>
          </p:spPr>
          <p:txBody>
            <a:bodyPr wrap="none" rtlCol="0">
              <a:spAutoFit/>
            </a:bodyPr>
            <a:lstStyle/>
            <a:p>
              <a:r>
                <a:rPr kumimoji="1" lang="ja-JP" altLang="en-US" sz="1200" dirty="0">
                  <a:latin typeface="+mj-ea"/>
                  <a:ea typeface="+mj-ea"/>
                </a:rPr>
                <a:t>液状化</a:t>
              </a:r>
            </a:p>
          </p:txBody>
        </p:sp>
        <p:sp>
          <p:nvSpPr>
            <p:cNvPr id="33" name="テキスト ボックス 32"/>
            <p:cNvSpPr txBox="1"/>
            <p:nvPr/>
          </p:nvSpPr>
          <p:spPr>
            <a:xfrm>
              <a:off x="6916704" y="4693383"/>
              <a:ext cx="540249" cy="244144"/>
            </a:xfrm>
            <a:prstGeom prst="rect">
              <a:avLst/>
            </a:prstGeom>
            <a:noFill/>
          </p:spPr>
          <p:txBody>
            <a:bodyPr wrap="none" rtlCol="0">
              <a:spAutoFit/>
            </a:bodyPr>
            <a:lstStyle/>
            <a:p>
              <a:r>
                <a:rPr kumimoji="1" lang="ja-JP" altLang="en-US" sz="1200" dirty="0">
                  <a:latin typeface="+mj-ea"/>
                  <a:ea typeface="+mj-ea"/>
                </a:rPr>
                <a:t>液状化</a:t>
              </a:r>
            </a:p>
          </p:txBody>
        </p:sp>
        <p:sp>
          <p:nvSpPr>
            <p:cNvPr id="34" name="テキスト ボックス 33"/>
            <p:cNvSpPr txBox="1"/>
            <p:nvPr/>
          </p:nvSpPr>
          <p:spPr>
            <a:xfrm>
              <a:off x="5680009" y="4693383"/>
              <a:ext cx="540249" cy="244144"/>
            </a:xfrm>
            <a:prstGeom prst="rect">
              <a:avLst/>
            </a:prstGeom>
            <a:noFill/>
          </p:spPr>
          <p:txBody>
            <a:bodyPr wrap="none" rtlCol="0">
              <a:spAutoFit/>
            </a:bodyPr>
            <a:lstStyle/>
            <a:p>
              <a:r>
                <a:rPr kumimoji="1" lang="ja-JP" altLang="en-US" sz="1200" dirty="0">
                  <a:latin typeface="+mj-ea"/>
                  <a:ea typeface="+mj-ea"/>
                </a:rPr>
                <a:t>液状化</a:t>
              </a:r>
            </a:p>
          </p:txBody>
        </p:sp>
        <p:sp>
          <p:nvSpPr>
            <p:cNvPr id="35" name="テキスト ボックス 34"/>
            <p:cNvSpPr txBox="1"/>
            <p:nvPr/>
          </p:nvSpPr>
          <p:spPr>
            <a:xfrm>
              <a:off x="6052608" y="5037546"/>
              <a:ext cx="1054772" cy="244144"/>
            </a:xfrm>
            <a:prstGeom prst="rect">
              <a:avLst/>
            </a:prstGeom>
            <a:noFill/>
          </p:spPr>
          <p:txBody>
            <a:bodyPr wrap="none" rtlCol="0">
              <a:spAutoFit/>
            </a:bodyPr>
            <a:lstStyle/>
            <a:p>
              <a:r>
                <a:rPr kumimoji="1" lang="ja-JP" altLang="en-US" sz="1200" dirty="0">
                  <a:latin typeface="+mj-ea"/>
                  <a:ea typeface="+mj-ea"/>
                </a:rPr>
                <a:t>液状化抑制領域</a:t>
              </a:r>
            </a:p>
          </p:txBody>
        </p:sp>
        <p:sp>
          <p:nvSpPr>
            <p:cNvPr id="36" name="テキスト ボックス 35"/>
            <p:cNvSpPr txBox="1"/>
            <p:nvPr/>
          </p:nvSpPr>
          <p:spPr>
            <a:xfrm>
              <a:off x="7229632" y="5044593"/>
              <a:ext cx="1054772" cy="244144"/>
            </a:xfrm>
            <a:prstGeom prst="rect">
              <a:avLst/>
            </a:prstGeom>
            <a:noFill/>
          </p:spPr>
          <p:txBody>
            <a:bodyPr wrap="none" rtlCol="0">
              <a:spAutoFit/>
            </a:bodyPr>
            <a:lstStyle/>
            <a:p>
              <a:r>
                <a:rPr kumimoji="1" lang="ja-JP" altLang="en-US" sz="1200" dirty="0">
                  <a:latin typeface="+mj-ea"/>
                  <a:ea typeface="+mj-ea"/>
                </a:rPr>
                <a:t>液状化抑制領域</a:t>
              </a:r>
            </a:p>
          </p:txBody>
        </p:sp>
        <p:sp>
          <p:nvSpPr>
            <p:cNvPr id="37" name="角丸四角形 36"/>
            <p:cNvSpPr/>
            <p:nvPr/>
          </p:nvSpPr>
          <p:spPr>
            <a:xfrm>
              <a:off x="5732232" y="4189327"/>
              <a:ext cx="576064" cy="2366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mn-ea"/>
                </a:rPr>
                <a:t>振動後</a:t>
              </a:r>
            </a:p>
          </p:txBody>
        </p:sp>
        <p:sp>
          <p:nvSpPr>
            <p:cNvPr id="38" name="角丸四角形 37"/>
            <p:cNvSpPr/>
            <p:nvPr/>
          </p:nvSpPr>
          <p:spPr>
            <a:xfrm>
              <a:off x="5677794" y="3230619"/>
              <a:ext cx="576064" cy="23666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latin typeface="+mj-ea"/>
                  <a:ea typeface="+mj-ea"/>
                </a:rPr>
                <a:t>振動前</a:t>
              </a:r>
            </a:p>
          </p:txBody>
        </p:sp>
        <p:cxnSp>
          <p:nvCxnSpPr>
            <p:cNvPr id="39" name="直線矢印コネクタ 38"/>
            <p:cNvCxnSpPr/>
            <p:nvPr/>
          </p:nvCxnSpPr>
          <p:spPr>
            <a:xfrm flipH="1">
              <a:off x="7862727" y="3453306"/>
              <a:ext cx="247072" cy="194066"/>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40" name="直線矢印コネクタ 39"/>
            <p:cNvCxnSpPr/>
            <p:nvPr/>
          </p:nvCxnSpPr>
          <p:spPr>
            <a:xfrm flipH="1">
              <a:off x="6571964" y="3453306"/>
              <a:ext cx="1537835" cy="317184"/>
            </a:xfrm>
            <a:prstGeom prst="straightConnector1">
              <a:avLst/>
            </a:prstGeom>
            <a:ln>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1" name="角丸四角形 40"/>
            <p:cNvSpPr/>
            <p:nvPr/>
          </p:nvSpPr>
          <p:spPr>
            <a:xfrm>
              <a:off x="7492768" y="4519859"/>
              <a:ext cx="596925" cy="580622"/>
            </a:xfrm>
            <a:prstGeom prst="roundRect">
              <a:avLst/>
            </a:prstGeom>
            <a:noFill/>
            <a:ln>
              <a:solidFill>
                <a:srgbClr val="00924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5" name="テキスト ボックス 44"/>
          <p:cNvSpPr txBox="1"/>
          <p:nvPr/>
        </p:nvSpPr>
        <p:spPr>
          <a:xfrm>
            <a:off x="5096091" y="666149"/>
            <a:ext cx="3776996" cy="461665"/>
          </a:xfrm>
          <a:prstGeom prst="rect">
            <a:avLst/>
          </a:prstGeom>
          <a:noFill/>
        </p:spPr>
        <p:txBody>
          <a:bodyPr wrap="none" rtlCol="0">
            <a:spAutoFit/>
          </a:bodyPr>
          <a:lstStyle/>
          <a:p>
            <a:r>
              <a:rPr kumimoji="1" lang="ja-JP" altLang="en-US" sz="2400" dirty="0">
                <a:latin typeface="+mj-ea"/>
                <a:ea typeface="+mj-ea"/>
              </a:rPr>
              <a:t>模型振動台実験による検証</a:t>
            </a:r>
            <a:endParaRPr kumimoji="1" lang="en-US" altLang="ja-JP" sz="2400" dirty="0">
              <a:latin typeface="+mj-ea"/>
              <a:ea typeface="+mj-ea"/>
            </a:endParaRPr>
          </a:p>
        </p:txBody>
      </p:sp>
      <p:sp>
        <p:nvSpPr>
          <p:cNvPr id="46" name="テキスト ボックス 45"/>
          <p:cNvSpPr txBox="1"/>
          <p:nvPr/>
        </p:nvSpPr>
        <p:spPr>
          <a:xfrm>
            <a:off x="6636432" y="3487224"/>
            <a:ext cx="954107" cy="276999"/>
          </a:xfrm>
          <a:prstGeom prst="rect">
            <a:avLst/>
          </a:prstGeom>
          <a:noFill/>
        </p:spPr>
        <p:txBody>
          <a:bodyPr wrap="none" rtlCol="0">
            <a:spAutoFit/>
          </a:bodyPr>
          <a:lstStyle/>
          <a:p>
            <a:r>
              <a:rPr kumimoji="1" lang="ja-JP" altLang="en-US" sz="1200" dirty="0">
                <a:solidFill>
                  <a:schemeClr val="bg1"/>
                </a:solidFill>
                <a:latin typeface="+mj-ea"/>
                <a:ea typeface="+mj-ea"/>
              </a:rPr>
              <a:t>住宅モデル</a:t>
            </a:r>
          </a:p>
        </p:txBody>
      </p:sp>
      <p:grpSp>
        <p:nvGrpSpPr>
          <p:cNvPr id="47" name="グループ化 46"/>
          <p:cNvGrpSpPr/>
          <p:nvPr/>
        </p:nvGrpSpPr>
        <p:grpSpPr>
          <a:xfrm>
            <a:off x="44143" y="4680290"/>
            <a:ext cx="3234040" cy="1539658"/>
            <a:chOff x="923785" y="3424630"/>
            <a:chExt cx="5975795" cy="2551715"/>
          </a:xfrm>
        </p:grpSpPr>
        <p:pic>
          <p:nvPicPr>
            <p:cNvPr id="48" name="Picture 2"/>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92864"/>
            <a:stretch/>
          </p:blipFill>
          <p:spPr bwMode="auto">
            <a:xfrm>
              <a:off x="5406613" y="4614858"/>
              <a:ext cx="1435862" cy="16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t="92864"/>
            <a:stretch/>
          </p:blipFill>
          <p:spPr bwMode="auto">
            <a:xfrm>
              <a:off x="2426470" y="4615196"/>
              <a:ext cx="1435862" cy="162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2"/>
            <p:cNvPicPr>
              <a:picLocks noChangeAspect="1" noChangeArrowheads="1"/>
            </p:cNvPicPr>
            <p:nvPr/>
          </p:nvPicPr>
          <p:blipFill rotWithShape="1">
            <a:blip r:embed="rId14">
              <a:extLst>
                <a:ext uri="{28A0092B-C50C-407E-A947-70E740481C1C}">
                  <a14:useLocalDpi xmlns:a14="http://schemas.microsoft.com/office/drawing/2010/main" val="0"/>
                </a:ext>
              </a:extLst>
            </a:blip>
            <a:srcRect t="9145" b="13863"/>
            <a:stretch/>
          </p:blipFill>
          <p:spPr bwMode="auto">
            <a:xfrm>
              <a:off x="923785" y="3424630"/>
              <a:ext cx="2835864" cy="11718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6"/>
            <p:cNvPicPr>
              <a:picLocks noChangeAspect="1" noChangeArrowheads="1"/>
            </p:cNvPicPr>
            <p:nvPr/>
          </p:nvPicPr>
          <p:blipFill rotWithShape="1">
            <a:blip r:embed="rId15">
              <a:extLst>
                <a:ext uri="{28A0092B-C50C-407E-A947-70E740481C1C}">
                  <a14:useLocalDpi xmlns:a14="http://schemas.microsoft.com/office/drawing/2010/main" val="0"/>
                </a:ext>
              </a:extLst>
            </a:blip>
            <a:srcRect t="8588" b="15572"/>
            <a:stretch/>
          </p:blipFill>
          <p:spPr bwMode="auto">
            <a:xfrm>
              <a:off x="3862332" y="3424630"/>
              <a:ext cx="2867823" cy="1167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1105521" y="4777611"/>
              <a:ext cx="2472392" cy="1025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3"/>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262612" y="4778780"/>
              <a:ext cx="2415930" cy="11975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 name="テキスト ボックス 53"/>
            <p:cNvSpPr txBox="1"/>
            <p:nvPr/>
          </p:nvSpPr>
          <p:spPr>
            <a:xfrm>
              <a:off x="2590403" y="4696573"/>
              <a:ext cx="1329035" cy="340585"/>
            </a:xfrm>
            <a:prstGeom prst="rect">
              <a:avLst/>
            </a:prstGeom>
            <a:solidFill>
              <a:schemeClr val="bg1"/>
            </a:solidFill>
          </p:spPr>
          <p:txBody>
            <a:bodyPr wrap="none" rtlCol="0">
              <a:spAutoFit/>
            </a:bodyPr>
            <a:lstStyle/>
            <a:p>
              <a:r>
                <a:rPr kumimoji="1" lang="ja-JP" altLang="en-US" sz="800" dirty="0">
                  <a:latin typeface="+mj-ea"/>
                  <a:ea typeface="+mj-ea"/>
                </a:rPr>
                <a:t>せん断ひずみ</a:t>
              </a:r>
              <a:endParaRPr kumimoji="1" lang="en-US" altLang="ja-JP" sz="800" dirty="0">
                <a:latin typeface="+mj-ea"/>
                <a:ea typeface="+mj-ea"/>
              </a:endParaRPr>
            </a:p>
          </p:txBody>
        </p:sp>
        <p:sp>
          <p:nvSpPr>
            <p:cNvPr id="55" name="テキスト ボックス 54"/>
            <p:cNvSpPr txBox="1"/>
            <p:nvPr/>
          </p:nvSpPr>
          <p:spPr>
            <a:xfrm>
              <a:off x="5570545" y="4696573"/>
              <a:ext cx="1329035" cy="340585"/>
            </a:xfrm>
            <a:prstGeom prst="rect">
              <a:avLst/>
            </a:prstGeom>
            <a:solidFill>
              <a:schemeClr val="bg1"/>
            </a:solidFill>
          </p:spPr>
          <p:txBody>
            <a:bodyPr wrap="none" rtlCol="0">
              <a:spAutoFit/>
            </a:bodyPr>
            <a:lstStyle/>
            <a:p>
              <a:r>
                <a:rPr kumimoji="1" lang="ja-JP" altLang="en-US" sz="800" dirty="0">
                  <a:latin typeface="+mj-ea"/>
                  <a:ea typeface="+mj-ea"/>
                </a:rPr>
                <a:t>せん断ひずみ</a:t>
              </a:r>
              <a:endParaRPr kumimoji="1" lang="en-US" altLang="ja-JP" sz="800" dirty="0">
                <a:latin typeface="+mj-ea"/>
                <a:ea typeface="+mj-ea"/>
              </a:endParaRPr>
            </a:p>
          </p:txBody>
        </p:sp>
      </p:grpSp>
      <p:pic>
        <p:nvPicPr>
          <p:cNvPr id="56" name="図 55"/>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3239799" y="4636775"/>
            <a:ext cx="2704656" cy="1864789"/>
          </a:xfrm>
          <a:prstGeom prst="rect">
            <a:avLst/>
          </a:prstGeom>
          <a:noFill/>
          <a:ln>
            <a:noFill/>
          </a:ln>
        </p:spPr>
      </p:pic>
      <p:pic>
        <p:nvPicPr>
          <p:cNvPr id="5122" name="Picture 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862009" y="4682129"/>
            <a:ext cx="1460654" cy="1830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8" name="直線コネクタ 57"/>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pic>
        <p:nvPicPr>
          <p:cNvPr id="5123" name="Picture 3"/>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348035" y="4672798"/>
            <a:ext cx="1466973" cy="18302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581246" y="6512418"/>
            <a:ext cx="1612389" cy="207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 name="テキスト ボックス 62"/>
          <p:cNvSpPr txBox="1"/>
          <p:nvPr/>
        </p:nvSpPr>
        <p:spPr>
          <a:xfrm>
            <a:off x="7013402" y="6619540"/>
            <a:ext cx="719260" cy="205503"/>
          </a:xfrm>
          <a:prstGeom prst="rect">
            <a:avLst/>
          </a:prstGeom>
          <a:noFill/>
        </p:spPr>
        <p:txBody>
          <a:bodyPr wrap="none" rtlCol="0">
            <a:spAutoFit/>
          </a:bodyPr>
          <a:lstStyle/>
          <a:p>
            <a:r>
              <a:rPr kumimoji="1" lang="ja-JP" altLang="en-US" sz="800" dirty="0">
                <a:latin typeface="+mj-ea"/>
                <a:ea typeface="+mj-ea"/>
              </a:rPr>
              <a:t>せん断ひずみ</a:t>
            </a:r>
            <a:endParaRPr kumimoji="1" lang="en-US" altLang="ja-JP" sz="800" dirty="0">
              <a:latin typeface="+mj-ea"/>
              <a:ea typeface="+mj-ea"/>
            </a:endParaRPr>
          </a:p>
        </p:txBody>
      </p:sp>
      <p:sp>
        <p:nvSpPr>
          <p:cNvPr id="57" name="テキスト ボックス 56"/>
          <p:cNvSpPr txBox="1"/>
          <p:nvPr/>
        </p:nvSpPr>
        <p:spPr>
          <a:xfrm>
            <a:off x="56782" y="6199072"/>
            <a:ext cx="3330230" cy="523220"/>
          </a:xfrm>
          <a:prstGeom prst="rect">
            <a:avLst/>
          </a:prstGeom>
          <a:noFill/>
        </p:spPr>
        <p:txBody>
          <a:bodyPr wrap="square" rtlCol="0">
            <a:spAutoFit/>
          </a:bodyPr>
          <a:lstStyle/>
          <a:p>
            <a:r>
              <a:rPr kumimoji="1" lang="ja-JP" altLang="en-US" sz="1400" b="1" dirty="0">
                <a:solidFill>
                  <a:srgbClr val="FF0000"/>
                </a:solidFill>
              </a:rPr>
              <a:t>周辺状況を取込むことで、より正確に沈下や傾斜を予測可能。</a:t>
            </a:r>
          </a:p>
        </p:txBody>
      </p:sp>
      <p:sp>
        <p:nvSpPr>
          <p:cNvPr id="65" name="テキスト ボックス 64"/>
          <p:cNvSpPr txBox="1"/>
          <p:nvPr/>
        </p:nvSpPr>
        <p:spPr>
          <a:xfrm>
            <a:off x="3307675" y="6440114"/>
            <a:ext cx="2836750" cy="307777"/>
          </a:xfrm>
          <a:prstGeom prst="rect">
            <a:avLst/>
          </a:prstGeom>
          <a:noFill/>
        </p:spPr>
        <p:txBody>
          <a:bodyPr wrap="square" rtlCol="0">
            <a:spAutoFit/>
          </a:bodyPr>
          <a:lstStyle/>
          <a:p>
            <a:r>
              <a:rPr kumimoji="1" lang="ja-JP" altLang="en-US" sz="1400" b="1" dirty="0">
                <a:solidFill>
                  <a:srgbClr val="FF0000"/>
                </a:solidFill>
              </a:rPr>
              <a:t>液状化判定結果から沈下量を予測。</a:t>
            </a:r>
          </a:p>
        </p:txBody>
      </p:sp>
      <p:sp>
        <p:nvSpPr>
          <p:cNvPr id="4" name="スライド番号プレースホルダー 3"/>
          <p:cNvSpPr>
            <a:spLocks noGrp="1"/>
          </p:cNvSpPr>
          <p:nvPr>
            <p:ph type="sldNum" sz="quarter" idx="12"/>
          </p:nvPr>
        </p:nvSpPr>
        <p:spPr/>
        <p:txBody>
          <a:bodyPr/>
          <a:lstStyle/>
          <a:p>
            <a:fld id="{ECBBA4FD-8B58-3E45-AE96-1E427A68B684}" type="slidenum">
              <a:rPr kumimoji="1" lang="ja-JP" altLang="en-US" smtClean="0"/>
              <a:t>8</a:t>
            </a:fld>
            <a:endParaRPr kumimoji="1" lang="ja-JP" altLang="en-US"/>
          </a:p>
        </p:txBody>
      </p:sp>
    </p:spTree>
    <p:extLst>
      <p:ext uri="{BB962C8B-B14F-4D97-AF65-F5344CB8AC3E}">
        <p14:creationId xmlns:p14="http://schemas.microsoft.com/office/powerpoint/2010/main" val="3432844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0157" t="20996" r="54495" b="18501"/>
          <a:stretch/>
        </p:blipFill>
        <p:spPr bwMode="auto">
          <a:xfrm>
            <a:off x="6394527" y="1463044"/>
            <a:ext cx="2725868" cy="13122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1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865" t="19762" r="40834" b="8653"/>
          <a:stretch/>
        </p:blipFill>
        <p:spPr bwMode="auto">
          <a:xfrm>
            <a:off x="4386947" y="1492396"/>
            <a:ext cx="1731864" cy="115181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4"/>
          <p:cNvPicPr>
            <a:picLocks noChangeAspect="1" noChangeArrowheads="1"/>
          </p:cNvPicPr>
          <p:nvPr/>
        </p:nvPicPr>
        <p:blipFill rotWithShape="1">
          <a:blip r:embed="rId4">
            <a:extLst>
              <a:ext uri="{28A0092B-C50C-407E-A947-70E740481C1C}">
                <a14:useLocalDpi xmlns:a14="http://schemas.microsoft.com/office/drawing/2010/main" val="0"/>
              </a:ext>
            </a:extLst>
          </a:blip>
          <a:srcRect l="69454" t="48597" r="20971" b="8383"/>
          <a:stretch/>
        </p:blipFill>
        <p:spPr bwMode="auto">
          <a:xfrm>
            <a:off x="4404956" y="2510053"/>
            <a:ext cx="320497" cy="96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4"/>
          <p:cNvPicPr>
            <a:picLocks noChangeAspect="1" noChangeArrowheads="1"/>
          </p:cNvPicPr>
          <p:nvPr/>
        </p:nvPicPr>
        <p:blipFill rotWithShape="1">
          <a:blip r:embed="rId4">
            <a:extLst>
              <a:ext uri="{28A0092B-C50C-407E-A947-70E740481C1C}">
                <a14:useLocalDpi xmlns:a14="http://schemas.microsoft.com/office/drawing/2010/main" val="0"/>
              </a:ext>
            </a:extLst>
          </a:blip>
          <a:srcRect l="69454" t="48597" r="20971" b="8383"/>
          <a:stretch/>
        </p:blipFill>
        <p:spPr bwMode="auto">
          <a:xfrm>
            <a:off x="6773962" y="2335715"/>
            <a:ext cx="320497" cy="96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4"/>
          <p:cNvPicPr>
            <a:picLocks noChangeAspect="1" noChangeArrowheads="1"/>
          </p:cNvPicPr>
          <p:nvPr/>
        </p:nvPicPr>
        <p:blipFill rotWithShape="1">
          <a:blip r:embed="rId4">
            <a:extLst>
              <a:ext uri="{28A0092B-C50C-407E-A947-70E740481C1C}">
                <a14:useLocalDpi xmlns:a14="http://schemas.microsoft.com/office/drawing/2010/main" val="0"/>
              </a:ext>
            </a:extLst>
          </a:blip>
          <a:srcRect l="69454" t="48597" r="20971" b="8383"/>
          <a:stretch/>
        </p:blipFill>
        <p:spPr bwMode="auto">
          <a:xfrm>
            <a:off x="2031185" y="2767763"/>
            <a:ext cx="320497" cy="9687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テキスト ボックス 6"/>
          <p:cNvSpPr txBox="1"/>
          <p:nvPr/>
        </p:nvSpPr>
        <p:spPr>
          <a:xfrm>
            <a:off x="96160" y="66873"/>
            <a:ext cx="7250703" cy="646331"/>
          </a:xfrm>
          <a:prstGeom prst="rect">
            <a:avLst/>
          </a:prstGeom>
          <a:solidFill>
            <a:schemeClr val="bg1"/>
          </a:solidFill>
        </p:spPr>
        <p:txBody>
          <a:bodyPr wrap="none" rtlCol="0">
            <a:spAutoFit/>
          </a:bodyPr>
          <a:lstStyle/>
          <a:p>
            <a:r>
              <a:rPr kumimoji="1" lang="ja-JP" altLang="en-US" sz="3600" dirty="0">
                <a:solidFill>
                  <a:srgbClr val="0000FF"/>
                </a:solidFill>
                <a:latin typeface="+mj-ea"/>
                <a:ea typeface="+mj-ea"/>
              </a:rPr>
              <a:t>３．簡易的な要求性能設計法の開発</a:t>
            </a:r>
            <a:endParaRPr kumimoji="1" lang="en-US" altLang="ja-JP" sz="3600" dirty="0">
              <a:solidFill>
                <a:srgbClr val="0000FF"/>
              </a:solidFill>
              <a:latin typeface="+mj-ea"/>
              <a:ea typeface="+mj-ea"/>
            </a:endParaRPr>
          </a:p>
        </p:txBody>
      </p:sp>
      <p:sp>
        <p:nvSpPr>
          <p:cNvPr id="8" name="テキスト ボックス 7"/>
          <p:cNvSpPr txBox="1"/>
          <p:nvPr/>
        </p:nvSpPr>
        <p:spPr>
          <a:xfrm>
            <a:off x="42223" y="858366"/>
            <a:ext cx="1627369" cy="523220"/>
          </a:xfrm>
          <a:prstGeom prst="rect">
            <a:avLst/>
          </a:prstGeom>
          <a:solidFill>
            <a:schemeClr val="bg1"/>
          </a:solidFill>
        </p:spPr>
        <p:txBody>
          <a:bodyPr wrap="none" rtlCol="0">
            <a:spAutoFit/>
          </a:bodyPr>
          <a:lstStyle/>
          <a:p>
            <a:r>
              <a:rPr kumimoji="1" lang="ja-JP" altLang="en-US" sz="2800" b="1" dirty="0">
                <a:latin typeface="+mj-ea"/>
                <a:ea typeface="+mj-ea"/>
              </a:rPr>
              <a:t>地盤調査</a:t>
            </a:r>
            <a:endParaRPr kumimoji="1" lang="en-US" altLang="ja-JP" sz="2800" b="1" dirty="0">
              <a:latin typeface="+mj-ea"/>
              <a:ea typeface="+mj-ea"/>
            </a:endParaRPr>
          </a:p>
        </p:txBody>
      </p:sp>
      <p:pic>
        <p:nvPicPr>
          <p:cNvPr id="9" name="Picture 2" descr="02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171" y="1381704"/>
            <a:ext cx="1731468" cy="1296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右矢印 10"/>
          <p:cNvSpPr/>
          <p:nvPr/>
        </p:nvSpPr>
        <p:spPr>
          <a:xfrm>
            <a:off x="1655404" y="1789973"/>
            <a:ext cx="400946" cy="576064"/>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テキスト ボックス 11"/>
          <p:cNvSpPr txBox="1"/>
          <p:nvPr/>
        </p:nvSpPr>
        <p:spPr>
          <a:xfrm>
            <a:off x="2056350" y="858484"/>
            <a:ext cx="1988045" cy="523220"/>
          </a:xfrm>
          <a:prstGeom prst="rect">
            <a:avLst/>
          </a:prstGeom>
          <a:solidFill>
            <a:schemeClr val="bg1"/>
          </a:solidFill>
        </p:spPr>
        <p:txBody>
          <a:bodyPr wrap="none" rtlCol="0">
            <a:spAutoFit/>
          </a:bodyPr>
          <a:lstStyle/>
          <a:p>
            <a:r>
              <a:rPr lang="ja-JP" altLang="en-US" sz="2800" b="1" dirty="0">
                <a:latin typeface="+mj-ea"/>
                <a:ea typeface="+mj-ea"/>
              </a:rPr>
              <a:t>支持力算定</a:t>
            </a:r>
            <a:endParaRPr kumimoji="1" lang="en-US" altLang="ja-JP" sz="2800" b="1" dirty="0">
              <a:latin typeface="+mj-ea"/>
              <a:ea typeface="+mj-ea"/>
            </a:endParaRPr>
          </a:p>
        </p:txBody>
      </p:sp>
      <p:sp>
        <p:nvSpPr>
          <p:cNvPr id="13" name="テキスト ボックス 12"/>
          <p:cNvSpPr txBox="1"/>
          <p:nvPr/>
        </p:nvSpPr>
        <p:spPr>
          <a:xfrm>
            <a:off x="4433602" y="858391"/>
            <a:ext cx="1988045" cy="523220"/>
          </a:xfrm>
          <a:prstGeom prst="rect">
            <a:avLst/>
          </a:prstGeom>
          <a:solidFill>
            <a:schemeClr val="bg1"/>
          </a:solidFill>
        </p:spPr>
        <p:txBody>
          <a:bodyPr wrap="none" rtlCol="0">
            <a:spAutoFit/>
          </a:bodyPr>
          <a:lstStyle/>
          <a:p>
            <a:r>
              <a:rPr kumimoji="1" lang="ja-JP" altLang="en-US" sz="2800" b="1" dirty="0">
                <a:latin typeface="+mj-ea"/>
                <a:ea typeface="+mj-ea"/>
              </a:rPr>
              <a:t>液状化判定</a:t>
            </a:r>
            <a:endParaRPr kumimoji="1" lang="en-US" altLang="ja-JP" sz="2800" b="1" dirty="0">
              <a:latin typeface="+mj-ea"/>
              <a:ea typeface="+mj-ea"/>
            </a:endParaRPr>
          </a:p>
        </p:txBody>
      </p:sp>
      <p:pic>
        <p:nvPicPr>
          <p:cNvPr id="14" name="Picture 23"/>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4649" b="14891"/>
          <a:stretch/>
        </p:blipFill>
        <p:spPr bwMode="auto">
          <a:xfrm>
            <a:off x="2046618" y="1463044"/>
            <a:ext cx="1915809" cy="10261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右矢印 14"/>
          <p:cNvSpPr/>
          <p:nvPr/>
        </p:nvSpPr>
        <p:spPr>
          <a:xfrm>
            <a:off x="3954403" y="1792377"/>
            <a:ext cx="400946" cy="576064"/>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右矢印 15"/>
          <p:cNvSpPr/>
          <p:nvPr/>
        </p:nvSpPr>
        <p:spPr>
          <a:xfrm>
            <a:off x="6099196" y="1767444"/>
            <a:ext cx="400946" cy="576064"/>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p:cNvSpPr txBox="1"/>
          <p:nvPr/>
        </p:nvSpPr>
        <p:spPr>
          <a:xfrm>
            <a:off x="6962438" y="861522"/>
            <a:ext cx="1627369" cy="523220"/>
          </a:xfrm>
          <a:prstGeom prst="rect">
            <a:avLst/>
          </a:prstGeom>
          <a:solidFill>
            <a:schemeClr val="bg1"/>
          </a:solidFill>
        </p:spPr>
        <p:txBody>
          <a:bodyPr wrap="none" rtlCol="0">
            <a:spAutoFit/>
          </a:bodyPr>
          <a:lstStyle/>
          <a:p>
            <a:r>
              <a:rPr kumimoji="1" lang="ja-JP" altLang="en-US" sz="2800" b="1" dirty="0">
                <a:latin typeface="+mj-ea"/>
                <a:ea typeface="+mj-ea"/>
              </a:rPr>
              <a:t>変形解析</a:t>
            </a:r>
            <a:endParaRPr kumimoji="1" lang="en-US" altLang="ja-JP" sz="2800" b="1" dirty="0">
              <a:latin typeface="+mj-ea"/>
              <a:ea typeface="+mj-ea"/>
            </a:endParaRPr>
          </a:p>
        </p:txBody>
      </p:sp>
      <p:sp>
        <p:nvSpPr>
          <p:cNvPr id="18" name="テキスト ボックス 17"/>
          <p:cNvSpPr txBox="1"/>
          <p:nvPr/>
        </p:nvSpPr>
        <p:spPr>
          <a:xfrm>
            <a:off x="2351682" y="3397928"/>
            <a:ext cx="1425390" cy="338554"/>
          </a:xfrm>
          <a:prstGeom prst="rect">
            <a:avLst/>
          </a:prstGeom>
          <a:solidFill>
            <a:schemeClr val="bg1"/>
          </a:solidFill>
        </p:spPr>
        <p:txBody>
          <a:bodyPr wrap="none" rtlCol="0">
            <a:spAutoFit/>
          </a:bodyPr>
          <a:lstStyle/>
          <a:p>
            <a:r>
              <a:rPr kumimoji="1" lang="ja-JP" altLang="en-US" sz="1600" b="1" dirty="0">
                <a:latin typeface="+mj-ea"/>
                <a:ea typeface="+mj-ea"/>
              </a:rPr>
              <a:t>基準法レベル</a:t>
            </a:r>
            <a:endParaRPr kumimoji="1" lang="en-US" altLang="ja-JP" sz="1600" b="1" dirty="0">
              <a:latin typeface="+mj-ea"/>
              <a:ea typeface="+mj-ea"/>
            </a:endParaRPr>
          </a:p>
        </p:txBody>
      </p:sp>
      <p:sp>
        <p:nvSpPr>
          <p:cNvPr id="19" name="テキスト ボックス 18"/>
          <p:cNvSpPr txBox="1"/>
          <p:nvPr/>
        </p:nvSpPr>
        <p:spPr>
          <a:xfrm>
            <a:off x="4799954" y="3109896"/>
            <a:ext cx="1425390" cy="338554"/>
          </a:xfrm>
          <a:prstGeom prst="rect">
            <a:avLst/>
          </a:prstGeom>
          <a:solidFill>
            <a:schemeClr val="bg1"/>
          </a:solidFill>
        </p:spPr>
        <p:txBody>
          <a:bodyPr wrap="none" rtlCol="0">
            <a:spAutoFit/>
          </a:bodyPr>
          <a:lstStyle/>
          <a:p>
            <a:r>
              <a:rPr kumimoji="1" lang="ja-JP" altLang="en-US" sz="1600" b="1" dirty="0">
                <a:latin typeface="+mj-ea"/>
                <a:ea typeface="+mj-ea"/>
              </a:rPr>
              <a:t>品確法レベル</a:t>
            </a:r>
            <a:endParaRPr kumimoji="1" lang="en-US" altLang="ja-JP" sz="1600" b="1" dirty="0">
              <a:latin typeface="+mj-ea"/>
              <a:ea typeface="+mj-ea"/>
            </a:endParaRPr>
          </a:p>
        </p:txBody>
      </p:sp>
      <p:sp>
        <p:nvSpPr>
          <p:cNvPr id="20" name="テキスト ボックス 19"/>
          <p:cNvSpPr txBox="1"/>
          <p:nvPr/>
        </p:nvSpPr>
        <p:spPr>
          <a:xfrm>
            <a:off x="7449480" y="2965880"/>
            <a:ext cx="1425390" cy="338554"/>
          </a:xfrm>
          <a:prstGeom prst="rect">
            <a:avLst/>
          </a:prstGeom>
          <a:solidFill>
            <a:schemeClr val="bg1"/>
          </a:solidFill>
        </p:spPr>
        <p:txBody>
          <a:bodyPr wrap="none" rtlCol="0">
            <a:spAutoFit/>
          </a:bodyPr>
          <a:lstStyle/>
          <a:p>
            <a:r>
              <a:rPr lang="ja-JP" altLang="en-US" sz="1600" b="1" dirty="0">
                <a:latin typeface="+mj-ea"/>
                <a:ea typeface="+mj-ea"/>
              </a:rPr>
              <a:t>高精度</a:t>
            </a:r>
            <a:r>
              <a:rPr kumimoji="1" lang="ja-JP" altLang="en-US" sz="1600" b="1" dirty="0">
                <a:latin typeface="+mj-ea"/>
                <a:ea typeface="+mj-ea"/>
              </a:rPr>
              <a:t>レベル</a:t>
            </a:r>
            <a:endParaRPr kumimoji="1" lang="en-US" altLang="ja-JP" sz="1600" b="1" dirty="0">
              <a:latin typeface="+mj-ea"/>
              <a:ea typeface="+mj-ea"/>
            </a:endParaRPr>
          </a:p>
        </p:txBody>
      </p:sp>
      <p:sp>
        <p:nvSpPr>
          <p:cNvPr id="21" name="フリーフォーム 20"/>
          <p:cNvSpPr/>
          <p:nvPr/>
        </p:nvSpPr>
        <p:spPr>
          <a:xfrm>
            <a:off x="32656" y="3330338"/>
            <a:ext cx="9095928" cy="397884"/>
          </a:xfrm>
          <a:custGeom>
            <a:avLst/>
            <a:gdLst>
              <a:gd name="connsiteX0" fmla="*/ 0 w 9537700"/>
              <a:gd name="connsiteY0" fmla="*/ 850900 h 850900"/>
              <a:gd name="connsiteX1" fmla="*/ 0 w 9537700"/>
              <a:gd name="connsiteY1" fmla="*/ 482600 h 850900"/>
              <a:gd name="connsiteX2" fmla="*/ 4267200 w 9537700"/>
              <a:gd name="connsiteY2" fmla="*/ 482600 h 850900"/>
              <a:gd name="connsiteX3" fmla="*/ 4267200 w 9537700"/>
              <a:gd name="connsiteY3" fmla="*/ 215900 h 850900"/>
              <a:gd name="connsiteX4" fmla="*/ 6819900 w 9537700"/>
              <a:gd name="connsiteY4" fmla="*/ 228600 h 850900"/>
              <a:gd name="connsiteX5" fmla="*/ 6832600 w 9537700"/>
              <a:gd name="connsiteY5" fmla="*/ 25400 h 850900"/>
              <a:gd name="connsiteX6" fmla="*/ 9537700 w 9537700"/>
              <a:gd name="connsiteY6" fmla="*/ 0 h 850900"/>
              <a:gd name="connsiteX0" fmla="*/ 0 w 9537700"/>
              <a:gd name="connsiteY0" fmla="*/ 850900 h 850900"/>
              <a:gd name="connsiteX1" fmla="*/ 0 w 9537700"/>
              <a:gd name="connsiteY1" fmla="*/ 482600 h 850900"/>
              <a:gd name="connsiteX2" fmla="*/ 4267200 w 9537700"/>
              <a:gd name="connsiteY2" fmla="*/ 482600 h 850900"/>
              <a:gd name="connsiteX3" fmla="*/ 4267200 w 9537700"/>
              <a:gd name="connsiteY3" fmla="*/ 215900 h 850900"/>
              <a:gd name="connsiteX4" fmla="*/ 6810375 w 9537700"/>
              <a:gd name="connsiteY4" fmla="*/ 209550 h 850900"/>
              <a:gd name="connsiteX5" fmla="*/ 6832600 w 9537700"/>
              <a:gd name="connsiteY5" fmla="*/ 25400 h 850900"/>
              <a:gd name="connsiteX6" fmla="*/ 9537700 w 9537700"/>
              <a:gd name="connsiteY6" fmla="*/ 0 h 850900"/>
              <a:gd name="connsiteX0" fmla="*/ 0 w 9537700"/>
              <a:gd name="connsiteY0" fmla="*/ 850900 h 850900"/>
              <a:gd name="connsiteX1" fmla="*/ 0 w 9537700"/>
              <a:gd name="connsiteY1" fmla="*/ 482600 h 850900"/>
              <a:gd name="connsiteX2" fmla="*/ 4267200 w 9537700"/>
              <a:gd name="connsiteY2" fmla="*/ 482600 h 850900"/>
              <a:gd name="connsiteX3" fmla="*/ 4267200 w 9537700"/>
              <a:gd name="connsiteY3" fmla="*/ 215900 h 850900"/>
              <a:gd name="connsiteX4" fmla="*/ 6810375 w 9537700"/>
              <a:gd name="connsiteY4" fmla="*/ 209550 h 850900"/>
              <a:gd name="connsiteX5" fmla="*/ 6799262 w 9537700"/>
              <a:gd name="connsiteY5" fmla="*/ 25400 h 850900"/>
              <a:gd name="connsiteX6" fmla="*/ 9537700 w 9537700"/>
              <a:gd name="connsiteY6" fmla="*/ 0 h 850900"/>
              <a:gd name="connsiteX0" fmla="*/ 0 w 9537700"/>
              <a:gd name="connsiteY0" fmla="*/ 850900 h 850900"/>
              <a:gd name="connsiteX1" fmla="*/ 0 w 9537700"/>
              <a:gd name="connsiteY1" fmla="*/ 482600 h 850900"/>
              <a:gd name="connsiteX2" fmla="*/ 4267200 w 9537700"/>
              <a:gd name="connsiteY2" fmla="*/ 482600 h 850900"/>
              <a:gd name="connsiteX3" fmla="*/ 4267200 w 9537700"/>
              <a:gd name="connsiteY3" fmla="*/ 215900 h 850900"/>
              <a:gd name="connsiteX4" fmla="*/ 6810375 w 9537700"/>
              <a:gd name="connsiteY4" fmla="*/ 209550 h 850900"/>
              <a:gd name="connsiteX5" fmla="*/ 6804025 w 9537700"/>
              <a:gd name="connsiteY5" fmla="*/ 34925 h 850900"/>
              <a:gd name="connsiteX6" fmla="*/ 9537700 w 9537700"/>
              <a:gd name="connsiteY6" fmla="*/ 0 h 850900"/>
              <a:gd name="connsiteX0" fmla="*/ 0 w 9568180"/>
              <a:gd name="connsiteY0" fmla="*/ 815975 h 815975"/>
              <a:gd name="connsiteX1" fmla="*/ 0 w 9568180"/>
              <a:gd name="connsiteY1" fmla="*/ 447675 h 815975"/>
              <a:gd name="connsiteX2" fmla="*/ 4267200 w 9568180"/>
              <a:gd name="connsiteY2" fmla="*/ 447675 h 815975"/>
              <a:gd name="connsiteX3" fmla="*/ 4267200 w 9568180"/>
              <a:gd name="connsiteY3" fmla="*/ 180975 h 815975"/>
              <a:gd name="connsiteX4" fmla="*/ 6810375 w 9568180"/>
              <a:gd name="connsiteY4" fmla="*/ 174625 h 815975"/>
              <a:gd name="connsiteX5" fmla="*/ 6804025 w 9568180"/>
              <a:gd name="connsiteY5" fmla="*/ 0 h 815975"/>
              <a:gd name="connsiteX6" fmla="*/ 9568180 w 9568180"/>
              <a:gd name="connsiteY6" fmla="*/ 3175 h 815975"/>
              <a:gd name="connsiteX0" fmla="*/ 0 w 9568180"/>
              <a:gd name="connsiteY0" fmla="*/ 447675 h 447675"/>
              <a:gd name="connsiteX1" fmla="*/ 4267200 w 9568180"/>
              <a:gd name="connsiteY1" fmla="*/ 447675 h 447675"/>
              <a:gd name="connsiteX2" fmla="*/ 4267200 w 9568180"/>
              <a:gd name="connsiteY2" fmla="*/ 180975 h 447675"/>
              <a:gd name="connsiteX3" fmla="*/ 6810375 w 9568180"/>
              <a:gd name="connsiteY3" fmla="*/ 174625 h 447675"/>
              <a:gd name="connsiteX4" fmla="*/ 6804025 w 9568180"/>
              <a:gd name="connsiteY4" fmla="*/ 0 h 447675"/>
              <a:gd name="connsiteX5" fmla="*/ 9568180 w 9568180"/>
              <a:gd name="connsiteY5" fmla="*/ 3175 h 447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68180" h="447675">
                <a:moveTo>
                  <a:pt x="0" y="447675"/>
                </a:moveTo>
                <a:lnTo>
                  <a:pt x="4267200" y="447675"/>
                </a:lnTo>
                <a:lnTo>
                  <a:pt x="4267200" y="180975"/>
                </a:lnTo>
                <a:lnTo>
                  <a:pt x="6810375" y="174625"/>
                </a:lnTo>
                <a:lnTo>
                  <a:pt x="6804025" y="0"/>
                </a:lnTo>
                <a:lnTo>
                  <a:pt x="9568180" y="3175"/>
                </a:lnTo>
              </a:path>
            </a:pathLst>
          </a:cu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22"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96291" y="3798950"/>
            <a:ext cx="3474418" cy="25744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880512" y="3567205"/>
            <a:ext cx="3239259" cy="2787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4" name="直線コネクタ 23"/>
          <p:cNvCxnSpPr/>
          <p:nvPr/>
        </p:nvCxnSpPr>
        <p:spPr>
          <a:xfrm>
            <a:off x="380167" y="720496"/>
            <a:ext cx="8423920" cy="0"/>
          </a:xfrm>
          <a:prstGeom prst="line">
            <a:avLst/>
          </a:prstGeom>
          <a:effectLst/>
        </p:spPr>
        <p:style>
          <a:lnRef idx="2">
            <a:schemeClr val="accent1"/>
          </a:lnRef>
          <a:fillRef idx="0">
            <a:schemeClr val="accent1"/>
          </a:fillRef>
          <a:effectRef idx="1">
            <a:schemeClr val="accent1"/>
          </a:effectRef>
          <a:fontRef idx="minor">
            <a:schemeClr val="tx1"/>
          </a:fontRef>
        </p:style>
      </p:cxnSp>
      <p:sp>
        <p:nvSpPr>
          <p:cNvPr id="25" name="テキスト ボックス 24"/>
          <p:cNvSpPr txBox="1"/>
          <p:nvPr/>
        </p:nvSpPr>
        <p:spPr>
          <a:xfrm>
            <a:off x="802555" y="6373418"/>
            <a:ext cx="3861890" cy="369332"/>
          </a:xfrm>
          <a:prstGeom prst="rect">
            <a:avLst/>
          </a:prstGeom>
          <a:noFill/>
        </p:spPr>
        <p:txBody>
          <a:bodyPr wrap="square" rtlCol="0">
            <a:spAutoFit/>
          </a:bodyPr>
          <a:lstStyle/>
          <a:p>
            <a:r>
              <a:rPr kumimoji="1" lang="ja-JP" altLang="en-US" dirty="0"/>
              <a:t>液状化判定チャートによる沈下量予測</a:t>
            </a:r>
          </a:p>
        </p:txBody>
      </p:sp>
      <p:sp>
        <p:nvSpPr>
          <p:cNvPr id="26" name="テキスト ボックス 25"/>
          <p:cNvSpPr txBox="1"/>
          <p:nvPr/>
        </p:nvSpPr>
        <p:spPr>
          <a:xfrm>
            <a:off x="4799954" y="6373418"/>
            <a:ext cx="3861890" cy="369332"/>
          </a:xfrm>
          <a:prstGeom prst="rect">
            <a:avLst/>
          </a:prstGeom>
          <a:noFill/>
        </p:spPr>
        <p:txBody>
          <a:bodyPr wrap="square" rtlCol="0">
            <a:spAutoFit/>
          </a:bodyPr>
          <a:lstStyle/>
          <a:p>
            <a:r>
              <a:rPr kumimoji="1" lang="ja-JP" altLang="en-US" dirty="0"/>
              <a:t>液状</a:t>
            </a:r>
            <a:r>
              <a:rPr lang="ja-JP" altLang="en-US" dirty="0"/>
              <a:t>化対策の費用と高価による選択</a:t>
            </a:r>
            <a:endParaRPr kumimoji="1" lang="ja-JP" altLang="en-US" dirty="0"/>
          </a:p>
        </p:txBody>
      </p:sp>
      <p:sp>
        <p:nvSpPr>
          <p:cNvPr id="27" name="右矢印 26"/>
          <p:cNvSpPr/>
          <p:nvPr/>
        </p:nvSpPr>
        <p:spPr>
          <a:xfrm>
            <a:off x="4398535" y="4926556"/>
            <a:ext cx="854344" cy="576064"/>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スライド番号プレースホルダー 9"/>
          <p:cNvSpPr>
            <a:spLocks noGrp="1"/>
          </p:cNvSpPr>
          <p:nvPr>
            <p:ph type="sldNum" sz="quarter" idx="12"/>
          </p:nvPr>
        </p:nvSpPr>
        <p:spPr/>
        <p:txBody>
          <a:bodyPr/>
          <a:lstStyle/>
          <a:p>
            <a:fld id="{ECBBA4FD-8B58-3E45-AE96-1E427A68B684}" type="slidenum">
              <a:rPr kumimoji="1" lang="ja-JP" altLang="en-US" smtClean="0"/>
              <a:t>9</a:t>
            </a:fld>
            <a:endParaRPr kumimoji="1" lang="ja-JP" altLang="en-US"/>
          </a:p>
        </p:txBody>
      </p:sp>
    </p:spTree>
    <p:extLst>
      <p:ext uri="{BB962C8B-B14F-4D97-AF65-F5344CB8AC3E}">
        <p14:creationId xmlns:p14="http://schemas.microsoft.com/office/powerpoint/2010/main" val="76531768"/>
      </p:ext>
    </p:extLst>
  </p:cSld>
  <p:clrMapOvr>
    <a:masterClrMapping/>
  </p:clrMapOvr>
</p:sld>
</file>

<file path=ppt/theme/theme1.xml><?xml version="1.0" encoding="utf-8"?>
<a:theme xmlns:a="http://schemas.openxmlformats.org/drawingml/2006/main" name="ホワイ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solidFill>
            <a:srgbClr val="FF0000"/>
          </a:solidFill>
          <a:headEnd w="lg" len="med"/>
          <a:tailEnd type="triangle" w="lg" len="med"/>
        </a:ln>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5763</TotalTime>
  <Words>2810</Words>
  <Application>Microsoft Office PowerPoint</Application>
  <PresentationFormat>画面に合わせる (4:3)</PresentationFormat>
  <Paragraphs>436</Paragraphs>
  <Slides>59</Slides>
  <Notes>20</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59</vt:i4>
      </vt:variant>
    </vt:vector>
  </HeadingPairs>
  <TitlesOfParts>
    <vt:vector size="71" baseType="lpstr">
      <vt:lpstr>HG正楷書体-PRO</vt:lpstr>
      <vt:lpstr>Meiryo UI</vt:lpstr>
      <vt:lpstr>ＭＳ Ｐゴシック</vt:lpstr>
      <vt:lpstr>MS UI Gothic</vt:lpstr>
      <vt:lpstr>ＭＳ ゴシック</vt:lpstr>
      <vt:lpstr>ＭＳ 明朝</vt:lpstr>
      <vt:lpstr>メイリオ</vt:lpstr>
      <vt:lpstr>Arial</vt:lpstr>
      <vt:lpstr>Calibri</vt:lpstr>
      <vt:lpstr>Times New Roman</vt:lpstr>
      <vt:lpstr>Wingdings</vt:lpstr>
      <vt:lpstr>ホワイト</vt:lpstr>
      <vt:lpstr>既設宅地地盤等を対象とした 液状化対策に関する取組</vt:lpstr>
      <vt:lpstr>既設宅地の スマート液状化対策工法の開発</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４．スマート液状化工法 施工手順と実施状況</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 of  Unmanned Caisson Type Pile Installing System</dc:title>
  <dc:creator>Takashi Hara</dc:creator>
  <cp:lastModifiedBy>Kahuzide Sawada</cp:lastModifiedBy>
  <cp:revision>245</cp:revision>
  <dcterms:created xsi:type="dcterms:W3CDTF">2016-05-09T05:28:30Z</dcterms:created>
  <dcterms:modified xsi:type="dcterms:W3CDTF">2026-02-20T00:55:39Z</dcterms:modified>
</cp:coreProperties>
</file>