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58" r:id="rId3"/>
    <p:sldId id="276" r:id="rId4"/>
    <p:sldId id="619" r:id="rId5"/>
    <p:sldId id="289" r:id="rId6"/>
    <p:sldId id="623" r:id="rId7"/>
    <p:sldId id="277" r:id="rId8"/>
    <p:sldId id="278" r:id="rId9"/>
    <p:sldId id="367" r:id="rId10"/>
    <p:sldId id="620" r:id="rId11"/>
    <p:sldId id="372" r:id="rId12"/>
    <p:sldId id="279" r:id="rId13"/>
    <p:sldId id="621" r:id="rId14"/>
    <p:sldId id="280" r:id="rId15"/>
    <p:sldId id="281" r:id="rId16"/>
    <p:sldId id="282" r:id="rId17"/>
    <p:sldId id="625" r:id="rId18"/>
    <p:sldId id="626" r:id="rId19"/>
    <p:sldId id="291" r:id="rId20"/>
    <p:sldId id="292" r:id="rId21"/>
    <p:sldId id="293" r:id="rId22"/>
    <p:sldId id="294" r:id="rId23"/>
    <p:sldId id="295" r:id="rId24"/>
    <p:sldId id="307" r:id="rId25"/>
    <p:sldId id="308" r:id="rId26"/>
    <p:sldId id="309" r:id="rId27"/>
    <p:sldId id="283" r:id="rId28"/>
    <p:sldId id="274" r:id="rId29"/>
    <p:sldId id="270" r:id="rId30"/>
    <p:sldId id="287" r:id="rId31"/>
    <p:sldId id="311" r:id="rId32"/>
    <p:sldId id="615" r:id="rId33"/>
    <p:sldId id="616" r:id="rId34"/>
    <p:sldId id="617" r:id="rId35"/>
    <p:sldId id="310" r:id="rId36"/>
    <p:sldId id="624" r:id="rId37"/>
    <p:sldId id="312" r:id="rId38"/>
    <p:sldId id="313" r:id="rId39"/>
    <p:sldId id="297" r:id="rId40"/>
    <p:sldId id="296" r:id="rId41"/>
    <p:sldId id="268" r:id="rId42"/>
    <p:sldId id="265" r:id="rId43"/>
    <p:sldId id="266" r:id="rId44"/>
    <p:sldId id="264" r:id="rId45"/>
    <p:sldId id="298" r:id="rId46"/>
    <p:sldId id="314" r:id="rId47"/>
    <p:sldId id="315" r:id="rId48"/>
    <p:sldId id="613" r:id="rId49"/>
    <p:sldId id="614" r:id="rId50"/>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5" autoAdjust="0"/>
    <p:restoredTop sz="89543" autoAdjust="0"/>
  </p:normalViewPr>
  <p:slideViewPr>
    <p:cSldViewPr snapToGrid="0" showGuides="1">
      <p:cViewPr varScale="1">
        <p:scale>
          <a:sx n="90" d="100"/>
          <a:sy n="90" d="100"/>
        </p:scale>
        <p:origin x="798"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F5A799-3D22-41F3-8564-6BF758ABAA3E}" type="datetimeFigureOut">
              <a:rPr kumimoji="1" lang="ja-JP" altLang="en-US" smtClean="0"/>
              <a:t>2025/12/15</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EB1A63-1123-426D-98E3-67A28A4F1B79}" type="slidenum">
              <a:rPr kumimoji="1" lang="ja-JP" altLang="en-US" smtClean="0"/>
              <a:t>‹#›</a:t>
            </a:fld>
            <a:endParaRPr kumimoji="1" lang="ja-JP" altLang="en-US"/>
          </a:p>
        </p:txBody>
      </p:sp>
    </p:spTree>
    <p:extLst>
      <p:ext uri="{BB962C8B-B14F-4D97-AF65-F5344CB8AC3E}">
        <p14:creationId xmlns:p14="http://schemas.microsoft.com/office/powerpoint/2010/main" val="383525902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7</a:t>
            </a:fld>
            <a:endParaRPr kumimoji="1" lang="ja-JP" altLang="en-US"/>
          </a:p>
        </p:txBody>
      </p:sp>
    </p:spTree>
    <p:extLst>
      <p:ext uri="{BB962C8B-B14F-4D97-AF65-F5344CB8AC3E}">
        <p14:creationId xmlns:p14="http://schemas.microsoft.com/office/powerpoint/2010/main" val="2364691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49</a:t>
            </a:fld>
            <a:endParaRPr kumimoji="1" lang="ja-JP" altLang="en-US"/>
          </a:p>
        </p:txBody>
      </p:sp>
    </p:spTree>
    <p:extLst>
      <p:ext uri="{BB962C8B-B14F-4D97-AF65-F5344CB8AC3E}">
        <p14:creationId xmlns:p14="http://schemas.microsoft.com/office/powerpoint/2010/main" val="21848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19</a:t>
            </a:fld>
            <a:endParaRPr kumimoji="1" lang="ja-JP" altLang="en-US"/>
          </a:p>
        </p:txBody>
      </p:sp>
    </p:spTree>
    <p:extLst>
      <p:ext uri="{BB962C8B-B14F-4D97-AF65-F5344CB8AC3E}">
        <p14:creationId xmlns:p14="http://schemas.microsoft.com/office/powerpoint/2010/main" val="2440092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22</a:t>
            </a:fld>
            <a:endParaRPr kumimoji="1" lang="ja-JP" altLang="en-US"/>
          </a:p>
        </p:txBody>
      </p:sp>
    </p:spTree>
    <p:extLst>
      <p:ext uri="{BB962C8B-B14F-4D97-AF65-F5344CB8AC3E}">
        <p14:creationId xmlns:p14="http://schemas.microsoft.com/office/powerpoint/2010/main" val="47925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0BEC52E-6493-442B-AE3B-0AA7CB4BB45C}" type="slidenum">
              <a:rPr kumimoji="1" lang="ja-JP" altLang="en-US" smtClean="0"/>
              <a:t>24</a:t>
            </a:fld>
            <a:endParaRPr kumimoji="1" lang="ja-JP" altLang="en-US"/>
          </a:p>
        </p:txBody>
      </p:sp>
    </p:spTree>
    <p:extLst>
      <p:ext uri="{BB962C8B-B14F-4D97-AF65-F5344CB8AC3E}">
        <p14:creationId xmlns:p14="http://schemas.microsoft.com/office/powerpoint/2010/main" val="3876315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9094A-3A14-4861-A2AA-B4622DBBEF9E}" type="slidenum">
              <a:rPr kumimoji="1" lang="ja-JP" altLang="en-US" smtClean="0"/>
              <a:t>30</a:t>
            </a:fld>
            <a:endParaRPr kumimoji="1" lang="ja-JP" altLang="en-US"/>
          </a:p>
        </p:txBody>
      </p:sp>
    </p:spTree>
    <p:extLst>
      <p:ext uri="{BB962C8B-B14F-4D97-AF65-F5344CB8AC3E}">
        <p14:creationId xmlns:p14="http://schemas.microsoft.com/office/powerpoint/2010/main" val="3080087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38</a:t>
            </a:fld>
            <a:endParaRPr kumimoji="1" lang="ja-JP" altLang="en-US"/>
          </a:p>
        </p:txBody>
      </p:sp>
    </p:spTree>
    <p:extLst>
      <p:ext uri="{BB962C8B-B14F-4D97-AF65-F5344CB8AC3E}">
        <p14:creationId xmlns:p14="http://schemas.microsoft.com/office/powerpoint/2010/main" val="2489220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39</a:t>
            </a:fld>
            <a:endParaRPr kumimoji="1" lang="ja-JP" altLang="en-US"/>
          </a:p>
        </p:txBody>
      </p:sp>
    </p:spTree>
    <p:extLst>
      <p:ext uri="{BB962C8B-B14F-4D97-AF65-F5344CB8AC3E}">
        <p14:creationId xmlns:p14="http://schemas.microsoft.com/office/powerpoint/2010/main" val="1643130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43</a:t>
            </a:fld>
            <a:endParaRPr kumimoji="1" lang="ja-JP" altLang="en-US"/>
          </a:p>
        </p:txBody>
      </p:sp>
    </p:spTree>
    <p:extLst>
      <p:ext uri="{BB962C8B-B14F-4D97-AF65-F5344CB8AC3E}">
        <p14:creationId xmlns:p14="http://schemas.microsoft.com/office/powerpoint/2010/main" val="257712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CEB1A63-1123-426D-98E3-67A28A4F1B79}" type="slidenum">
              <a:rPr kumimoji="1" lang="ja-JP" altLang="en-US" smtClean="0"/>
              <a:t>47</a:t>
            </a:fld>
            <a:endParaRPr kumimoji="1" lang="ja-JP" altLang="en-US"/>
          </a:p>
        </p:txBody>
      </p:sp>
    </p:spTree>
    <p:extLst>
      <p:ext uri="{BB962C8B-B14F-4D97-AF65-F5344CB8AC3E}">
        <p14:creationId xmlns:p14="http://schemas.microsoft.com/office/powerpoint/2010/main" val="1385332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A55ECFA-1FA7-453D-9897-C8E09E8147FC}"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195077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6D1035F-6D3A-4D92-8C4D-B90377EF6EAA}"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3067487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E3EC93-6137-4347-996E-F9D92D316A80}"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2921817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457200" y="1600200"/>
            <a:ext cx="40386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 5"/>
          <p:cNvSpPr>
            <a:spLocks noGrp="1"/>
          </p:cNvSpPr>
          <p:nvPr>
            <p:ph type="dt" sz="half" idx="10"/>
          </p:nvPr>
        </p:nvSpPr>
        <p:spPr>
          <a:xfrm>
            <a:off x="457200" y="6245225"/>
            <a:ext cx="2133600" cy="476250"/>
          </a:xfrm>
        </p:spPr>
        <p:txBody>
          <a:bodyPr/>
          <a:lstStyle>
            <a:lvl1pPr>
              <a:defRPr/>
            </a:lvl1pPr>
          </a:lstStyle>
          <a:p>
            <a:endParaRPr lang="en-US" altLang="ja-JP"/>
          </a:p>
        </p:txBody>
      </p:sp>
      <p:sp>
        <p:nvSpPr>
          <p:cNvPr id="7" name="フッター プレースホルダ 6"/>
          <p:cNvSpPr>
            <a:spLocks noGrp="1"/>
          </p:cNvSpPr>
          <p:nvPr>
            <p:ph type="ftr" sz="quarter" idx="11"/>
          </p:nvPr>
        </p:nvSpPr>
        <p:spPr>
          <a:xfrm>
            <a:off x="3124200" y="6245225"/>
            <a:ext cx="2895600" cy="476250"/>
          </a:xfrm>
        </p:spPr>
        <p:txBody>
          <a:bodyPr/>
          <a:lstStyle>
            <a:lvl1pPr>
              <a:defRPr/>
            </a:lvl1pPr>
          </a:lstStyle>
          <a:p>
            <a:r>
              <a:rPr lang="ja-JP" altLang="en-US"/>
              <a:t>ハイテック・勉強会</a:t>
            </a:r>
            <a:endParaRPr lang="en-US" altLang="ja-JP"/>
          </a:p>
        </p:txBody>
      </p:sp>
      <p:sp>
        <p:nvSpPr>
          <p:cNvPr id="8" name="スライド番号プレースホルダ 7"/>
          <p:cNvSpPr>
            <a:spLocks noGrp="1"/>
          </p:cNvSpPr>
          <p:nvPr>
            <p:ph type="sldNum" sz="quarter" idx="12"/>
          </p:nvPr>
        </p:nvSpPr>
        <p:spPr>
          <a:xfrm>
            <a:off x="6553200" y="6245225"/>
            <a:ext cx="2133600" cy="476250"/>
          </a:xfrm>
        </p:spPr>
        <p:txBody>
          <a:bodyPr/>
          <a:lstStyle>
            <a:lvl1pPr>
              <a:defRPr/>
            </a:lvl1pPr>
          </a:lstStyle>
          <a:p>
            <a:fld id="{4953AF1A-CA25-4B48-8F65-E4520A1B734B}" type="slidenum">
              <a:rPr lang="en-US" altLang="ja-JP"/>
              <a:pPr/>
              <a:t>‹#›</a:t>
            </a:fld>
            <a:endParaRPr lang="en-US" altLang="ja-JP"/>
          </a:p>
        </p:txBody>
      </p:sp>
    </p:spTree>
    <p:extLst>
      <p:ext uri="{BB962C8B-B14F-4D97-AF65-F5344CB8AC3E}">
        <p14:creationId xmlns:p14="http://schemas.microsoft.com/office/powerpoint/2010/main" val="2320480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7B7691-A699-4F39-B552-E4873D9D19AD}"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2571314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46F84BA-665E-43A9-A4E3-8E806CA97172}"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2766926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3DEB635-C319-4495-AF8A-1F78D36AEEAA}" type="datetime1">
              <a:rPr kumimoji="1" lang="ja-JP" altLang="en-US" smtClean="0"/>
              <a:t>2025/12/15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4248592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74EFB52-12FF-4FB7-B3F9-439E36D486AA}" type="datetime1">
              <a:rPr kumimoji="1" lang="ja-JP" altLang="en-US" smtClean="0"/>
              <a:t>2025/12/15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3350790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D2F60F6-5F84-4D9B-95C8-A90DA480C9D0}" type="datetime1">
              <a:rPr kumimoji="1" lang="ja-JP" altLang="en-US" smtClean="0"/>
              <a:t>2025/12/15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3836626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6CA540-CE55-4441-ADDF-EB5B2C0DE8C8}" type="datetime1">
              <a:rPr kumimoji="1" lang="ja-JP" altLang="en-US" smtClean="0"/>
              <a:t>2025/12/15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3720592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D343870-08EB-4BCF-B757-D55EF16F025D}" type="datetime1">
              <a:rPr kumimoji="1" lang="ja-JP" altLang="en-US" smtClean="0"/>
              <a:t>2025/12/15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2995633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27A40D0-A098-46B6-A1E2-5755A2847D66}" type="datetime1">
              <a:rPr kumimoji="1" lang="ja-JP" altLang="en-US" smtClean="0"/>
              <a:t>2025/12/15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3561295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98B50-3692-4002-91B4-42FB9AC101D7}" type="datetime1">
              <a:rPr kumimoji="1" lang="ja-JP" altLang="en-US" smtClean="0"/>
              <a:t>2025/12/15</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B7DCB-03B8-4230-8C02-FEF92E79086E}" type="slidenum">
              <a:rPr kumimoji="1" lang="ja-JP" altLang="en-US" smtClean="0"/>
              <a:t>‹#›</a:t>
            </a:fld>
            <a:endParaRPr kumimoji="1" lang="ja-JP" altLang="en-US"/>
          </a:p>
        </p:txBody>
      </p:sp>
    </p:spTree>
    <p:extLst>
      <p:ext uri="{BB962C8B-B14F-4D97-AF65-F5344CB8AC3E}">
        <p14:creationId xmlns:p14="http://schemas.microsoft.com/office/powerpoint/2010/main" val="888836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png"/><Relationship Id="rId5" Type="http://schemas.microsoft.com/office/2007/relationships/hdphoto" Target="../media/hdphoto5.wdp"/><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2.png"/><Relationship Id="rId7" Type="http://schemas.openxmlformats.org/officeDocument/2006/relationships/image" Target="../media/image19.wmf"/><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8.wmf"/><Relationship Id="rId5" Type="http://schemas.openxmlformats.org/officeDocument/2006/relationships/oleObject" Target="../embeddings/oleObject1.bin"/><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6.wdp"/></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emf"/><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8.jpeg"/><Relationship Id="rId1" Type="http://schemas.openxmlformats.org/officeDocument/2006/relationships/slideLayout" Target="../slideLayouts/slideLayout1.xml"/><Relationship Id="rId4" Type="http://schemas.openxmlformats.org/officeDocument/2006/relationships/image" Target="../media/image69.jpe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emf"/><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73.png"/><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81.png"/></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84.png"/><Relationship Id="rId4" Type="http://schemas.openxmlformats.org/officeDocument/2006/relationships/image" Target="../media/image83.png"/></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8.emf"/><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テキスト ボックス 4"/>
          <p:cNvSpPr txBox="1"/>
          <p:nvPr/>
        </p:nvSpPr>
        <p:spPr>
          <a:xfrm>
            <a:off x="365760" y="537597"/>
            <a:ext cx="7056740" cy="707886"/>
          </a:xfrm>
          <a:prstGeom prst="rect">
            <a:avLst/>
          </a:prstGeom>
          <a:noFill/>
        </p:spPr>
        <p:txBody>
          <a:bodyPr wrap="none" rtlCol="0">
            <a:spAutoFit/>
          </a:bodyPr>
          <a:lstStyle/>
          <a:p>
            <a:r>
              <a:rPr kumimoji="1" lang="ja-JP" altLang="en-US" sz="4000" b="1" dirty="0">
                <a:solidFill>
                  <a:srgbClr val="FF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土質力学講座第５回目　</a:t>
            </a:r>
            <a:r>
              <a:rPr kumimoji="1" lang="en-US" altLang="ja-JP" sz="4000" b="1" dirty="0">
                <a:solidFill>
                  <a:srgbClr val="FF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a:t>
            </a:r>
            <a:r>
              <a:rPr kumimoji="1" lang="ja-JP" altLang="en-US" sz="4000" b="1" dirty="0">
                <a:solidFill>
                  <a:srgbClr val="FF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斜面</a:t>
            </a:r>
            <a:r>
              <a:rPr kumimoji="1" lang="en-US" altLang="ja-JP" sz="4000" b="1" dirty="0">
                <a:solidFill>
                  <a:srgbClr val="FF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a:t>
            </a:r>
            <a:endParaRPr kumimoji="1" lang="ja-JP" altLang="en-US" sz="4000" b="1" dirty="0">
              <a:solidFill>
                <a:srgbClr val="FF00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endParaRPr>
          </a:p>
        </p:txBody>
      </p:sp>
      <p:sp>
        <p:nvSpPr>
          <p:cNvPr id="6" name="テキスト ボックス 5"/>
          <p:cNvSpPr txBox="1"/>
          <p:nvPr/>
        </p:nvSpPr>
        <p:spPr>
          <a:xfrm>
            <a:off x="5533200" y="2520046"/>
            <a:ext cx="3313728" cy="1200329"/>
          </a:xfrm>
          <a:prstGeom prst="rect">
            <a:avLst/>
          </a:prstGeom>
          <a:noFill/>
        </p:spPr>
        <p:txBody>
          <a:bodyPr wrap="none" rtlCol="0">
            <a:spAutoFit/>
          </a:bodyPr>
          <a:lstStyle/>
          <a:p>
            <a:r>
              <a:rPr kumimoji="1" lang="ja-JP" altLang="en-US" sz="2400" b="1" dirty="0">
                <a:solidFill>
                  <a:srgbClr val="FFFF00"/>
                </a:solidFill>
                <a:effectLst>
                  <a:outerShdw blurRad="38100" dist="38100" dir="2700000" algn="tl">
                    <a:srgbClr val="000000">
                      <a:alpha val="43137"/>
                    </a:srgbClr>
                  </a:outerShdw>
                </a:effectLst>
                <a:latin typeface="+mn-ea"/>
              </a:rPr>
              <a:t>富山県立大学　工学部</a:t>
            </a:r>
            <a:endParaRPr kumimoji="1" lang="en-US" altLang="ja-JP" sz="2400" b="1" dirty="0">
              <a:solidFill>
                <a:srgbClr val="FFFF00"/>
              </a:solidFill>
              <a:effectLst>
                <a:outerShdw blurRad="38100" dist="38100" dir="2700000" algn="tl">
                  <a:srgbClr val="000000">
                    <a:alpha val="43137"/>
                  </a:srgbClr>
                </a:outerShdw>
              </a:effectLst>
              <a:latin typeface="+mn-ea"/>
            </a:endParaRPr>
          </a:p>
          <a:p>
            <a:r>
              <a:rPr kumimoji="1" lang="ja-JP" altLang="en-US" sz="2400" b="1" dirty="0">
                <a:solidFill>
                  <a:srgbClr val="FFFF00"/>
                </a:solidFill>
                <a:effectLst>
                  <a:outerShdw blurRad="38100" dist="38100" dir="2700000" algn="tl">
                    <a:srgbClr val="000000">
                      <a:alpha val="43137"/>
                    </a:srgbClr>
                  </a:outerShdw>
                </a:effectLst>
                <a:latin typeface="+mn-ea"/>
              </a:rPr>
              <a:t>環境・社会基盤工学科　</a:t>
            </a:r>
            <a:endParaRPr kumimoji="1" lang="en-US" altLang="ja-JP" sz="2400" b="1" dirty="0">
              <a:solidFill>
                <a:srgbClr val="FFFF00"/>
              </a:solidFill>
              <a:effectLst>
                <a:outerShdw blurRad="38100" dist="38100" dir="2700000" algn="tl">
                  <a:srgbClr val="000000">
                    <a:alpha val="43137"/>
                  </a:srgbClr>
                </a:outerShdw>
              </a:effectLst>
              <a:latin typeface="+mn-ea"/>
            </a:endParaRPr>
          </a:p>
          <a:p>
            <a:r>
              <a:rPr kumimoji="1" lang="ja-JP" altLang="en-US" sz="2400" b="1" dirty="0">
                <a:solidFill>
                  <a:srgbClr val="FFFF00"/>
                </a:solidFill>
                <a:effectLst>
                  <a:outerShdw blurRad="38100" dist="38100" dir="2700000" algn="tl">
                    <a:srgbClr val="000000">
                      <a:alpha val="43137"/>
                    </a:srgbClr>
                  </a:outerShdw>
                </a:effectLst>
                <a:latin typeface="+mn-ea"/>
              </a:rPr>
              <a:t>　　　　　　　　　古谷　元</a:t>
            </a:r>
          </a:p>
        </p:txBody>
      </p:sp>
      <p:sp>
        <p:nvSpPr>
          <p:cNvPr id="7" name="テキスト ボックス 6"/>
          <p:cNvSpPr txBox="1"/>
          <p:nvPr/>
        </p:nvSpPr>
        <p:spPr>
          <a:xfrm>
            <a:off x="6083547" y="6370320"/>
            <a:ext cx="3060453" cy="523220"/>
          </a:xfrm>
          <a:prstGeom prst="rect">
            <a:avLst/>
          </a:prstGeom>
          <a:noFill/>
        </p:spPr>
        <p:txBody>
          <a:bodyPr wrap="none" rtlCol="0">
            <a:spAutoFit/>
          </a:bodyPr>
          <a:lstStyle/>
          <a:p>
            <a:r>
              <a:rPr kumimoji="1" lang="ja-JP" altLang="en-US" sz="1400" b="1" dirty="0">
                <a:solidFill>
                  <a:srgbClr val="FFFF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ザグレブ市郊外　</a:t>
            </a:r>
            <a:r>
              <a:rPr kumimoji="1" lang="en-US" altLang="ja-JP" sz="1400" b="1" dirty="0" err="1">
                <a:solidFill>
                  <a:srgbClr val="FFFF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Čučerske</a:t>
            </a:r>
            <a:r>
              <a:rPr kumimoji="1" lang="ja-JP" altLang="en-US" sz="1400" b="1" dirty="0">
                <a:solidFill>
                  <a:srgbClr val="FFFF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の地すべり</a:t>
            </a:r>
            <a:endParaRPr kumimoji="1" lang="en-US" altLang="ja-JP" sz="1400" b="1" dirty="0">
              <a:solidFill>
                <a:srgbClr val="FFFF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endParaRPr>
          </a:p>
          <a:p>
            <a:r>
              <a:rPr lang="ja-JP" altLang="en-US" sz="1400" b="1" dirty="0">
                <a:solidFill>
                  <a:srgbClr val="FFFF00"/>
                </a:solidFill>
                <a:effectLst>
                  <a:outerShdw blurRad="38100" dist="38100" dir="2700000" algn="tl">
                    <a:srgbClr val="000000">
                      <a:alpha val="43137"/>
                    </a:srgbClr>
                  </a:outerShdw>
                </a:effectLst>
                <a:latin typeface="ＭＳ Ｐゴシック" panose="020B0600070205080204" pitchFamily="50" charset="-128"/>
              </a:rPr>
              <a:t>春先に発生</a:t>
            </a:r>
          </a:p>
        </p:txBody>
      </p:sp>
      <p:sp>
        <p:nvSpPr>
          <p:cNvPr id="9" name="スライド番号プレースホルダー 8"/>
          <p:cNvSpPr>
            <a:spLocks noGrp="1"/>
          </p:cNvSpPr>
          <p:nvPr>
            <p:ph type="sldNum" sz="quarter" idx="12"/>
          </p:nvPr>
        </p:nvSpPr>
        <p:spPr/>
        <p:txBody>
          <a:bodyPr/>
          <a:lstStyle/>
          <a:p>
            <a:fld id="{39CB7DCB-03B8-4230-8C02-FEF92E79086E}" type="slidenum">
              <a:rPr kumimoji="1" lang="ja-JP" altLang="en-US" smtClean="0"/>
              <a:t>1</a:t>
            </a:fld>
            <a:endParaRPr kumimoji="1" lang="ja-JP" altLang="en-US"/>
          </a:p>
        </p:txBody>
      </p:sp>
    </p:spTree>
    <p:extLst>
      <p:ext uri="{BB962C8B-B14F-4D97-AF65-F5344CB8AC3E}">
        <p14:creationId xmlns:p14="http://schemas.microsoft.com/office/powerpoint/2010/main" val="1852662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65B3A-CC67-C70D-5489-C5B691696B6D}"/>
            </a:ext>
          </a:extLst>
        </p:cNvPr>
        <p:cNvGrpSpPr/>
        <p:nvPr/>
      </p:nvGrpSpPr>
      <p:grpSpPr>
        <a:xfrm>
          <a:off x="0" y="0"/>
          <a:ext cx="0" cy="0"/>
          <a:chOff x="0" y="0"/>
          <a:chExt cx="0" cy="0"/>
        </a:xfrm>
      </p:grpSpPr>
      <p:pic>
        <p:nvPicPr>
          <p:cNvPr id="20" name="Picture 3">
            <a:extLst>
              <a:ext uri="{FF2B5EF4-FFF2-40B4-BE49-F238E27FC236}">
                <a16:creationId xmlns:a16="http://schemas.microsoft.com/office/drawing/2014/main" id="{BB9D3740-60C3-435C-9B07-90AA5E24A3CB}"/>
              </a:ext>
            </a:extLst>
          </p:cNvPr>
          <p:cNvPicPr>
            <a:picLocks noChangeAspect="1" noChangeArrowheads="1"/>
          </p:cNvPicPr>
          <p:nvPr/>
        </p:nvPicPr>
        <p:blipFill>
          <a:blip r:embed="rId2">
            <a:lum bright="2000"/>
            <a:extLst>
              <a:ext uri="{28A0092B-C50C-407E-A947-70E740481C1C}">
                <a14:useLocalDpi xmlns:a14="http://schemas.microsoft.com/office/drawing/2010/main" val="0"/>
              </a:ext>
            </a:extLst>
          </a:blip>
          <a:srcRect/>
          <a:stretch>
            <a:fillRect/>
          </a:stretch>
        </p:blipFill>
        <p:spPr bwMode="auto">
          <a:xfrm>
            <a:off x="50502" y="1183834"/>
            <a:ext cx="6717139" cy="461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スライド番号プレースホルダー 22">
            <a:extLst>
              <a:ext uri="{FF2B5EF4-FFF2-40B4-BE49-F238E27FC236}">
                <a16:creationId xmlns:a16="http://schemas.microsoft.com/office/drawing/2014/main" id="{C6FF3B5E-3108-37E9-E92D-96720AFD4FC5}"/>
              </a:ext>
            </a:extLst>
          </p:cNvPr>
          <p:cNvSpPr>
            <a:spLocks noGrp="1"/>
          </p:cNvSpPr>
          <p:nvPr>
            <p:ph type="sldNum" sz="quarter" idx="12"/>
          </p:nvPr>
        </p:nvSpPr>
        <p:spPr/>
        <p:txBody>
          <a:bodyPr/>
          <a:lstStyle/>
          <a:p>
            <a:fld id="{53C9A8A5-CC87-4170-9A9F-F9F21EEBC6F5}" type="slidenum">
              <a:rPr kumimoji="1" lang="ja-JP" altLang="en-US" smtClean="0"/>
              <a:t>10</a:t>
            </a:fld>
            <a:endParaRPr kumimoji="1" lang="ja-JP" altLang="en-US"/>
          </a:p>
        </p:txBody>
      </p:sp>
      <p:grpSp>
        <p:nvGrpSpPr>
          <p:cNvPr id="3" name="グループ化 2">
            <a:extLst>
              <a:ext uri="{FF2B5EF4-FFF2-40B4-BE49-F238E27FC236}">
                <a16:creationId xmlns:a16="http://schemas.microsoft.com/office/drawing/2014/main" id="{7EA79CE5-2A92-0416-C5DF-A4A0ABB8D0F2}"/>
              </a:ext>
            </a:extLst>
          </p:cNvPr>
          <p:cNvGrpSpPr>
            <a:grpSpLocks noChangeAspect="1"/>
          </p:cNvGrpSpPr>
          <p:nvPr/>
        </p:nvGrpSpPr>
        <p:grpSpPr>
          <a:xfrm>
            <a:off x="5114336" y="3865805"/>
            <a:ext cx="3724010" cy="2657476"/>
            <a:chOff x="5179440" y="3396252"/>
            <a:chExt cx="2638680" cy="1882975"/>
          </a:xfrm>
        </p:grpSpPr>
        <p:pic>
          <p:nvPicPr>
            <p:cNvPr id="21" name="図 20">
              <a:extLst>
                <a:ext uri="{FF2B5EF4-FFF2-40B4-BE49-F238E27FC236}">
                  <a16:creationId xmlns:a16="http://schemas.microsoft.com/office/drawing/2014/main" id="{2032ADD5-93C4-D1A9-01AC-1C8730CADDE6}"/>
                </a:ext>
              </a:extLst>
            </p:cNvPr>
            <p:cNvPicPr>
              <a:picLocks noChangeAspect="1"/>
            </p:cNvPicPr>
            <p:nvPr/>
          </p:nvPicPr>
          <p:blipFill>
            <a:blip r:embed="rId3">
              <a:lum/>
            </a:blip>
            <a:stretch>
              <a:fillRect/>
            </a:stretch>
          </p:blipFill>
          <p:spPr>
            <a:xfrm>
              <a:off x="5179440" y="3396252"/>
              <a:ext cx="2638680" cy="1882975"/>
            </a:xfrm>
            <a:prstGeom prst="rect">
              <a:avLst/>
            </a:prstGeom>
          </p:spPr>
        </p:pic>
        <p:sp>
          <p:nvSpPr>
            <p:cNvPr id="2" name="テキスト ボックス 1">
              <a:extLst>
                <a:ext uri="{FF2B5EF4-FFF2-40B4-BE49-F238E27FC236}">
                  <a16:creationId xmlns:a16="http://schemas.microsoft.com/office/drawing/2014/main" id="{D5103268-7D42-CD72-3EA7-0030BFD9B69C}"/>
                </a:ext>
              </a:extLst>
            </p:cNvPr>
            <p:cNvSpPr txBox="1"/>
            <p:nvPr/>
          </p:nvSpPr>
          <p:spPr>
            <a:xfrm>
              <a:off x="6509804" y="3664703"/>
              <a:ext cx="208322" cy="230112"/>
            </a:xfrm>
            <a:prstGeom prst="rect">
              <a:avLst/>
            </a:prstGeom>
            <a:noFill/>
          </p:spPr>
          <p:txBody>
            <a:bodyPr wrap="none" rtlCol="0">
              <a:spAutoFit/>
            </a:bodyPr>
            <a:lstStyle/>
            <a:p>
              <a:r>
                <a:rPr kumimoji="1" lang="en-US" altLang="ja-JP" sz="1600" b="1" dirty="0">
                  <a:solidFill>
                    <a:srgbClr val="FF0000"/>
                  </a:solidFill>
                </a:rPr>
                <a:t>α</a:t>
              </a:r>
              <a:endParaRPr kumimoji="1" lang="ja-JP" altLang="en-US" sz="1600" b="1" dirty="0">
                <a:solidFill>
                  <a:srgbClr val="FF0000"/>
                </a:solidFill>
              </a:endParaRPr>
            </a:p>
          </p:txBody>
        </p:sp>
        <p:sp>
          <p:nvSpPr>
            <p:cNvPr id="24" name="テキスト ボックス 23">
              <a:extLst>
                <a:ext uri="{FF2B5EF4-FFF2-40B4-BE49-F238E27FC236}">
                  <a16:creationId xmlns:a16="http://schemas.microsoft.com/office/drawing/2014/main" id="{CBA7A2C6-6A93-1F31-0158-B09375977F7A}"/>
                </a:ext>
              </a:extLst>
            </p:cNvPr>
            <p:cNvSpPr txBox="1"/>
            <p:nvPr/>
          </p:nvSpPr>
          <p:spPr>
            <a:xfrm>
              <a:off x="6205219" y="4349003"/>
              <a:ext cx="187621" cy="188274"/>
            </a:xfrm>
            <a:prstGeom prst="rect">
              <a:avLst/>
            </a:prstGeom>
            <a:noFill/>
          </p:spPr>
          <p:txBody>
            <a:bodyPr wrap="none" rtlCol="0">
              <a:spAutoFit/>
            </a:bodyPr>
            <a:lstStyle/>
            <a:p>
              <a:r>
                <a:rPr kumimoji="1" lang="en-US" altLang="ja-JP" sz="1200" b="1" dirty="0">
                  <a:solidFill>
                    <a:srgbClr val="FF0000"/>
                  </a:solidFill>
                </a:rPr>
                <a:t>α</a:t>
              </a:r>
              <a:endParaRPr kumimoji="1" lang="ja-JP" altLang="en-US" sz="1200" b="1" dirty="0">
                <a:solidFill>
                  <a:srgbClr val="FF0000"/>
                </a:solidFill>
              </a:endParaRPr>
            </a:p>
          </p:txBody>
        </p:sp>
        <p:sp>
          <p:nvSpPr>
            <p:cNvPr id="25" name="テキスト ボックス 24">
              <a:extLst>
                <a:ext uri="{FF2B5EF4-FFF2-40B4-BE49-F238E27FC236}">
                  <a16:creationId xmlns:a16="http://schemas.microsoft.com/office/drawing/2014/main" id="{FB683BF7-DFC0-843A-C9E9-206A2CC724D3}"/>
                </a:ext>
              </a:extLst>
            </p:cNvPr>
            <p:cNvSpPr txBox="1"/>
            <p:nvPr/>
          </p:nvSpPr>
          <p:spPr>
            <a:xfrm>
              <a:off x="5813557" y="3987037"/>
              <a:ext cx="187621" cy="188274"/>
            </a:xfrm>
            <a:prstGeom prst="rect">
              <a:avLst/>
            </a:prstGeom>
            <a:noFill/>
          </p:spPr>
          <p:txBody>
            <a:bodyPr wrap="none" rtlCol="0">
              <a:spAutoFit/>
            </a:bodyPr>
            <a:lstStyle/>
            <a:p>
              <a:r>
                <a:rPr kumimoji="1" lang="en-US" altLang="ja-JP" sz="1200" b="1" dirty="0">
                  <a:solidFill>
                    <a:srgbClr val="FF0000"/>
                  </a:solidFill>
                </a:rPr>
                <a:t>α</a:t>
              </a:r>
              <a:endParaRPr kumimoji="1" lang="ja-JP" altLang="en-US" sz="1200" b="1" dirty="0">
                <a:solidFill>
                  <a:srgbClr val="FF0000"/>
                </a:solidFill>
              </a:endParaRPr>
            </a:p>
          </p:txBody>
        </p:sp>
        <p:sp>
          <p:nvSpPr>
            <p:cNvPr id="26" name="テキスト ボックス 25">
              <a:extLst>
                <a:ext uri="{FF2B5EF4-FFF2-40B4-BE49-F238E27FC236}">
                  <a16:creationId xmlns:a16="http://schemas.microsoft.com/office/drawing/2014/main" id="{ADA7F654-B810-24AB-26A4-FB5E8CC2E219}"/>
                </a:ext>
              </a:extLst>
            </p:cNvPr>
            <p:cNvSpPr txBox="1"/>
            <p:nvPr/>
          </p:nvSpPr>
          <p:spPr>
            <a:xfrm>
              <a:off x="7322403" y="4427323"/>
              <a:ext cx="208322" cy="230112"/>
            </a:xfrm>
            <a:prstGeom prst="rect">
              <a:avLst/>
            </a:prstGeom>
            <a:noFill/>
          </p:spPr>
          <p:txBody>
            <a:bodyPr wrap="none" rtlCol="0">
              <a:spAutoFit/>
            </a:bodyPr>
            <a:lstStyle/>
            <a:p>
              <a:r>
                <a:rPr kumimoji="1" lang="en-US" altLang="ja-JP" sz="1600" b="1" dirty="0">
                  <a:solidFill>
                    <a:schemeClr val="bg1"/>
                  </a:solidFill>
                </a:rPr>
                <a:t>α</a:t>
              </a:r>
              <a:endParaRPr kumimoji="1" lang="ja-JP" altLang="en-US" sz="1600" b="1" dirty="0">
                <a:solidFill>
                  <a:schemeClr val="bg1"/>
                </a:solidFill>
              </a:endParaRPr>
            </a:p>
          </p:txBody>
        </p:sp>
      </p:grpSp>
      <p:sp>
        <p:nvSpPr>
          <p:cNvPr id="27" name="テキスト ボックス 26">
            <a:extLst>
              <a:ext uri="{FF2B5EF4-FFF2-40B4-BE49-F238E27FC236}">
                <a16:creationId xmlns:a16="http://schemas.microsoft.com/office/drawing/2014/main" id="{20D57C68-1069-A173-C8C5-CDCAB1819995}"/>
              </a:ext>
            </a:extLst>
          </p:cNvPr>
          <p:cNvSpPr txBox="1"/>
          <p:nvPr/>
        </p:nvSpPr>
        <p:spPr>
          <a:xfrm>
            <a:off x="0" y="476153"/>
            <a:ext cx="3416320"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斜面（地盤）内の任意の応力状態</a:t>
            </a:r>
            <a:endParaRPr kumimoji="1" lang="en-US" altLang="ja-JP" b="1" dirty="0">
              <a:solidFill>
                <a:srgbClr val="FF0000"/>
              </a:solidFill>
              <a:effectLst>
                <a:outerShdw blurRad="38100" dist="38100" dir="2700000" algn="tl">
                  <a:srgbClr val="000000">
                    <a:alpha val="43137"/>
                  </a:srgbClr>
                </a:outerShdw>
              </a:effectLst>
            </a:endParaRPr>
          </a:p>
        </p:txBody>
      </p:sp>
      <p:grpSp>
        <p:nvGrpSpPr>
          <p:cNvPr id="4" name="グループ化 3">
            <a:extLst>
              <a:ext uri="{FF2B5EF4-FFF2-40B4-BE49-F238E27FC236}">
                <a16:creationId xmlns:a16="http://schemas.microsoft.com/office/drawing/2014/main" id="{7C358D5C-ED7D-EB59-96DD-A47A4DB7AE0C}"/>
              </a:ext>
            </a:extLst>
          </p:cNvPr>
          <p:cNvGrpSpPr/>
          <p:nvPr/>
        </p:nvGrpSpPr>
        <p:grpSpPr>
          <a:xfrm>
            <a:off x="0" y="14488"/>
            <a:ext cx="9119286" cy="438912"/>
            <a:chOff x="0" y="0"/>
            <a:chExt cx="9119286" cy="438912"/>
          </a:xfrm>
        </p:grpSpPr>
        <p:sp>
          <p:nvSpPr>
            <p:cNvPr id="9" name="正方形/長方形 8">
              <a:extLst>
                <a:ext uri="{FF2B5EF4-FFF2-40B4-BE49-F238E27FC236}">
                  <a16:creationId xmlns:a16="http://schemas.microsoft.com/office/drawing/2014/main" id="{8BA40B1D-4686-FDF0-1B95-60B49533B3A5}"/>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オブジェクト 4">
              <a:extLst>
                <a:ext uri="{FF2B5EF4-FFF2-40B4-BE49-F238E27FC236}">
                  <a16:creationId xmlns:a16="http://schemas.microsoft.com/office/drawing/2014/main" id="{32B76D67-88FA-76BF-CB15-3FB6A6020D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1" name="テキスト ボックス 10">
            <a:extLst>
              <a:ext uri="{FF2B5EF4-FFF2-40B4-BE49-F238E27FC236}">
                <a16:creationId xmlns:a16="http://schemas.microsoft.com/office/drawing/2014/main" id="{01B5318D-EF76-A6B6-56EA-623CAFDE871B}"/>
              </a:ext>
            </a:extLst>
          </p:cNvPr>
          <p:cNvSpPr txBox="1"/>
          <p:nvPr/>
        </p:nvSpPr>
        <p:spPr>
          <a:xfrm>
            <a:off x="0" y="0"/>
            <a:ext cx="7772400"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5" name="テキスト ボックス 4">
            <a:extLst>
              <a:ext uri="{FF2B5EF4-FFF2-40B4-BE49-F238E27FC236}">
                <a16:creationId xmlns:a16="http://schemas.microsoft.com/office/drawing/2014/main" id="{47C2A41A-F36E-F4AB-187E-E71FC4865C5E}"/>
              </a:ext>
            </a:extLst>
          </p:cNvPr>
          <p:cNvSpPr txBox="1"/>
          <p:nvPr/>
        </p:nvSpPr>
        <p:spPr>
          <a:xfrm>
            <a:off x="203972" y="928377"/>
            <a:ext cx="3008376" cy="369332"/>
          </a:xfrm>
          <a:prstGeom prst="rect">
            <a:avLst/>
          </a:prstGeom>
          <a:noFill/>
        </p:spPr>
        <p:txBody>
          <a:bodyPr wrap="square" rtlCol="0">
            <a:spAutoFit/>
          </a:bodyPr>
          <a:lstStyle/>
          <a:p>
            <a:r>
              <a:rPr kumimoji="1" lang="ja-JP" altLang="en-US" b="1" dirty="0"/>
              <a:t>モールの応力円</a:t>
            </a:r>
          </a:p>
        </p:txBody>
      </p:sp>
    </p:spTree>
    <p:extLst>
      <p:ext uri="{BB962C8B-B14F-4D97-AF65-F5344CB8AC3E}">
        <p14:creationId xmlns:p14="http://schemas.microsoft.com/office/powerpoint/2010/main" val="44052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85726" y="532694"/>
            <a:ext cx="8640762" cy="461665"/>
          </a:xfrm>
          <a:prstGeom prst="rect">
            <a:avLst/>
          </a:prstGeom>
          <a:noFill/>
        </p:spPr>
        <p:txBody>
          <a:bodyPr>
            <a:spAutoFit/>
          </a:bodyPr>
          <a:lstStyle/>
          <a:p>
            <a:pPr fontAlgn="auto">
              <a:spcBef>
                <a:spcPts val="0"/>
              </a:spcBef>
              <a:spcAft>
                <a:spcPts val="0"/>
              </a:spcAft>
              <a:defRPr/>
            </a:pPr>
            <a:r>
              <a:rPr lang="ja-JP" altLang="en-US" sz="2400" dirty="0">
                <a:latin typeface="+mn-ea"/>
              </a:rPr>
              <a:t>任意方向の面における垂直応力とせん断応力</a:t>
            </a:r>
          </a:p>
        </p:txBody>
      </p:sp>
      <p:grpSp>
        <p:nvGrpSpPr>
          <p:cNvPr id="12" name="グループ化 11">
            <a:extLst>
              <a:ext uri="{FF2B5EF4-FFF2-40B4-BE49-F238E27FC236}">
                <a16:creationId xmlns:a16="http://schemas.microsoft.com/office/drawing/2014/main" id="{8F4CA3AC-D0B3-88B5-184E-505F47D4F534}"/>
              </a:ext>
            </a:extLst>
          </p:cNvPr>
          <p:cNvGrpSpPr/>
          <p:nvPr/>
        </p:nvGrpSpPr>
        <p:grpSpPr>
          <a:xfrm>
            <a:off x="57094" y="677863"/>
            <a:ext cx="5429250" cy="4264025"/>
            <a:chOff x="179388" y="1484313"/>
            <a:chExt cx="5429250" cy="4264025"/>
          </a:xfrm>
        </p:grpSpPr>
        <p:sp>
          <p:nvSpPr>
            <p:cNvPr id="9219" name="テキスト ボックス 10"/>
            <p:cNvSpPr txBox="1">
              <a:spLocks noChangeArrowheads="1"/>
            </p:cNvSpPr>
            <p:nvPr/>
          </p:nvSpPr>
          <p:spPr bwMode="auto">
            <a:xfrm>
              <a:off x="2555875" y="4941888"/>
              <a:ext cx="106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a:t>ある要素</a:t>
              </a:r>
            </a:p>
          </p:txBody>
        </p:sp>
        <p:cxnSp>
          <p:nvCxnSpPr>
            <p:cNvPr id="17" name="直線矢印コネクタ 16"/>
            <p:cNvCxnSpPr/>
            <p:nvPr/>
          </p:nvCxnSpPr>
          <p:spPr>
            <a:xfrm>
              <a:off x="2555875" y="2060575"/>
              <a:ext cx="0" cy="57626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p:nvCxnSpPr>
          <p:spPr>
            <a:xfrm rot="16200000">
              <a:off x="1188244" y="3356769"/>
              <a:ext cx="0" cy="57626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9222" name="グループ化 21"/>
            <p:cNvGrpSpPr>
              <a:grpSpLocks/>
            </p:cNvGrpSpPr>
            <p:nvPr/>
          </p:nvGrpSpPr>
          <p:grpSpPr bwMode="auto">
            <a:xfrm>
              <a:off x="971550" y="1771650"/>
              <a:ext cx="4637088" cy="3024188"/>
              <a:chOff x="1187624" y="476672"/>
              <a:chExt cx="4636388" cy="3024336"/>
            </a:xfrm>
          </p:grpSpPr>
          <p:grpSp>
            <p:nvGrpSpPr>
              <p:cNvPr id="9249" name="グループ化 12"/>
              <p:cNvGrpSpPr>
                <a:grpSpLocks/>
              </p:cNvGrpSpPr>
              <p:nvPr/>
            </p:nvGrpSpPr>
            <p:grpSpPr bwMode="auto">
              <a:xfrm>
                <a:off x="1187624" y="476672"/>
                <a:ext cx="4636388" cy="3024336"/>
                <a:chOff x="1187624" y="476672"/>
                <a:chExt cx="4636388" cy="3024336"/>
              </a:xfrm>
            </p:grpSpPr>
            <p:sp>
              <p:nvSpPr>
                <p:cNvPr id="8" name="正方形/長方形 7"/>
                <p:cNvSpPr/>
                <p:nvPr/>
              </p:nvSpPr>
              <p:spPr>
                <a:xfrm>
                  <a:off x="1692373" y="1340314"/>
                  <a:ext cx="2160262" cy="20892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10" name="直線コネクタ 9"/>
                <p:cNvCxnSpPr/>
                <p:nvPr/>
              </p:nvCxnSpPr>
              <p:spPr>
                <a:xfrm flipH="1">
                  <a:off x="1187624" y="621142"/>
                  <a:ext cx="3528480" cy="287986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254" name="テキスト ボックス 11"/>
                <p:cNvSpPr txBox="1">
                  <a:spLocks noChangeArrowheads="1"/>
                </p:cNvSpPr>
                <p:nvPr/>
              </p:nvSpPr>
              <p:spPr bwMode="auto">
                <a:xfrm>
                  <a:off x="4716016" y="47667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a:t>任意の面</a:t>
                  </a:r>
                </a:p>
              </p:txBody>
            </p:sp>
          </p:grpSp>
          <p:sp>
            <p:nvSpPr>
              <p:cNvPr id="9250" name="テキスト ボックス 18"/>
              <p:cNvSpPr txBox="1">
                <a:spLocks noChangeArrowheads="1"/>
              </p:cNvSpPr>
              <p:nvPr/>
            </p:nvSpPr>
            <p:spPr bwMode="auto">
              <a:xfrm>
                <a:off x="4283968" y="908720"/>
                <a:ext cx="362545" cy="46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400"/>
                  <a:t>α</a:t>
                </a:r>
                <a:endParaRPr lang="ja-JP" altLang="en-US" sz="2400"/>
              </a:p>
            </p:txBody>
          </p:sp>
          <p:cxnSp>
            <p:nvCxnSpPr>
              <p:cNvPr id="21" name="直線コネクタ 20"/>
              <p:cNvCxnSpPr/>
              <p:nvPr/>
            </p:nvCxnSpPr>
            <p:spPr>
              <a:xfrm>
                <a:off x="3852635" y="1340314"/>
                <a:ext cx="1150763" cy="0"/>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23" name="直線矢印コネクタ 22"/>
            <p:cNvCxnSpPr/>
            <p:nvPr/>
          </p:nvCxnSpPr>
          <p:spPr>
            <a:xfrm flipH="1" flipV="1">
              <a:off x="2484438" y="3644900"/>
              <a:ext cx="431800" cy="50323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flipV="1">
              <a:off x="2052638" y="3284538"/>
              <a:ext cx="495300" cy="43973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179388" y="3355975"/>
              <a:ext cx="654050" cy="523875"/>
            </a:xfrm>
            <a:prstGeom prst="rect">
              <a:avLst/>
            </a:prstGeom>
            <a:noFill/>
          </p:spPr>
          <p:txBody>
            <a:bodyPr wrap="none">
              <a:spAutoFit/>
            </a:bodyPr>
            <a:lstStyle/>
            <a:p>
              <a:pPr>
                <a:defRPr/>
              </a:pPr>
              <a:r>
                <a:rPr lang="en-US" altLang="ja-JP" sz="2800" dirty="0" err="1">
                  <a:latin typeface="+mn-ea"/>
                </a:rPr>
                <a:t>σ</a:t>
              </a:r>
              <a:r>
                <a:rPr lang="en-US" altLang="ja-JP" sz="2800" baseline="-25000" dirty="0" err="1">
                  <a:latin typeface="+mn-ea"/>
                </a:rPr>
                <a:t>x</a:t>
              </a:r>
              <a:endParaRPr lang="ja-JP" altLang="en-US" sz="2800" dirty="0">
                <a:latin typeface="Arial" charset="0"/>
              </a:endParaRPr>
            </a:p>
          </p:txBody>
        </p:sp>
        <p:sp>
          <p:nvSpPr>
            <p:cNvPr id="28" name="テキスト ボックス 27"/>
            <p:cNvSpPr txBox="1"/>
            <p:nvPr/>
          </p:nvSpPr>
          <p:spPr>
            <a:xfrm>
              <a:off x="2195513" y="1484313"/>
              <a:ext cx="652462" cy="522287"/>
            </a:xfrm>
            <a:prstGeom prst="rect">
              <a:avLst/>
            </a:prstGeom>
            <a:noFill/>
          </p:spPr>
          <p:txBody>
            <a:bodyPr wrap="none">
              <a:spAutoFit/>
            </a:bodyPr>
            <a:lstStyle/>
            <a:p>
              <a:pPr>
                <a:defRPr/>
              </a:pPr>
              <a:r>
                <a:rPr lang="en-US" altLang="ja-JP" sz="2800" dirty="0" err="1">
                  <a:latin typeface="+mn-ea"/>
                </a:rPr>
                <a:t>σ</a:t>
              </a:r>
              <a:r>
                <a:rPr lang="en-US" altLang="ja-JP" sz="2800" baseline="-25000" dirty="0" err="1">
                  <a:latin typeface="+mn-ea"/>
                </a:rPr>
                <a:t>z</a:t>
              </a:r>
              <a:endParaRPr lang="ja-JP" altLang="en-US" sz="2800" dirty="0">
                <a:latin typeface="Arial" charset="0"/>
              </a:endParaRPr>
            </a:p>
          </p:txBody>
        </p:sp>
        <p:sp>
          <p:nvSpPr>
            <p:cNvPr id="29" name="テキスト ボックス 28"/>
            <p:cNvSpPr txBox="1"/>
            <p:nvPr/>
          </p:nvSpPr>
          <p:spPr>
            <a:xfrm>
              <a:off x="1619250" y="2924175"/>
              <a:ext cx="681038" cy="811213"/>
            </a:xfrm>
            <a:prstGeom prst="rect">
              <a:avLst/>
            </a:prstGeom>
            <a:noFill/>
          </p:spPr>
          <p:txBody>
            <a:bodyPr wrap="none">
              <a:spAutoFit/>
            </a:bodyPr>
            <a:lstStyle/>
            <a:p>
              <a:pPr>
                <a:defRPr/>
              </a:pPr>
              <a:r>
                <a:rPr lang="en-US" altLang="ja-JP" sz="2800" dirty="0" err="1">
                  <a:latin typeface="+mn-ea"/>
                </a:rPr>
                <a:t>τ</a:t>
              </a:r>
              <a:r>
                <a:rPr lang="en-US" altLang="ja-JP" sz="2800" baseline="-25000" dirty="0" err="1">
                  <a:latin typeface="Arial" charset="0"/>
                </a:rPr>
                <a:t>α</a:t>
              </a:r>
              <a:endParaRPr lang="ja-JP" altLang="en-US" sz="2800" baseline="-25000" dirty="0">
                <a:latin typeface="Arial" charset="0"/>
              </a:endParaRPr>
            </a:p>
            <a:p>
              <a:pPr>
                <a:defRPr/>
              </a:pPr>
              <a:endParaRPr lang="ja-JP" altLang="en-US" sz="2800" baseline="-25000" dirty="0">
                <a:latin typeface="Arial" charset="0"/>
              </a:endParaRPr>
            </a:p>
          </p:txBody>
        </p:sp>
        <p:sp>
          <p:nvSpPr>
            <p:cNvPr id="30" name="テキスト ボックス 29"/>
            <p:cNvSpPr txBox="1"/>
            <p:nvPr/>
          </p:nvSpPr>
          <p:spPr>
            <a:xfrm>
              <a:off x="2843213" y="4148138"/>
              <a:ext cx="681037" cy="811212"/>
            </a:xfrm>
            <a:prstGeom prst="rect">
              <a:avLst/>
            </a:prstGeom>
            <a:noFill/>
          </p:spPr>
          <p:txBody>
            <a:bodyPr wrap="none">
              <a:spAutoFit/>
            </a:bodyPr>
            <a:lstStyle/>
            <a:p>
              <a:pPr>
                <a:defRPr/>
              </a:pPr>
              <a:r>
                <a:rPr lang="en-US" altLang="ja-JP" sz="2800" dirty="0" err="1">
                  <a:latin typeface="+mn-ea"/>
                </a:rPr>
                <a:t>σ</a:t>
              </a:r>
              <a:r>
                <a:rPr lang="en-US" altLang="ja-JP" sz="2800" baseline="-25000" dirty="0" err="1">
                  <a:latin typeface="Arial" charset="0"/>
                </a:rPr>
                <a:t>α</a:t>
              </a:r>
              <a:endParaRPr lang="ja-JP" altLang="en-US" sz="2800" baseline="-25000" dirty="0">
                <a:latin typeface="Arial" charset="0"/>
              </a:endParaRPr>
            </a:p>
            <a:p>
              <a:pPr>
                <a:defRPr/>
              </a:pPr>
              <a:endParaRPr lang="ja-JP" altLang="en-US" sz="2800" baseline="-25000" dirty="0">
                <a:latin typeface="Arial" charset="0"/>
              </a:endParaRPr>
            </a:p>
          </p:txBody>
        </p:sp>
        <p:cxnSp>
          <p:nvCxnSpPr>
            <p:cNvPr id="9229" name="直線矢印コネクタ 16"/>
            <p:cNvCxnSpPr>
              <a:cxnSpLocks noChangeShapeType="1"/>
            </p:cNvCxnSpPr>
            <p:nvPr/>
          </p:nvCxnSpPr>
          <p:spPr bwMode="auto">
            <a:xfrm flipH="1">
              <a:off x="3636963" y="3640138"/>
              <a:ext cx="574675" cy="0"/>
            </a:xfrm>
            <a:prstGeom prst="straightConnector1">
              <a:avLst/>
            </a:prstGeom>
            <a:noFill/>
            <a:ln w="508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9230" name="直線矢印コネクタ 16"/>
            <p:cNvCxnSpPr>
              <a:cxnSpLocks noChangeShapeType="1"/>
            </p:cNvCxnSpPr>
            <p:nvPr/>
          </p:nvCxnSpPr>
          <p:spPr bwMode="auto">
            <a:xfrm flipV="1">
              <a:off x="2484438" y="4724400"/>
              <a:ext cx="1587" cy="431800"/>
            </a:xfrm>
            <a:prstGeom prst="straightConnector1">
              <a:avLst/>
            </a:prstGeom>
            <a:noFill/>
            <a:ln w="508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 name="テキスト ボックス 26"/>
            <p:cNvSpPr txBox="1"/>
            <p:nvPr/>
          </p:nvSpPr>
          <p:spPr>
            <a:xfrm>
              <a:off x="4356100" y="3355975"/>
              <a:ext cx="650875" cy="519113"/>
            </a:xfrm>
            <a:prstGeom prst="rect">
              <a:avLst/>
            </a:prstGeom>
            <a:noFill/>
          </p:spPr>
          <p:txBody>
            <a:bodyPr wrap="none">
              <a:spAutoFit/>
            </a:bodyPr>
            <a:lstStyle/>
            <a:p>
              <a:pPr>
                <a:defRPr/>
              </a:pPr>
              <a:r>
                <a:rPr lang="en-US" altLang="ja-JP" sz="2800" dirty="0" err="1">
                  <a:latin typeface="+mn-ea"/>
                </a:rPr>
                <a:t>σ</a:t>
              </a:r>
              <a:r>
                <a:rPr lang="en-US" altLang="ja-JP" sz="2800" baseline="-25000" dirty="0" err="1">
                  <a:latin typeface="+mn-ea"/>
                </a:rPr>
                <a:t>x</a:t>
              </a:r>
              <a:endParaRPr lang="ja-JP" altLang="en-US" sz="2800" dirty="0">
                <a:latin typeface="Arial" charset="0"/>
              </a:endParaRPr>
            </a:p>
          </p:txBody>
        </p:sp>
        <p:sp>
          <p:nvSpPr>
            <p:cNvPr id="6" name="テキスト ボックス 27"/>
            <p:cNvSpPr txBox="1"/>
            <p:nvPr/>
          </p:nvSpPr>
          <p:spPr>
            <a:xfrm>
              <a:off x="2195513" y="5229225"/>
              <a:ext cx="649287" cy="519113"/>
            </a:xfrm>
            <a:prstGeom prst="rect">
              <a:avLst/>
            </a:prstGeom>
            <a:noFill/>
          </p:spPr>
          <p:txBody>
            <a:bodyPr wrap="none">
              <a:spAutoFit/>
            </a:bodyPr>
            <a:lstStyle/>
            <a:p>
              <a:pPr>
                <a:defRPr/>
              </a:pPr>
              <a:r>
                <a:rPr lang="en-US" altLang="ja-JP" sz="2800" dirty="0" err="1">
                  <a:latin typeface="+mn-ea"/>
                </a:rPr>
                <a:t>σ</a:t>
              </a:r>
              <a:r>
                <a:rPr lang="en-US" altLang="ja-JP" sz="2800" baseline="-25000" dirty="0" err="1">
                  <a:latin typeface="+mn-ea"/>
                </a:rPr>
                <a:t>z</a:t>
              </a:r>
              <a:endParaRPr lang="ja-JP" altLang="en-US" sz="2800" dirty="0">
                <a:latin typeface="Arial" charset="0"/>
              </a:endParaRPr>
            </a:p>
          </p:txBody>
        </p:sp>
        <p:cxnSp>
          <p:nvCxnSpPr>
            <p:cNvPr id="9233" name="直線矢印コネクタ 16"/>
            <p:cNvCxnSpPr>
              <a:cxnSpLocks noChangeShapeType="1"/>
            </p:cNvCxnSpPr>
            <p:nvPr/>
          </p:nvCxnSpPr>
          <p:spPr bwMode="auto">
            <a:xfrm flipH="1">
              <a:off x="1835150" y="2276475"/>
              <a:ext cx="1296988" cy="0"/>
            </a:xfrm>
            <a:prstGeom prst="straightConnector1">
              <a:avLst/>
            </a:prstGeom>
            <a:noFill/>
            <a:ln w="508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9234" name="直線矢印コネクタ 16"/>
            <p:cNvCxnSpPr>
              <a:cxnSpLocks noChangeShapeType="1"/>
            </p:cNvCxnSpPr>
            <p:nvPr/>
          </p:nvCxnSpPr>
          <p:spPr bwMode="auto">
            <a:xfrm flipV="1">
              <a:off x="1187450" y="2997200"/>
              <a:ext cx="1588" cy="1079500"/>
            </a:xfrm>
            <a:prstGeom prst="straightConnector1">
              <a:avLst/>
            </a:prstGeom>
            <a:noFill/>
            <a:ln w="508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1" name="テキスト ボックス 30"/>
            <p:cNvSpPr txBox="1"/>
            <p:nvPr/>
          </p:nvSpPr>
          <p:spPr>
            <a:xfrm>
              <a:off x="1116013" y="2060575"/>
              <a:ext cx="763587" cy="522288"/>
            </a:xfrm>
            <a:prstGeom prst="rect">
              <a:avLst/>
            </a:prstGeom>
            <a:noFill/>
          </p:spPr>
          <p:txBody>
            <a:bodyPr wrap="none">
              <a:spAutoFit/>
            </a:bodyPr>
            <a:lstStyle/>
            <a:p>
              <a:pPr>
                <a:defRPr/>
              </a:pPr>
              <a:r>
                <a:rPr lang="en-US" altLang="ja-JP" sz="2800" dirty="0" err="1">
                  <a:latin typeface="+mn-ea"/>
                </a:rPr>
                <a:t>τ</a:t>
              </a:r>
              <a:r>
                <a:rPr lang="en-US" altLang="ja-JP" sz="2800" baseline="-25000" dirty="0" err="1">
                  <a:latin typeface="+mn-ea"/>
                </a:rPr>
                <a:t>zx</a:t>
              </a:r>
              <a:endParaRPr lang="ja-JP" altLang="en-US" sz="2800" dirty="0">
                <a:latin typeface="Arial" charset="0"/>
              </a:endParaRPr>
            </a:p>
          </p:txBody>
        </p:sp>
        <p:sp>
          <p:nvSpPr>
            <p:cNvPr id="32" name="テキスト ボックス 31"/>
            <p:cNvSpPr txBox="1"/>
            <p:nvPr/>
          </p:nvSpPr>
          <p:spPr>
            <a:xfrm>
              <a:off x="468313" y="2563813"/>
              <a:ext cx="762000" cy="523875"/>
            </a:xfrm>
            <a:prstGeom prst="rect">
              <a:avLst/>
            </a:prstGeom>
            <a:noFill/>
          </p:spPr>
          <p:txBody>
            <a:bodyPr wrap="none">
              <a:spAutoFit/>
            </a:bodyPr>
            <a:lstStyle/>
            <a:p>
              <a:pPr>
                <a:defRPr/>
              </a:pPr>
              <a:r>
                <a:rPr lang="en-US" altLang="ja-JP" sz="2800" dirty="0" err="1">
                  <a:latin typeface="+mn-ea"/>
                </a:rPr>
                <a:t>τ</a:t>
              </a:r>
              <a:r>
                <a:rPr lang="en-US" altLang="ja-JP" sz="2800" baseline="-25000" dirty="0" err="1">
                  <a:latin typeface="+mn-ea"/>
                </a:rPr>
                <a:t>xz</a:t>
              </a:r>
              <a:endParaRPr lang="ja-JP" altLang="en-US" sz="2800" dirty="0">
                <a:latin typeface="Arial" charset="0"/>
              </a:endParaRPr>
            </a:p>
          </p:txBody>
        </p:sp>
        <p:grpSp>
          <p:nvGrpSpPr>
            <p:cNvPr id="9237" name="グループ化 42"/>
            <p:cNvGrpSpPr>
              <a:grpSpLocks/>
            </p:cNvGrpSpPr>
            <p:nvPr/>
          </p:nvGrpSpPr>
          <p:grpSpPr bwMode="auto">
            <a:xfrm>
              <a:off x="4140200" y="4149725"/>
              <a:ext cx="1379538" cy="1233488"/>
              <a:chOff x="6588224" y="1124744"/>
              <a:chExt cx="1380202" cy="1233428"/>
            </a:xfrm>
          </p:grpSpPr>
          <p:grpSp>
            <p:nvGrpSpPr>
              <p:cNvPr id="9244" name="グループ化 39"/>
              <p:cNvGrpSpPr>
                <a:grpSpLocks/>
              </p:cNvGrpSpPr>
              <p:nvPr/>
            </p:nvGrpSpPr>
            <p:grpSpPr bwMode="auto">
              <a:xfrm>
                <a:off x="6660232" y="1268760"/>
                <a:ext cx="855712" cy="720080"/>
                <a:chOff x="6660232" y="1268760"/>
                <a:chExt cx="855712" cy="720080"/>
              </a:xfrm>
            </p:grpSpPr>
            <p:cxnSp>
              <p:nvCxnSpPr>
                <p:cNvPr id="36" name="直線矢印コネクタ 35"/>
                <p:cNvCxnSpPr/>
                <p:nvPr/>
              </p:nvCxnSpPr>
              <p:spPr>
                <a:xfrm>
                  <a:off x="6731168" y="1269200"/>
                  <a:ext cx="0" cy="719102"/>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線矢印コネクタ 36"/>
                <p:cNvCxnSpPr/>
                <p:nvPr/>
              </p:nvCxnSpPr>
              <p:spPr>
                <a:xfrm flipV="1">
                  <a:off x="6659697" y="1269200"/>
                  <a:ext cx="856074" cy="793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9245" name="テキスト ボックス 40"/>
              <p:cNvSpPr txBox="1">
                <a:spLocks noChangeArrowheads="1"/>
              </p:cNvSpPr>
              <p:nvPr/>
            </p:nvSpPr>
            <p:spPr bwMode="auto">
              <a:xfrm>
                <a:off x="7668344" y="1124744"/>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a:t>x</a:t>
                </a:r>
                <a:endParaRPr lang="ja-JP" altLang="en-US"/>
              </a:p>
            </p:txBody>
          </p:sp>
          <p:sp>
            <p:nvSpPr>
              <p:cNvPr id="9246" name="テキスト ボックス 41"/>
              <p:cNvSpPr txBox="1">
                <a:spLocks noChangeArrowheads="1"/>
              </p:cNvSpPr>
              <p:nvPr/>
            </p:nvSpPr>
            <p:spPr bwMode="auto">
              <a:xfrm>
                <a:off x="6588224" y="1988840"/>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a:t>z</a:t>
                </a:r>
                <a:endParaRPr lang="ja-JP" altLang="en-US"/>
              </a:p>
            </p:txBody>
          </p:sp>
        </p:grpSp>
      </p:grpSp>
      <p:sp>
        <p:nvSpPr>
          <p:cNvPr id="9238" name="テキスト ボックス 18"/>
          <p:cNvSpPr txBox="1">
            <a:spLocks noChangeArrowheads="1"/>
          </p:cNvSpPr>
          <p:nvPr/>
        </p:nvSpPr>
        <p:spPr bwMode="auto">
          <a:xfrm>
            <a:off x="7019925" y="3213100"/>
            <a:ext cx="357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400">
                <a:solidFill>
                  <a:schemeClr val="bg1"/>
                </a:solidFill>
              </a:rPr>
              <a:t>θ</a:t>
            </a:r>
            <a:endParaRPr lang="ja-JP" altLang="en-US" sz="2400">
              <a:solidFill>
                <a:schemeClr val="bg1"/>
              </a:solidFill>
            </a:endParaRPr>
          </a:p>
        </p:txBody>
      </p:sp>
      <p:pic>
        <p:nvPicPr>
          <p:cNvPr id="924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3699" r="11610"/>
          <a:stretch>
            <a:fillRect/>
          </a:stretch>
        </p:blipFill>
        <p:spPr bwMode="auto">
          <a:xfrm rot="60000">
            <a:off x="4582045" y="1439654"/>
            <a:ext cx="4350822" cy="155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テキスト ボックス 46"/>
          <p:cNvSpPr txBox="1"/>
          <p:nvPr/>
        </p:nvSpPr>
        <p:spPr>
          <a:xfrm>
            <a:off x="5626786" y="3185195"/>
            <a:ext cx="3492500" cy="1569660"/>
          </a:xfrm>
          <a:prstGeom prst="rect">
            <a:avLst/>
          </a:prstGeom>
          <a:noFill/>
        </p:spPr>
        <p:txBody>
          <a:bodyPr>
            <a:spAutoFit/>
          </a:bodyPr>
          <a:lstStyle/>
          <a:p>
            <a:pPr>
              <a:defRPr/>
            </a:pPr>
            <a:r>
              <a:rPr lang="ja-JP" altLang="en-US" sz="2400" dirty="0">
                <a:latin typeface="+mn-ea"/>
              </a:rPr>
              <a:t>せん断王功輝膂力がゼロ（主応力状態の時は）</a:t>
            </a:r>
            <a:endParaRPr lang="en-US" altLang="ja-JP" sz="2400" dirty="0">
              <a:latin typeface="+mn-ea"/>
            </a:endParaRPr>
          </a:p>
          <a:p>
            <a:pPr>
              <a:defRPr/>
            </a:pPr>
            <a:r>
              <a:rPr lang="en-US" altLang="ja-JP" sz="2400" dirty="0" err="1">
                <a:latin typeface="+mn-ea"/>
              </a:rPr>
              <a:t>σ</a:t>
            </a:r>
            <a:r>
              <a:rPr lang="en-US" altLang="ja-JP" sz="2400" baseline="-25000" dirty="0" err="1">
                <a:latin typeface="+mn-ea"/>
              </a:rPr>
              <a:t>z</a:t>
            </a:r>
            <a:r>
              <a:rPr lang="en-US" altLang="ja-JP" sz="2400" dirty="0">
                <a:latin typeface="+mn-ea"/>
              </a:rPr>
              <a:t>= σ</a:t>
            </a:r>
            <a:r>
              <a:rPr lang="en-US" altLang="ja-JP" sz="2400" baseline="-25000" dirty="0">
                <a:latin typeface="+mn-ea"/>
              </a:rPr>
              <a:t>1 </a:t>
            </a:r>
            <a:r>
              <a:rPr lang="ja-JP" altLang="en-US" sz="2400" dirty="0" err="1">
                <a:latin typeface="+mn-ea"/>
              </a:rPr>
              <a:t>，</a:t>
            </a:r>
            <a:r>
              <a:rPr lang="en-US" altLang="ja-JP" sz="2400" dirty="0" err="1">
                <a:latin typeface="+mn-ea"/>
              </a:rPr>
              <a:t>σ</a:t>
            </a:r>
            <a:r>
              <a:rPr lang="en-US" altLang="ja-JP" sz="2400" baseline="-25000" dirty="0" err="1">
                <a:latin typeface="+mn-ea"/>
              </a:rPr>
              <a:t>x</a:t>
            </a:r>
            <a:r>
              <a:rPr lang="en-US" altLang="ja-JP" sz="2400" dirty="0">
                <a:latin typeface="+mn-ea"/>
              </a:rPr>
              <a:t>= σ</a:t>
            </a:r>
            <a:r>
              <a:rPr lang="en-US" altLang="ja-JP" sz="2400" baseline="-25000" dirty="0">
                <a:latin typeface="+mn-ea"/>
              </a:rPr>
              <a:t>3</a:t>
            </a:r>
            <a:endParaRPr lang="en-US" altLang="ja-JP" sz="2400" dirty="0">
              <a:latin typeface="+mn-ea"/>
            </a:endParaRPr>
          </a:p>
          <a:p>
            <a:pPr>
              <a:defRPr/>
            </a:pPr>
            <a:r>
              <a:rPr lang="en-US" altLang="ja-JP" sz="2400" dirty="0" err="1">
                <a:latin typeface="+mn-ea"/>
              </a:rPr>
              <a:t>τ</a:t>
            </a:r>
            <a:r>
              <a:rPr lang="en-US" altLang="ja-JP" sz="2400" baseline="-25000" dirty="0" err="1">
                <a:latin typeface="+mn-ea"/>
              </a:rPr>
              <a:t>xz</a:t>
            </a:r>
            <a:r>
              <a:rPr lang="en-US" altLang="ja-JP" sz="2400" dirty="0">
                <a:latin typeface="+mn-ea"/>
              </a:rPr>
              <a:t>=</a:t>
            </a:r>
            <a:r>
              <a:rPr lang="en-US" altLang="ja-JP" sz="2400" dirty="0" err="1">
                <a:latin typeface="+mn-ea"/>
              </a:rPr>
              <a:t>τ</a:t>
            </a:r>
            <a:r>
              <a:rPr lang="en-US" altLang="ja-JP" sz="2400" baseline="-25000" dirty="0" err="1">
                <a:latin typeface="+mn-ea"/>
              </a:rPr>
              <a:t>zx</a:t>
            </a:r>
            <a:r>
              <a:rPr lang="en-US" altLang="ja-JP" sz="2400" dirty="0">
                <a:latin typeface="+mn-ea"/>
              </a:rPr>
              <a:t>=0</a:t>
            </a:r>
            <a:endParaRPr lang="ja-JP" altLang="en-US" sz="2400" dirty="0">
              <a:latin typeface="Arial" charset="0"/>
            </a:endParaRPr>
          </a:p>
        </p:txBody>
      </p:sp>
      <p:sp>
        <p:nvSpPr>
          <p:cNvPr id="48" name="下矢印 47"/>
          <p:cNvSpPr/>
          <p:nvPr/>
        </p:nvSpPr>
        <p:spPr>
          <a:xfrm>
            <a:off x="6588125" y="4941888"/>
            <a:ext cx="431800" cy="5032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9243"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883565" y="5344781"/>
            <a:ext cx="3842923" cy="151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a:extLst>
              <a:ext uri="{FF2B5EF4-FFF2-40B4-BE49-F238E27FC236}">
                <a16:creationId xmlns:a16="http://schemas.microsoft.com/office/drawing/2014/main" id="{5E9C2A11-7CF3-4C53-8E11-BF3E2AB96D4D}"/>
              </a:ext>
            </a:extLst>
          </p:cNvPr>
          <p:cNvSpPr>
            <a:spLocks noGrp="1"/>
          </p:cNvSpPr>
          <p:nvPr>
            <p:ph type="sldNum" sz="quarter" idx="12"/>
          </p:nvPr>
        </p:nvSpPr>
        <p:spPr/>
        <p:txBody>
          <a:bodyPr/>
          <a:lstStyle/>
          <a:p>
            <a:fld id="{44E25463-2D52-41F1-94C7-C07D9A3C19E8}" type="slidenum">
              <a:rPr lang="ja-JP" altLang="en-US" smtClean="0"/>
              <a:pPr/>
              <a:t>11</a:t>
            </a:fld>
            <a:endParaRPr lang="ja-JP" altLang="en-US"/>
          </a:p>
        </p:txBody>
      </p:sp>
      <p:grpSp>
        <p:nvGrpSpPr>
          <p:cNvPr id="3" name="グループ化 2">
            <a:extLst>
              <a:ext uri="{FF2B5EF4-FFF2-40B4-BE49-F238E27FC236}">
                <a16:creationId xmlns:a16="http://schemas.microsoft.com/office/drawing/2014/main" id="{FC0DDF81-ABAD-BF36-6283-C6818790C34E}"/>
              </a:ext>
            </a:extLst>
          </p:cNvPr>
          <p:cNvGrpSpPr/>
          <p:nvPr/>
        </p:nvGrpSpPr>
        <p:grpSpPr>
          <a:xfrm>
            <a:off x="0" y="14488"/>
            <a:ext cx="9119286" cy="438912"/>
            <a:chOff x="0" y="0"/>
            <a:chExt cx="9119286" cy="438912"/>
          </a:xfrm>
        </p:grpSpPr>
        <p:sp>
          <p:nvSpPr>
            <p:cNvPr id="7" name="正方形/長方形 6">
              <a:extLst>
                <a:ext uri="{FF2B5EF4-FFF2-40B4-BE49-F238E27FC236}">
                  <a16:creationId xmlns:a16="http://schemas.microsoft.com/office/drawing/2014/main" id="{C20F665F-5B6D-372E-EFE7-86FBD0A92C3A}"/>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オブジェクト 4">
              <a:extLst>
                <a:ext uri="{FF2B5EF4-FFF2-40B4-BE49-F238E27FC236}">
                  <a16:creationId xmlns:a16="http://schemas.microsoft.com/office/drawing/2014/main" id="{5B12D163-D1A6-B53C-2468-3182539AF5A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1" name="テキスト ボックス 10">
            <a:extLst>
              <a:ext uri="{FF2B5EF4-FFF2-40B4-BE49-F238E27FC236}">
                <a16:creationId xmlns:a16="http://schemas.microsoft.com/office/drawing/2014/main" id="{8239B4D9-1F8C-D6A8-383A-4FCF9076F7E2}"/>
              </a:ext>
            </a:extLst>
          </p:cNvPr>
          <p:cNvSpPr txBox="1"/>
          <p:nvPr/>
        </p:nvSpPr>
        <p:spPr>
          <a:xfrm>
            <a:off x="0" y="0"/>
            <a:ext cx="7772400"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366" y="1513174"/>
            <a:ext cx="1748463" cy="181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9"/>
          <p:cNvSpPr txBox="1"/>
          <p:nvPr/>
        </p:nvSpPr>
        <p:spPr>
          <a:xfrm>
            <a:off x="128155" y="896532"/>
            <a:ext cx="2241319" cy="707886"/>
          </a:xfrm>
          <a:prstGeom prst="rect">
            <a:avLst/>
          </a:prstGeom>
          <a:noFill/>
        </p:spPr>
        <p:txBody>
          <a:bodyPr wrap="none" rtlCol="0">
            <a:spAutoFit/>
          </a:bodyPr>
          <a:lstStyle/>
          <a:p>
            <a:r>
              <a:rPr kumimoji="1" lang="ja-JP" altLang="en-US" sz="2000" b="1" dirty="0">
                <a:solidFill>
                  <a:srgbClr val="FF0000"/>
                </a:solidFill>
                <a:latin typeface="+mn-ea"/>
              </a:rPr>
              <a:t>シンプルな例として</a:t>
            </a:r>
            <a:endParaRPr kumimoji="1" lang="en-US" altLang="ja-JP" sz="2000" b="1" dirty="0">
              <a:solidFill>
                <a:srgbClr val="FF0000"/>
              </a:solidFill>
              <a:latin typeface="+mn-ea"/>
            </a:endParaRPr>
          </a:p>
          <a:p>
            <a:r>
              <a:rPr kumimoji="1" lang="ja-JP" altLang="en-US" sz="2000" b="1" dirty="0">
                <a:solidFill>
                  <a:srgbClr val="FF0000"/>
                </a:solidFill>
                <a:latin typeface="+mn-ea"/>
              </a:rPr>
              <a:t>一面せん断状態</a:t>
            </a:r>
          </a:p>
        </p:txBody>
      </p:sp>
      <p:sp>
        <p:nvSpPr>
          <p:cNvPr id="23" name="スライド番号プレースホルダー 22"/>
          <p:cNvSpPr>
            <a:spLocks noGrp="1"/>
          </p:cNvSpPr>
          <p:nvPr>
            <p:ph type="sldNum" sz="quarter" idx="12"/>
          </p:nvPr>
        </p:nvSpPr>
        <p:spPr/>
        <p:txBody>
          <a:bodyPr/>
          <a:lstStyle/>
          <a:p>
            <a:fld id="{53C9A8A5-CC87-4170-9A9F-F9F21EEBC6F5}" type="slidenum">
              <a:rPr kumimoji="1" lang="ja-JP" altLang="en-US" smtClean="0"/>
              <a:t>12</a:t>
            </a:fld>
            <a:endParaRPr kumimoji="1" lang="ja-JP" altLang="en-US"/>
          </a:p>
        </p:txBody>
      </p:sp>
      <p:grpSp>
        <p:nvGrpSpPr>
          <p:cNvPr id="2" name="グループ化 1">
            <a:extLst>
              <a:ext uri="{FF2B5EF4-FFF2-40B4-BE49-F238E27FC236}">
                <a16:creationId xmlns:a16="http://schemas.microsoft.com/office/drawing/2014/main" id="{6CAB7B3C-29DA-2DA0-4837-5D42A2EE3BF2}"/>
              </a:ext>
            </a:extLst>
          </p:cNvPr>
          <p:cNvGrpSpPr/>
          <p:nvPr/>
        </p:nvGrpSpPr>
        <p:grpSpPr>
          <a:xfrm>
            <a:off x="0" y="14488"/>
            <a:ext cx="9119286" cy="438912"/>
            <a:chOff x="0" y="0"/>
            <a:chExt cx="9119286" cy="438912"/>
          </a:xfrm>
        </p:grpSpPr>
        <p:sp>
          <p:nvSpPr>
            <p:cNvPr id="3" name="正方形/長方形 2">
              <a:extLst>
                <a:ext uri="{FF2B5EF4-FFF2-40B4-BE49-F238E27FC236}">
                  <a16:creationId xmlns:a16="http://schemas.microsoft.com/office/drawing/2014/main" id="{6A1B9574-039A-96B7-965F-3883EC2A116A}"/>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869F852F-A5B0-F30B-56F6-703751D015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7" name="テキスト ボックス 16">
            <a:extLst>
              <a:ext uri="{FF2B5EF4-FFF2-40B4-BE49-F238E27FC236}">
                <a16:creationId xmlns:a16="http://schemas.microsoft.com/office/drawing/2014/main" id="{EE2E587C-C5E9-C2E1-010C-59D6D898ED64}"/>
              </a:ext>
            </a:extLst>
          </p:cNvPr>
          <p:cNvSpPr txBox="1"/>
          <p:nvPr/>
        </p:nvSpPr>
        <p:spPr>
          <a:xfrm>
            <a:off x="0" y="0"/>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19" name="テキスト ボックス 18">
            <a:extLst>
              <a:ext uri="{FF2B5EF4-FFF2-40B4-BE49-F238E27FC236}">
                <a16:creationId xmlns:a16="http://schemas.microsoft.com/office/drawing/2014/main" id="{DA636FC5-5DC7-5F11-E235-D7B15506B722}"/>
              </a:ext>
            </a:extLst>
          </p:cNvPr>
          <p:cNvSpPr txBox="1"/>
          <p:nvPr/>
        </p:nvSpPr>
        <p:spPr>
          <a:xfrm>
            <a:off x="128155" y="592122"/>
            <a:ext cx="2826415" cy="369332"/>
          </a:xfrm>
          <a:prstGeom prst="rect">
            <a:avLst/>
          </a:prstGeom>
          <a:noFill/>
        </p:spPr>
        <p:txBody>
          <a:bodyPr wrap="none" rtlCol="0">
            <a:spAutoFit/>
          </a:bodyPr>
          <a:lstStyle/>
          <a:p>
            <a:r>
              <a:rPr kumimoji="1" lang="ja-JP" altLang="en-US" b="1" dirty="0">
                <a:latin typeface="ＭＳ Ｐゴシック" panose="020B0600070205080204" pitchFamily="50" charset="-128"/>
                <a:ea typeface="ＭＳ Ｐゴシック" panose="020B0600070205080204" pitchFamily="50" charset="-128"/>
              </a:rPr>
              <a:t>＜ちょっと回り道をします＞</a:t>
            </a:r>
          </a:p>
        </p:txBody>
      </p:sp>
      <p:pic>
        <p:nvPicPr>
          <p:cNvPr id="5" name="図 4">
            <a:extLst>
              <a:ext uri="{FF2B5EF4-FFF2-40B4-BE49-F238E27FC236}">
                <a16:creationId xmlns:a16="http://schemas.microsoft.com/office/drawing/2014/main" id="{7AFDA68F-E86B-A2B6-5B7C-65046209C62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739"/>
          <a:stretch/>
        </p:blipFill>
        <p:spPr bwMode="auto">
          <a:xfrm>
            <a:off x="643006" y="4060336"/>
            <a:ext cx="1799242" cy="2545943"/>
          </a:xfrm>
          <a:prstGeom prst="rect">
            <a:avLst/>
          </a:prstGeom>
          <a:ln>
            <a:noFill/>
          </a:ln>
          <a:extLst>
            <a:ext uri="{53640926-AAD7-44D8-BBD7-CCE9431645EC}">
              <a14:shadowObscured xmlns:a14="http://schemas.microsoft.com/office/drawing/2010/main"/>
            </a:ext>
          </a:extLst>
        </p:spPr>
      </p:pic>
      <p:graphicFrame>
        <p:nvGraphicFramePr>
          <p:cNvPr id="6" name="Object 2">
            <a:extLst>
              <a:ext uri="{FF2B5EF4-FFF2-40B4-BE49-F238E27FC236}">
                <a16:creationId xmlns:a16="http://schemas.microsoft.com/office/drawing/2014/main" id="{B119B81C-4E11-43C6-77B0-7031E3E0CF9A}"/>
              </a:ext>
            </a:extLst>
          </p:cNvPr>
          <p:cNvGraphicFramePr>
            <a:graphicFrameLocks noChangeAspect="1"/>
          </p:cNvGraphicFramePr>
          <p:nvPr>
            <p:extLst>
              <p:ext uri="{D42A27DB-BD31-4B8C-83A1-F6EECF244321}">
                <p14:modId xmlns:p14="http://schemas.microsoft.com/office/powerpoint/2010/main" val="409639016"/>
              </p:ext>
            </p:extLst>
          </p:nvPr>
        </p:nvGraphicFramePr>
        <p:xfrm>
          <a:off x="3695134" y="3286126"/>
          <a:ext cx="1371600" cy="1369219"/>
        </p:xfrm>
        <a:graphic>
          <a:graphicData uri="http://schemas.openxmlformats.org/presentationml/2006/ole">
            <mc:AlternateContent xmlns:mc="http://schemas.openxmlformats.org/markup-compatibility/2006">
              <mc:Choice xmlns:v="urn:schemas-microsoft-com:vml" Requires="v">
                <p:oleObj name="CorelDRAW" r:id="rId5" imgW="3333750" imgH="3333750" progId="CorelDRAW.Graphic.9">
                  <p:embed/>
                </p:oleObj>
              </mc:Choice>
              <mc:Fallback>
                <p:oleObj name="CorelDRAW" r:id="rId5" imgW="3333750" imgH="3333750" progId="CorelDRAW.Graphic.9">
                  <p:embed/>
                  <p:pic>
                    <p:nvPicPr>
                      <p:cNvPr id="8194" name="Object 2">
                        <a:extLst>
                          <a:ext uri="{FF2B5EF4-FFF2-40B4-BE49-F238E27FC236}">
                            <a16:creationId xmlns:a16="http://schemas.microsoft.com/office/drawing/2014/main" id="{D19E4353-029D-40B8-8A06-4881DA6B58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5134" y="3286126"/>
                        <a:ext cx="1371600" cy="1369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 Box 3">
            <a:extLst>
              <a:ext uri="{FF2B5EF4-FFF2-40B4-BE49-F238E27FC236}">
                <a16:creationId xmlns:a16="http://schemas.microsoft.com/office/drawing/2014/main" id="{357BDBCE-EDE5-0672-4EAD-ABB237B8B73E}"/>
              </a:ext>
            </a:extLst>
          </p:cNvPr>
          <p:cNvSpPr txBox="1">
            <a:spLocks noChangeArrowheads="1"/>
          </p:cNvSpPr>
          <p:nvPr/>
        </p:nvSpPr>
        <p:spPr bwMode="auto">
          <a:xfrm>
            <a:off x="4552384" y="2600326"/>
            <a:ext cx="160020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fontAlgn="base">
              <a:lnSpc>
                <a:spcPct val="80000"/>
              </a:lnSpc>
              <a:spcBef>
                <a:spcPct val="50000"/>
              </a:spcBef>
              <a:spcAft>
                <a:spcPct val="0"/>
              </a:spcAft>
              <a:buNone/>
            </a:pPr>
            <a:r>
              <a:rPr lang="en-US" altLang="ja-JP" sz="1350" b="1" dirty="0">
                <a:latin typeface="Arial" panose="020B0604020202020204" pitchFamily="34" charset="0"/>
                <a:ea typeface="ＭＳ ゴシック" panose="020B0609070205080204" pitchFamily="49" charset="-128"/>
              </a:rPr>
              <a:t>Simulating the sliding surface</a:t>
            </a:r>
          </a:p>
        </p:txBody>
      </p:sp>
      <p:sp>
        <p:nvSpPr>
          <p:cNvPr id="8" name="AutoShape 4">
            <a:extLst>
              <a:ext uri="{FF2B5EF4-FFF2-40B4-BE49-F238E27FC236}">
                <a16:creationId xmlns:a16="http://schemas.microsoft.com/office/drawing/2014/main" id="{F4B381CE-1201-EBE7-27C5-07FFE2428806}"/>
              </a:ext>
            </a:extLst>
          </p:cNvPr>
          <p:cNvSpPr>
            <a:spLocks noChangeArrowheads="1"/>
          </p:cNvSpPr>
          <p:nvPr/>
        </p:nvSpPr>
        <p:spPr bwMode="auto">
          <a:xfrm rot="-1713385">
            <a:off x="4323784" y="2543175"/>
            <a:ext cx="400050" cy="571500"/>
          </a:xfrm>
          <a:prstGeom prst="curvedLeftArrow">
            <a:avLst>
              <a:gd name="adj1" fmla="val 19200"/>
              <a:gd name="adj2" fmla="val 69292"/>
              <a:gd name="adj3" fmla="val 30208"/>
            </a:avLst>
          </a:prstGeom>
          <a:solidFill>
            <a:srgbClr val="FF00FF"/>
          </a:solidFill>
          <a:ln w="12700" cap="sq">
            <a:solidFill>
              <a:srgbClr val="FF00FF"/>
            </a:solidFill>
            <a:miter lim="800000"/>
            <a:headEnd type="none" w="sm" len="sm"/>
            <a:tailEnd type="none" w="sm" len="sm"/>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endParaRPr lang="ja-JP" altLang="en-US" sz="1800" b="1">
              <a:solidFill>
                <a:srgbClr val="000000"/>
              </a:solidFill>
            </a:endParaRPr>
          </a:p>
        </p:txBody>
      </p:sp>
      <p:grpSp>
        <p:nvGrpSpPr>
          <p:cNvPr id="20" name="Group 5">
            <a:extLst>
              <a:ext uri="{FF2B5EF4-FFF2-40B4-BE49-F238E27FC236}">
                <a16:creationId xmlns:a16="http://schemas.microsoft.com/office/drawing/2014/main" id="{82B0D77B-66B7-B16C-A16B-8335BE198408}"/>
              </a:ext>
            </a:extLst>
          </p:cNvPr>
          <p:cNvGrpSpPr>
            <a:grpSpLocks/>
          </p:cNvGrpSpPr>
          <p:nvPr/>
        </p:nvGrpSpPr>
        <p:grpSpPr bwMode="auto">
          <a:xfrm>
            <a:off x="3123635" y="1685926"/>
            <a:ext cx="1832372" cy="1373981"/>
            <a:chOff x="1824" y="768"/>
            <a:chExt cx="1539" cy="1154"/>
          </a:xfrm>
        </p:grpSpPr>
        <p:pic>
          <p:nvPicPr>
            <p:cNvPr id="21" name="Picture 6" descr="suberimen">
              <a:extLst>
                <a:ext uri="{FF2B5EF4-FFF2-40B4-BE49-F238E27FC236}">
                  <a16:creationId xmlns:a16="http://schemas.microsoft.com/office/drawing/2014/main" id="{D552D0D9-5A6C-F7B5-9472-1FFA4ADA6D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11908" t="8203" r="47946" b="69650"/>
            <a:stretch>
              <a:fillRect/>
            </a:stretch>
          </p:blipFill>
          <p:spPr bwMode="auto">
            <a:xfrm>
              <a:off x="1875" y="768"/>
              <a:ext cx="1440" cy="1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Line 7">
              <a:extLst>
                <a:ext uri="{FF2B5EF4-FFF2-40B4-BE49-F238E27FC236}">
                  <a16:creationId xmlns:a16="http://schemas.microsoft.com/office/drawing/2014/main" id="{047A516E-BE2F-6083-127C-A00EEC933C56}"/>
                </a:ext>
              </a:extLst>
            </p:cNvPr>
            <p:cNvSpPr>
              <a:spLocks noChangeShapeType="1"/>
            </p:cNvSpPr>
            <p:nvPr/>
          </p:nvSpPr>
          <p:spPr bwMode="auto">
            <a:xfrm flipV="1">
              <a:off x="1824" y="912"/>
              <a:ext cx="1539" cy="864"/>
            </a:xfrm>
            <a:prstGeom prst="line">
              <a:avLst/>
            </a:prstGeom>
            <a:noFill/>
            <a:ln w="31750" cap="sq">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grpSp>
      <p:grpSp>
        <p:nvGrpSpPr>
          <p:cNvPr id="24" name="Group 8">
            <a:extLst>
              <a:ext uri="{FF2B5EF4-FFF2-40B4-BE49-F238E27FC236}">
                <a16:creationId xmlns:a16="http://schemas.microsoft.com/office/drawing/2014/main" id="{0B8CDE78-D58F-01A8-8F78-B9B797704590}"/>
              </a:ext>
            </a:extLst>
          </p:cNvPr>
          <p:cNvGrpSpPr>
            <a:grpSpLocks/>
          </p:cNvGrpSpPr>
          <p:nvPr/>
        </p:nvGrpSpPr>
        <p:grpSpPr bwMode="auto">
          <a:xfrm>
            <a:off x="3751095" y="3327797"/>
            <a:ext cx="1258490" cy="146447"/>
            <a:chOff x="2351" y="2147"/>
            <a:chExt cx="1057" cy="123"/>
          </a:xfrm>
        </p:grpSpPr>
        <p:grpSp>
          <p:nvGrpSpPr>
            <p:cNvPr id="25" name="Group 9">
              <a:extLst>
                <a:ext uri="{FF2B5EF4-FFF2-40B4-BE49-F238E27FC236}">
                  <a16:creationId xmlns:a16="http://schemas.microsoft.com/office/drawing/2014/main" id="{CC90C8DC-17E2-6B5C-5BDD-B89C3906C12D}"/>
                </a:ext>
              </a:extLst>
            </p:cNvPr>
            <p:cNvGrpSpPr>
              <a:grpSpLocks/>
            </p:cNvGrpSpPr>
            <p:nvPr/>
          </p:nvGrpSpPr>
          <p:grpSpPr bwMode="auto">
            <a:xfrm>
              <a:off x="3263" y="2160"/>
              <a:ext cx="145" cy="110"/>
              <a:chOff x="2176" y="2024"/>
              <a:chExt cx="145" cy="110"/>
            </a:xfrm>
          </p:grpSpPr>
          <p:sp>
            <p:nvSpPr>
              <p:cNvPr id="29" name="Line 10">
                <a:extLst>
                  <a:ext uri="{FF2B5EF4-FFF2-40B4-BE49-F238E27FC236}">
                    <a16:creationId xmlns:a16="http://schemas.microsoft.com/office/drawing/2014/main" id="{9F75355B-0A6D-B9BF-65D2-9D95097C1B13}"/>
                  </a:ext>
                </a:extLst>
              </p:cNvPr>
              <p:cNvSpPr>
                <a:spLocks noChangeShapeType="1"/>
              </p:cNvSpPr>
              <p:nvPr/>
            </p:nvSpPr>
            <p:spPr bwMode="auto">
              <a:xfrm>
                <a:off x="2249" y="2024"/>
                <a:ext cx="1" cy="44"/>
              </a:xfrm>
              <a:prstGeom prst="line">
                <a:avLst/>
              </a:prstGeom>
              <a:noFill/>
              <a:ln w="92075">
                <a:solidFill>
                  <a:srgbClr val="FFFF00"/>
                </a:solidFill>
                <a:round/>
                <a:headEnd/>
                <a:tailEnd/>
              </a:ln>
              <a:extLst>
                <a:ext uri="{909E8E84-426E-40DD-AFC4-6F175D3DCCD1}">
                  <a14:hiddenFill xmlns:a14="http://schemas.microsoft.com/office/drawing/2010/main">
                    <a:noFill/>
                  </a14:hiddenFill>
                </a:ext>
              </a:extLst>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sp>
            <p:nvSpPr>
              <p:cNvPr id="30" name="Freeform 11">
                <a:extLst>
                  <a:ext uri="{FF2B5EF4-FFF2-40B4-BE49-F238E27FC236}">
                    <a16:creationId xmlns:a16="http://schemas.microsoft.com/office/drawing/2014/main" id="{F7F69AFC-DA77-375D-46B7-797D973667EF}"/>
                  </a:ext>
                </a:extLst>
              </p:cNvPr>
              <p:cNvSpPr>
                <a:spLocks/>
              </p:cNvSpPr>
              <p:nvPr/>
            </p:nvSpPr>
            <p:spPr bwMode="auto">
              <a:xfrm>
                <a:off x="2176" y="2068"/>
                <a:ext cx="145" cy="66"/>
              </a:xfrm>
              <a:custGeom>
                <a:avLst/>
                <a:gdLst>
                  <a:gd name="T0" fmla="*/ 73 w 145"/>
                  <a:gd name="T1" fmla="*/ 0 h 66"/>
                  <a:gd name="T2" fmla="*/ 0 w 145"/>
                  <a:gd name="T3" fmla="*/ 0 h 66"/>
                  <a:gd name="T4" fmla="*/ 73 w 145"/>
                  <a:gd name="T5" fmla="*/ 66 h 66"/>
                  <a:gd name="T6" fmla="*/ 145 w 145"/>
                  <a:gd name="T7" fmla="*/ 0 h 66"/>
                  <a:gd name="T8" fmla="*/ 73 w 145"/>
                  <a:gd name="T9" fmla="*/ 0 h 66"/>
                  <a:gd name="T10" fmla="*/ 0 60000 65536"/>
                  <a:gd name="T11" fmla="*/ 0 60000 65536"/>
                  <a:gd name="T12" fmla="*/ 0 60000 65536"/>
                  <a:gd name="T13" fmla="*/ 0 60000 65536"/>
                  <a:gd name="T14" fmla="*/ 0 60000 65536"/>
                  <a:gd name="T15" fmla="*/ 0 w 145"/>
                  <a:gd name="T16" fmla="*/ 0 h 66"/>
                  <a:gd name="T17" fmla="*/ 145 w 145"/>
                  <a:gd name="T18" fmla="*/ 66 h 66"/>
                </a:gdLst>
                <a:ahLst/>
                <a:cxnLst>
                  <a:cxn ang="T10">
                    <a:pos x="T0" y="T1"/>
                  </a:cxn>
                  <a:cxn ang="T11">
                    <a:pos x="T2" y="T3"/>
                  </a:cxn>
                  <a:cxn ang="T12">
                    <a:pos x="T4" y="T5"/>
                  </a:cxn>
                  <a:cxn ang="T13">
                    <a:pos x="T6" y="T7"/>
                  </a:cxn>
                  <a:cxn ang="T14">
                    <a:pos x="T8" y="T9"/>
                  </a:cxn>
                </a:cxnLst>
                <a:rect l="T15" t="T16" r="T17" b="T18"/>
                <a:pathLst>
                  <a:path w="145" h="66">
                    <a:moveTo>
                      <a:pt x="73" y="0"/>
                    </a:moveTo>
                    <a:lnTo>
                      <a:pt x="0" y="0"/>
                    </a:lnTo>
                    <a:lnTo>
                      <a:pt x="73" y="66"/>
                    </a:lnTo>
                    <a:lnTo>
                      <a:pt x="145" y="0"/>
                    </a:lnTo>
                    <a:lnTo>
                      <a:pt x="73" y="0"/>
                    </a:lnTo>
                    <a:close/>
                  </a:path>
                </a:pathLst>
              </a:custGeom>
              <a:solidFill>
                <a:srgbClr val="FFFF00"/>
              </a:solidFill>
              <a:ln w="9525">
                <a:solidFill>
                  <a:srgbClr val="FFFF00"/>
                </a:solidFill>
                <a:round/>
                <a:headEnd/>
                <a:tailEnd/>
              </a:ln>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grpSp>
        <p:grpSp>
          <p:nvGrpSpPr>
            <p:cNvPr id="26" name="Group 12">
              <a:extLst>
                <a:ext uri="{FF2B5EF4-FFF2-40B4-BE49-F238E27FC236}">
                  <a16:creationId xmlns:a16="http://schemas.microsoft.com/office/drawing/2014/main" id="{424F469F-F929-174F-6744-98D77F90E856}"/>
                </a:ext>
              </a:extLst>
            </p:cNvPr>
            <p:cNvGrpSpPr>
              <a:grpSpLocks/>
            </p:cNvGrpSpPr>
            <p:nvPr/>
          </p:nvGrpSpPr>
          <p:grpSpPr bwMode="auto">
            <a:xfrm>
              <a:off x="2351" y="2147"/>
              <a:ext cx="145" cy="109"/>
              <a:chOff x="1185" y="2030"/>
              <a:chExt cx="145" cy="109"/>
            </a:xfrm>
          </p:grpSpPr>
          <p:sp>
            <p:nvSpPr>
              <p:cNvPr id="27" name="Line 13">
                <a:extLst>
                  <a:ext uri="{FF2B5EF4-FFF2-40B4-BE49-F238E27FC236}">
                    <a16:creationId xmlns:a16="http://schemas.microsoft.com/office/drawing/2014/main" id="{767FCE87-4955-E8D2-BB3B-7489B8AFD325}"/>
                  </a:ext>
                </a:extLst>
              </p:cNvPr>
              <p:cNvSpPr>
                <a:spLocks noChangeShapeType="1"/>
              </p:cNvSpPr>
              <p:nvPr/>
            </p:nvSpPr>
            <p:spPr bwMode="auto">
              <a:xfrm>
                <a:off x="1257" y="2030"/>
                <a:ext cx="1" cy="44"/>
              </a:xfrm>
              <a:prstGeom prst="line">
                <a:avLst/>
              </a:prstGeom>
              <a:noFill/>
              <a:ln w="92075">
                <a:solidFill>
                  <a:srgbClr val="FFFF00"/>
                </a:solidFill>
                <a:round/>
                <a:headEnd/>
                <a:tailEnd/>
              </a:ln>
              <a:extLst>
                <a:ext uri="{909E8E84-426E-40DD-AFC4-6F175D3DCCD1}">
                  <a14:hiddenFill xmlns:a14="http://schemas.microsoft.com/office/drawing/2010/main">
                    <a:noFill/>
                  </a14:hiddenFill>
                </a:ext>
              </a:extLst>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sp>
            <p:nvSpPr>
              <p:cNvPr id="28" name="Freeform 14">
                <a:extLst>
                  <a:ext uri="{FF2B5EF4-FFF2-40B4-BE49-F238E27FC236}">
                    <a16:creationId xmlns:a16="http://schemas.microsoft.com/office/drawing/2014/main" id="{E9CBD42D-E86C-B0D7-0F40-A9C177910E21}"/>
                  </a:ext>
                </a:extLst>
              </p:cNvPr>
              <p:cNvSpPr>
                <a:spLocks/>
              </p:cNvSpPr>
              <p:nvPr/>
            </p:nvSpPr>
            <p:spPr bwMode="auto">
              <a:xfrm>
                <a:off x="1185" y="2074"/>
                <a:ext cx="145" cy="65"/>
              </a:xfrm>
              <a:custGeom>
                <a:avLst/>
                <a:gdLst>
                  <a:gd name="T0" fmla="*/ 72 w 145"/>
                  <a:gd name="T1" fmla="*/ 0 h 65"/>
                  <a:gd name="T2" fmla="*/ 0 w 145"/>
                  <a:gd name="T3" fmla="*/ 0 h 65"/>
                  <a:gd name="T4" fmla="*/ 72 w 145"/>
                  <a:gd name="T5" fmla="*/ 65 h 65"/>
                  <a:gd name="T6" fmla="*/ 145 w 145"/>
                  <a:gd name="T7" fmla="*/ 0 h 65"/>
                  <a:gd name="T8" fmla="*/ 72 w 145"/>
                  <a:gd name="T9" fmla="*/ 0 h 65"/>
                  <a:gd name="T10" fmla="*/ 0 60000 65536"/>
                  <a:gd name="T11" fmla="*/ 0 60000 65536"/>
                  <a:gd name="T12" fmla="*/ 0 60000 65536"/>
                  <a:gd name="T13" fmla="*/ 0 60000 65536"/>
                  <a:gd name="T14" fmla="*/ 0 60000 65536"/>
                  <a:gd name="T15" fmla="*/ 0 w 145"/>
                  <a:gd name="T16" fmla="*/ 0 h 65"/>
                  <a:gd name="T17" fmla="*/ 145 w 145"/>
                  <a:gd name="T18" fmla="*/ 65 h 65"/>
                </a:gdLst>
                <a:ahLst/>
                <a:cxnLst>
                  <a:cxn ang="T10">
                    <a:pos x="T0" y="T1"/>
                  </a:cxn>
                  <a:cxn ang="T11">
                    <a:pos x="T2" y="T3"/>
                  </a:cxn>
                  <a:cxn ang="T12">
                    <a:pos x="T4" y="T5"/>
                  </a:cxn>
                  <a:cxn ang="T13">
                    <a:pos x="T6" y="T7"/>
                  </a:cxn>
                  <a:cxn ang="T14">
                    <a:pos x="T8" y="T9"/>
                  </a:cxn>
                </a:cxnLst>
                <a:rect l="T15" t="T16" r="T17" b="T18"/>
                <a:pathLst>
                  <a:path w="145" h="65">
                    <a:moveTo>
                      <a:pt x="72" y="0"/>
                    </a:moveTo>
                    <a:lnTo>
                      <a:pt x="0" y="0"/>
                    </a:lnTo>
                    <a:lnTo>
                      <a:pt x="72" y="65"/>
                    </a:lnTo>
                    <a:lnTo>
                      <a:pt x="145" y="0"/>
                    </a:lnTo>
                    <a:lnTo>
                      <a:pt x="72" y="0"/>
                    </a:lnTo>
                    <a:close/>
                  </a:path>
                </a:pathLst>
              </a:custGeom>
              <a:solidFill>
                <a:srgbClr val="FFFF00"/>
              </a:solidFill>
              <a:ln w="9525">
                <a:solidFill>
                  <a:srgbClr val="FFFF00"/>
                </a:solidFill>
                <a:round/>
                <a:headEnd/>
                <a:tailEnd/>
              </a:ln>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grpSp>
      </p:grpSp>
      <p:grpSp>
        <p:nvGrpSpPr>
          <p:cNvPr id="31" name="Group 15">
            <a:extLst>
              <a:ext uri="{FF2B5EF4-FFF2-40B4-BE49-F238E27FC236}">
                <a16:creationId xmlns:a16="http://schemas.microsoft.com/office/drawing/2014/main" id="{7D4CE5DB-FE66-237A-51DC-BF2656AA29DF}"/>
              </a:ext>
            </a:extLst>
          </p:cNvPr>
          <p:cNvGrpSpPr>
            <a:grpSpLocks/>
          </p:cNvGrpSpPr>
          <p:nvPr/>
        </p:nvGrpSpPr>
        <p:grpSpPr bwMode="auto">
          <a:xfrm>
            <a:off x="2780734" y="3057526"/>
            <a:ext cx="3314700" cy="1651397"/>
            <a:chOff x="1536" y="1920"/>
            <a:chExt cx="2784" cy="1387"/>
          </a:xfrm>
        </p:grpSpPr>
        <p:sp>
          <p:nvSpPr>
            <p:cNvPr id="32" name="Rectangle 16">
              <a:extLst>
                <a:ext uri="{FF2B5EF4-FFF2-40B4-BE49-F238E27FC236}">
                  <a16:creationId xmlns:a16="http://schemas.microsoft.com/office/drawing/2014/main" id="{CEE7C6D7-471E-FDB9-F336-E4E7A77DD898}"/>
                </a:ext>
              </a:extLst>
            </p:cNvPr>
            <p:cNvSpPr>
              <a:spLocks noChangeArrowheads="1"/>
            </p:cNvSpPr>
            <p:nvPr/>
          </p:nvSpPr>
          <p:spPr bwMode="auto">
            <a:xfrm>
              <a:off x="3005" y="3167"/>
              <a:ext cx="517"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r>
                <a:rPr lang="en-US" altLang="ja-JP" sz="1350" b="1">
                  <a:latin typeface="Arial" panose="020B0604020202020204" pitchFamily="34" charset="0"/>
                  <a:ea typeface="ＭＳ ゴシック" panose="020B0609070205080204" pitchFamily="49" charset="-128"/>
                </a:rPr>
                <a:t>Sample</a:t>
              </a:r>
            </a:p>
          </p:txBody>
        </p:sp>
        <p:grpSp>
          <p:nvGrpSpPr>
            <p:cNvPr id="33" name="Group 17">
              <a:extLst>
                <a:ext uri="{FF2B5EF4-FFF2-40B4-BE49-F238E27FC236}">
                  <a16:creationId xmlns:a16="http://schemas.microsoft.com/office/drawing/2014/main" id="{E64812E0-58D4-3AD3-B90A-5DC54F7EBCB6}"/>
                </a:ext>
              </a:extLst>
            </p:cNvPr>
            <p:cNvGrpSpPr>
              <a:grpSpLocks/>
            </p:cNvGrpSpPr>
            <p:nvPr/>
          </p:nvGrpSpPr>
          <p:grpSpPr bwMode="auto">
            <a:xfrm>
              <a:off x="1536" y="1920"/>
              <a:ext cx="2784" cy="1162"/>
              <a:chOff x="1536" y="1920"/>
              <a:chExt cx="2784" cy="1162"/>
            </a:xfrm>
          </p:grpSpPr>
          <p:grpSp>
            <p:nvGrpSpPr>
              <p:cNvPr id="34" name="Group 18">
                <a:extLst>
                  <a:ext uri="{FF2B5EF4-FFF2-40B4-BE49-F238E27FC236}">
                    <a16:creationId xmlns:a16="http://schemas.microsoft.com/office/drawing/2014/main" id="{A55BBBBD-8FF2-39C3-9FC6-96E0D530D17E}"/>
                  </a:ext>
                </a:extLst>
              </p:cNvPr>
              <p:cNvGrpSpPr>
                <a:grpSpLocks/>
              </p:cNvGrpSpPr>
              <p:nvPr/>
            </p:nvGrpSpPr>
            <p:grpSpPr bwMode="auto">
              <a:xfrm>
                <a:off x="1536" y="1920"/>
                <a:ext cx="2784" cy="140"/>
                <a:chOff x="1536" y="1920"/>
                <a:chExt cx="2784" cy="140"/>
              </a:xfrm>
            </p:grpSpPr>
            <p:sp>
              <p:nvSpPr>
                <p:cNvPr id="36" name="Rectangle 19">
                  <a:extLst>
                    <a:ext uri="{FF2B5EF4-FFF2-40B4-BE49-F238E27FC236}">
                      <a16:creationId xmlns:a16="http://schemas.microsoft.com/office/drawing/2014/main" id="{04BCE8B7-EA1F-7D61-25E7-C8DD0F2780CF}"/>
                    </a:ext>
                  </a:extLst>
                </p:cNvPr>
                <p:cNvSpPr>
                  <a:spLocks noChangeArrowheads="1"/>
                </p:cNvSpPr>
                <p:nvPr/>
              </p:nvSpPr>
              <p:spPr bwMode="auto">
                <a:xfrm>
                  <a:off x="3072" y="1920"/>
                  <a:ext cx="1248"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fontAlgn="base">
                    <a:lnSpc>
                      <a:spcPct val="80000"/>
                    </a:lnSpc>
                    <a:spcBef>
                      <a:spcPct val="0"/>
                    </a:spcBef>
                    <a:spcAft>
                      <a:spcPct val="0"/>
                    </a:spcAft>
                    <a:buNone/>
                  </a:pPr>
                  <a:r>
                    <a:rPr lang="en-US" altLang="ja-JP" sz="1350" b="1">
                      <a:latin typeface="Arial" panose="020B0604020202020204" pitchFamily="34" charset="0"/>
                      <a:ea typeface="ＭＳ ゴシック" panose="020B0609070205080204" pitchFamily="49" charset="-128"/>
                    </a:rPr>
                    <a:t>Normal stress</a:t>
                  </a:r>
                </a:p>
              </p:txBody>
            </p:sp>
            <p:sp>
              <p:nvSpPr>
                <p:cNvPr id="37" name="Rectangle 20">
                  <a:extLst>
                    <a:ext uri="{FF2B5EF4-FFF2-40B4-BE49-F238E27FC236}">
                      <a16:creationId xmlns:a16="http://schemas.microsoft.com/office/drawing/2014/main" id="{D26ACF40-995A-67FE-E9E5-B5CD37952B0C}"/>
                    </a:ext>
                  </a:extLst>
                </p:cNvPr>
                <p:cNvSpPr>
                  <a:spLocks noChangeArrowheads="1"/>
                </p:cNvSpPr>
                <p:nvPr/>
              </p:nvSpPr>
              <p:spPr bwMode="auto">
                <a:xfrm>
                  <a:off x="1536" y="1920"/>
                  <a:ext cx="125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fontAlgn="base">
                    <a:lnSpc>
                      <a:spcPct val="80000"/>
                    </a:lnSpc>
                    <a:spcBef>
                      <a:spcPct val="0"/>
                    </a:spcBef>
                    <a:spcAft>
                      <a:spcPct val="0"/>
                    </a:spcAft>
                    <a:buNone/>
                  </a:pPr>
                  <a:r>
                    <a:rPr lang="en-US" altLang="ja-JP" sz="1350" b="1">
                      <a:latin typeface="Arial" panose="020B0604020202020204" pitchFamily="34" charset="0"/>
                      <a:ea typeface="ＭＳ ゴシック" panose="020B0609070205080204" pitchFamily="49" charset="-128"/>
                    </a:rPr>
                    <a:t>Normal stress</a:t>
                  </a:r>
                </a:p>
              </p:txBody>
            </p:sp>
            <p:sp>
              <p:nvSpPr>
                <p:cNvPr id="38" name="Rectangle 21">
                  <a:extLst>
                    <a:ext uri="{FF2B5EF4-FFF2-40B4-BE49-F238E27FC236}">
                      <a16:creationId xmlns:a16="http://schemas.microsoft.com/office/drawing/2014/main" id="{9BDA0874-487A-5307-CA60-C7BE9A6BA1F2}"/>
                    </a:ext>
                  </a:extLst>
                </p:cNvPr>
                <p:cNvSpPr>
                  <a:spLocks noChangeArrowheads="1"/>
                </p:cNvSpPr>
                <p:nvPr/>
              </p:nvSpPr>
              <p:spPr bwMode="auto">
                <a:xfrm>
                  <a:off x="2591" y="1920"/>
                  <a:ext cx="48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fontAlgn="base">
                    <a:lnSpc>
                      <a:spcPct val="80000"/>
                    </a:lnSpc>
                    <a:spcBef>
                      <a:spcPct val="0"/>
                    </a:spcBef>
                    <a:spcAft>
                      <a:spcPct val="0"/>
                    </a:spcAft>
                    <a:buNone/>
                  </a:pPr>
                  <a:r>
                    <a:rPr lang="en-US" altLang="ja-JP" sz="1350" b="1">
                      <a:latin typeface="Arial" panose="020B0604020202020204" pitchFamily="34" charset="0"/>
                      <a:ea typeface="ＭＳ ゴシック" panose="020B0609070205080204" pitchFamily="49" charset="-128"/>
                    </a:rPr>
                    <a:t>    axis </a:t>
                  </a:r>
                </a:p>
              </p:txBody>
            </p:sp>
          </p:grpSp>
          <p:sp>
            <p:nvSpPr>
              <p:cNvPr id="35" name="Rectangle 22">
                <a:extLst>
                  <a:ext uri="{FF2B5EF4-FFF2-40B4-BE49-F238E27FC236}">
                    <a16:creationId xmlns:a16="http://schemas.microsoft.com/office/drawing/2014/main" id="{51722288-15FF-0D27-790D-D8A0CEC193DA}"/>
                  </a:ext>
                </a:extLst>
              </p:cNvPr>
              <p:cNvSpPr>
                <a:spLocks noChangeArrowheads="1"/>
              </p:cNvSpPr>
              <p:nvPr/>
            </p:nvSpPr>
            <p:spPr bwMode="auto">
              <a:xfrm rot="20640000">
                <a:off x="3216" y="2942"/>
                <a:ext cx="932"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r>
                  <a:rPr lang="en-US" altLang="ja-JP" sz="1350" b="1">
                    <a:latin typeface="Arial" panose="020B0604020202020204" pitchFamily="34" charset="0"/>
                    <a:ea typeface="ＭＳ ゴシック" panose="020B0609070205080204" pitchFamily="49" charset="-128"/>
                  </a:rPr>
                  <a:t>Shear stress</a:t>
                </a:r>
              </a:p>
            </p:txBody>
          </p:sp>
        </p:grpSp>
      </p:grpSp>
      <p:sp>
        <p:nvSpPr>
          <p:cNvPr id="39" name="Rectangle 23">
            <a:extLst>
              <a:ext uri="{FF2B5EF4-FFF2-40B4-BE49-F238E27FC236}">
                <a16:creationId xmlns:a16="http://schemas.microsoft.com/office/drawing/2014/main" id="{3ADC4976-3770-C935-1D5A-BFF34B55A249}"/>
              </a:ext>
            </a:extLst>
          </p:cNvPr>
          <p:cNvSpPr>
            <a:spLocks noChangeArrowheads="1"/>
          </p:cNvSpPr>
          <p:nvPr/>
        </p:nvSpPr>
        <p:spPr bwMode="auto">
          <a:xfrm>
            <a:off x="2837884" y="4486276"/>
            <a:ext cx="1247775"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r>
              <a:rPr lang="en-US" altLang="ja-JP" sz="1350" b="1" dirty="0">
                <a:latin typeface="Arial" panose="020B0604020202020204" pitchFamily="34" charset="0"/>
                <a:ea typeface="ＭＳ ゴシック" panose="020B0609070205080204" pitchFamily="49" charset="-128"/>
              </a:rPr>
              <a:t>Sliding surface</a:t>
            </a:r>
          </a:p>
          <a:p>
            <a:pPr fontAlgn="base">
              <a:lnSpc>
                <a:spcPct val="80000"/>
              </a:lnSpc>
              <a:spcBef>
                <a:spcPct val="0"/>
              </a:spcBef>
              <a:spcAft>
                <a:spcPct val="0"/>
              </a:spcAft>
              <a:buNone/>
            </a:pPr>
            <a:endParaRPr lang="en-US" altLang="ja-JP" sz="1350" b="1" dirty="0">
              <a:latin typeface="Arial" panose="020B0604020202020204" pitchFamily="34" charset="0"/>
              <a:ea typeface="ＭＳ ゴシック" panose="020B0609070205080204" pitchFamily="49" charset="-128"/>
            </a:endParaRPr>
          </a:p>
        </p:txBody>
      </p:sp>
      <p:grpSp>
        <p:nvGrpSpPr>
          <p:cNvPr id="40" name="Group 24">
            <a:extLst>
              <a:ext uri="{FF2B5EF4-FFF2-40B4-BE49-F238E27FC236}">
                <a16:creationId xmlns:a16="http://schemas.microsoft.com/office/drawing/2014/main" id="{DB099338-81B7-4AA1-C85D-48410173D80D}"/>
              </a:ext>
            </a:extLst>
          </p:cNvPr>
          <p:cNvGrpSpPr>
            <a:grpSpLocks/>
          </p:cNvGrpSpPr>
          <p:nvPr/>
        </p:nvGrpSpPr>
        <p:grpSpPr bwMode="auto">
          <a:xfrm>
            <a:off x="3866585" y="4086225"/>
            <a:ext cx="327422" cy="357188"/>
            <a:chOff x="1359" y="2522"/>
            <a:chExt cx="275" cy="300"/>
          </a:xfrm>
        </p:grpSpPr>
        <p:sp>
          <p:nvSpPr>
            <p:cNvPr id="41" name="Line 25">
              <a:extLst>
                <a:ext uri="{FF2B5EF4-FFF2-40B4-BE49-F238E27FC236}">
                  <a16:creationId xmlns:a16="http://schemas.microsoft.com/office/drawing/2014/main" id="{0ADB9712-E203-ABF6-F1B6-F65B49652D90}"/>
                </a:ext>
              </a:extLst>
            </p:cNvPr>
            <p:cNvSpPr>
              <a:spLocks noChangeShapeType="1"/>
            </p:cNvSpPr>
            <p:nvPr/>
          </p:nvSpPr>
          <p:spPr bwMode="auto">
            <a:xfrm flipV="1">
              <a:off x="1359" y="2582"/>
              <a:ext cx="217" cy="240"/>
            </a:xfrm>
            <a:prstGeom prst="line">
              <a:avLst/>
            </a:prstGeom>
            <a:noFill/>
            <a:ln w="22225">
              <a:solidFill>
                <a:srgbClr val="FFFF00"/>
              </a:solidFill>
              <a:round/>
              <a:headEnd/>
              <a:tailEnd/>
            </a:ln>
            <a:extLst>
              <a:ext uri="{909E8E84-426E-40DD-AFC4-6F175D3DCCD1}">
                <a14:hiddenFill xmlns:a14="http://schemas.microsoft.com/office/drawing/2010/main">
                  <a:noFill/>
                </a14:hiddenFill>
              </a:ext>
            </a:extLst>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sp>
          <p:nvSpPr>
            <p:cNvPr id="42" name="Freeform 26">
              <a:extLst>
                <a:ext uri="{FF2B5EF4-FFF2-40B4-BE49-F238E27FC236}">
                  <a16:creationId xmlns:a16="http://schemas.microsoft.com/office/drawing/2014/main" id="{E508DC76-F1E1-3983-CF41-EB7865FD703F}"/>
                </a:ext>
              </a:extLst>
            </p:cNvPr>
            <p:cNvSpPr>
              <a:spLocks/>
            </p:cNvSpPr>
            <p:nvPr/>
          </p:nvSpPr>
          <p:spPr bwMode="auto">
            <a:xfrm>
              <a:off x="1532" y="2522"/>
              <a:ext cx="102" cy="87"/>
            </a:xfrm>
            <a:custGeom>
              <a:avLst/>
              <a:gdLst>
                <a:gd name="T0" fmla="*/ 44 w 102"/>
                <a:gd name="T1" fmla="*/ 60 h 87"/>
                <a:gd name="T2" fmla="*/ 87 w 102"/>
                <a:gd name="T3" fmla="*/ 87 h 87"/>
                <a:gd name="T4" fmla="*/ 102 w 102"/>
                <a:gd name="T5" fmla="*/ 0 h 87"/>
                <a:gd name="T6" fmla="*/ 0 w 102"/>
                <a:gd name="T7" fmla="*/ 38 h 87"/>
                <a:gd name="T8" fmla="*/ 44 w 102"/>
                <a:gd name="T9" fmla="*/ 60 h 87"/>
                <a:gd name="T10" fmla="*/ 0 60000 65536"/>
                <a:gd name="T11" fmla="*/ 0 60000 65536"/>
                <a:gd name="T12" fmla="*/ 0 60000 65536"/>
                <a:gd name="T13" fmla="*/ 0 60000 65536"/>
                <a:gd name="T14" fmla="*/ 0 60000 65536"/>
                <a:gd name="T15" fmla="*/ 0 w 102"/>
                <a:gd name="T16" fmla="*/ 0 h 87"/>
                <a:gd name="T17" fmla="*/ 102 w 102"/>
                <a:gd name="T18" fmla="*/ 87 h 87"/>
              </a:gdLst>
              <a:ahLst/>
              <a:cxnLst>
                <a:cxn ang="T10">
                  <a:pos x="T0" y="T1"/>
                </a:cxn>
                <a:cxn ang="T11">
                  <a:pos x="T2" y="T3"/>
                </a:cxn>
                <a:cxn ang="T12">
                  <a:pos x="T4" y="T5"/>
                </a:cxn>
                <a:cxn ang="T13">
                  <a:pos x="T6" y="T7"/>
                </a:cxn>
                <a:cxn ang="T14">
                  <a:pos x="T8" y="T9"/>
                </a:cxn>
              </a:cxnLst>
              <a:rect l="T15" t="T16" r="T17" b="T18"/>
              <a:pathLst>
                <a:path w="102" h="87">
                  <a:moveTo>
                    <a:pt x="44" y="60"/>
                  </a:moveTo>
                  <a:lnTo>
                    <a:pt x="87" y="87"/>
                  </a:lnTo>
                  <a:lnTo>
                    <a:pt x="102" y="0"/>
                  </a:lnTo>
                  <a:lnTo>
                    <a:pt x="0" y="38"/>
                  </a:lnTo>
                  <a:lnTo>
                    <a:pt x="44" y="60"/>
                  </a:lnTo>
                  <a:close/>
                </a:path>
              </a:pathLst>
            </a:custGeom>
            <a:solidFill>
              <a:srgbClr val="FFFF00"/>
            </a:solidFill>
            <a:ln w="9525">
              <a:solidFill>
                <a:srgbClr val="FFFF00"/>
              </a:solidFill>
              <a:round/>
              <a:headEnd/>
              <a:tailEnd/>
            </a:ln>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grpSp>
      <p:grpSp>
        <p:nvGrpSpPr>
          <p:cNvPr id="43" name="Group 27">
            <a:extLst>
              <a:ext uri="{FF2B5EF4-FFF2-40B4-BE49-F238E27FC236}">
                <a16:creationId xmlns:a16="http://schemas.microsoft.com/office/drawing/2014/main" id="{C7A93193-514E-91C6-88D0-199ABD649E59}"/>
              </a:ext>
            </a:extLst>
          </p:cNvPr>
          <p:cNvGrpSpPr>
            <a:grpSpLocks/>
          </p:cNvGrpSpPr>
          <p:nvPr/>
        </p:nvGrpSpPr>
        <p:grpSpPr bwMode="auto">
          <a:xfrm>
            <a:off x="4460706" y="4191001"/>
            <a:ext cx="146447" cy="332185"/>
            <a:chOff x="1843" y="2680"/>
            <a:chExt cx="123" cy="279"/>
          </a:xfrm>
        </p:grpSpPr>
        <p:sp>
          <p:nvSpPr>
            <p:cNvPr id="44" name="Line 28">
              <a:extLst>
                <a:ext uri="{FF2B5EF4-FFF2-40B4-BE49-F238E27FC236}">
                  <a16:creationId xmlns:a16="http://schemas.microsoft.com/office/drawing/2014/main" id="{D0678A98-0243-3B6D-BCF5-2985FEE9E7BC}"/>
                </a:ext>
              </a:extLst>
            </p:cNvPr>
            <p:cNvSpPr>
              <a:spLocks noChangeShapeType="1"/>
            </p:cNvSpPr>
            <p:nvPr/>
          </p:nvSpPr>
          <p:spPr bwMode="auto">
            <a:xfrm flipH="1" flipV="1">
              <a:off x="1894" y="2751"/>
              <a:ext cx="72" cy="208"/>
            </a:xfrm>
            <a:prstGeom prst="line">
              <a:avLst/>
            </a:prstGeom>
            <a:noFill/>
            <a:ln w="22225">
              <a:solidFill>
                <a:srgbClr val="FFFF00"/>
              </a:solidFill>
              <a:round/>
              <a:headEnd/>
              <a:tailEnd/>
            </a:ln>
            <a:extLst>
              <a:ext uri="{909E8E84-426E-40DD-AFC4-6F175D3DCCD1}">
                <a14:hiddenFill xmlns:a14="http://schemas.microsoft.com/office/drawing/2010/main">
                  <a:noFill/>
                </a14:hiddenFill>
              </a:ext>
            </a:extLst>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sp>
          <p:nvSpPr>
            <p:cNvPr id="45" name="Freeform 29">
              <a:extLst>
                <a:ext uri="{FF2B5EF4-FFF2-40B4-BE49-F238E27FC236}">
                  <a16:creationId xmlns:a16="http://schemas.microsoft.com/office/drawing/2014/main" id="{68F9D155-7B86-B8E7-E90E-C27FA29C1998}"/>
                </a:ext>
              </a:extLst>
            </p:cNvPr>
            <p:cNvSpPr>
              <a:spLocks/>
            </p:cNvSpPr>
            <p:nvPr/>
          </p:nvSpPr>
          <p:spPr bwMode="auto">
            <a:xfrm>
              <a:off x="1843" y="2680"/>
              <a:ext cx="102" cy="82"/>
            </a:xfrm>
            <a:custGeom>
              <a:avLst/>
              <a:gdLst>
                <a:gd name="T0" fmla="*/ 51 w 102"/>
                <a:gd name="T1" fmla="*/ 71 h 82"/>
                <a:gd name="T2" fmla="*/ 102 w 102"/>
                <a:gd name="T3" fmla="*/ 66 h 82"/>
                <a:gd name="T4" fmla="*/ 22 w 102"/>
                <a:gd name="T5" fmla="*/ 0 h 82"/>
                <a:gd name="T6" fmla="*/ 0 w 102"/>
                <a:gd name="T7" fmla="*/ 82 h 82"/>
                <a:gd name="T8" fmla="*/ 51 w 102"/>
                <a:gd name="T9" fmla="*/ 71 h 82"/>
                <a:gd name="T10" fmla="*/ 0 60000 65536"/>
                <a:gd name="T11" fmla="*/ 0 60000 65536"/>
                <a:gd name="T12" fmla="*/ 0 60000 65536"/>
                <a:gd name="T13" fmla="*/ 0 60000 65536"/>
                <a:gd name="T14" fmla="*/ 0 60000 65536"/>
                <a:gd name="T15" fmla="*/ 0 w 102"/>
                <a:gd name="T16" fmla="*/ 0 h 82"/>
                <a:gd name="T17" fmla="*/ 102 w 102"/>
                <a:gd name="T18" fmla="*/ 82 h 82"/>
              </a:gdLst>
              <a:ahLst/>
              <a:cxnLst>
                <a:cxn ang="T10">
                  <a:pos x="T0" y="T1"/>
                </a:cxn>
                <a:cxn ang="T11">
                  <a:pos x="T2" y="T3"/>
                </a:cxn>
                <a:cxn ang="T12">
                  <a:pos x="T4" y="T5"/>
                </a:cxn>
                <a:cxn ang="T13">
                  <a:pos x="T6" y="T7"/>
                </a:cxn>
                <a:cxn ang="T14">
                  <a:pos x="T8" y="T9"/>
                </a:cxn>
              </a:cxnLst>
              <a:rect l="T15" t="T16" r="T17" b="T18"/>
              <a:pathLst>
                <a:path w="102" h="82">
                  <a:moveTo>
                    <a:pt x="51" y="71"/>
                  </a:moveTo>
                  <a:lnTo>
                    <a:pt x="102" y="66"/>
                  </a:lnTo>
                  <a:lnTo>
                    <a:pt x="22" y="0"/>
                  </a:lnTo>
                  <a:lnTo>
                    <a:pt x="0" y="82"/>
                  </a:lnTo>
                  <a:lnTo>
                    <a:pt x="51" y="71"/>
                  </a:lnTo>
                  <a:close/>
                </a:path>
              </a:pathLst>
            </a:custGeom>
            <a:solidFill>
              <a:srgbClr val="FFFF00"/>
            </a:solidFill>
            <a:ln w="9525">
              <a:solidFill>
                <a:srgbClr val="FFFF00"/>
              </a:solidFill>
              <a:round/>
              <a:headEnd/>
              <a:tailEnd/>
            </a:ln>
          </p:spPr>
          <p:txBody>
            <a:bodyPr/>
            <a:lstStyle/>
            <a:p>
              <a:pPr fontAlgn="base">
                <a:lnSpc>
                  <a:spcPct val="80000"/>
                </a:lnSpc>
                <a:spcBef>
                  <a:spcPct val="0"/>
                </a:spcBef>
                <a:spcAft>
                  <a:spcPct val="0"/>
                </a:spcAft>
              </a:pPr>
              <a:endParaRPr lang="ja-JP" altLang="en-US" sz="1050" b="1">
                <a:solidFill>
                  <a:prstClr val="black"/>
                </a:solidFill>
                <a:latin typeface="Arial" charset="0"/>
                <a:ea typeface="ＭＳ Ｐゴシック" charset="-128"/>
              </a:endParaRPr>
            </a:p>
          </p:txBody>
        </p:sp>
      </p:grpSp>
      <p:sp>
        <p:nvSpPr>
          <p:cNvPr id="46" name="Rectangle 30">
            <a:extLst>
              <a:ext uri="{FF2B5EF4-FFF2-40B4-BE49-F238E27FC236}">
                <a16:creationId xmlns:a16="http://schemas.microsoft.com/office/drawing/2014/main" id="{4E2DFE9A-5D18-A297-AAF7-C77A30DB6CB7}"/>
              </a:ext>
            </a:extLst>
          </p:cNvPr>
          <p:cNvSpPr>
            <a:spLocks noChangeArrowheads="1"/>
          </p:cNvSpPr>
          <p:nvPr/>
        </p:nvSpPr>
        <p:spPr bwMode="auto">
          <a:xfrm>
            <a:off x="4567582" y="778416"/>
            <a:ext cx="39789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r>
              <a:rPr lang="ja-JP" altLang="en-US" sz="2000" b="1" dirty="0">
                <a:latin typeface="+mn-ea"/>
                <a:ea typeface="+mn-ea"/>
              </a:rPr>
              <a:t>可視型地震時地すべり再現試験機</a:t>
            </a:r>
            <a:endParaRPr lang="en-US" altLang="ja-JP" sz="2000" b="1" dirty="0">
              <a:latin typeface="+mn-ea"/>
              <a:ea typeface="+mn-ea"/>
            </a:endParaRPr>
          </a:p>
          <a:p>
            <a:pPr fontAlgn="base">
              <a:lnSpc>
                <a:spcPct val="80000"/>
              </a:lnSpc>
              <a:spcBef>
                <a:spcPct val="0"/>
              </a:spcBef>
              <a:spcAft>
                <a:spcPct val="0"/>
              </a:spcAft>
              <a:buNone/>
            </a:pPr>
            <a:r>
              <a:rPr lang="ja-JP" altLang="en-US" sz="2000" b="1" dirty="0">
                <a:latin typeface="+mn-ea"/>
                <a:ea typeface="+mn-ea"/>
              </a:rPr>
              <a:t>（非排水高速リングせん断試験機</a:t>
            </a:r>
            <a:endParaRPr lang="en-US" altLang="ja-JP" sz="2000" b="1" dirty="0">
              <a:latin typeface="+mn-ea"/>
              <a:ea typeface="+mn-ea"/>
            </a:endParaRPr>
          </a:p>
          <a:p>
            <a:pPr fontAlgn="base">
              <a:lnSpc>
                <a:spcPct val="80000"/>
              </a:lnSpc>
              <a:spcBef>
                <a:spcPct val="0"/>
              </a:spcBef>
              <a:spcAft>
                <a:spcPct val="0"/>
              </a:spcAft>
              <a:buNone/>
            </a:pPr>
            <a:r>
              <a:rPr lang="ja-JP" altLang="en-US" sz="2000" b="1" dirty="0">
                <a:latin typeface="+mn-ea"/>
                <a:ea typeface="+mn-ea"/>
              </a:rPr>
              <a:t>（京大防災研））</a:t>
            </a:r>
            <a:endParaRPr lang="en-US" altLang="ja-JP" sz="2000" b="1" dirty="0">
              <a:latin typeface="+mn-ea"/>
              <a:ea typeface="+mn-ea"/>
            </a:endParaRPr>
          </a:p>
        </p:txBody>
      </p:sp>
      <p:sp>
        <p:nvSpPr>
          <p:cNvPr id="47" name="Rectangle 31">
            <a:extLst>
              <a:ext uri="{FF2B5EF4-FFF2-40B4-BE49-F238E27FC236}">
                <a16:creationId xmlns:a16="http://schemas.microsoft.com/office/drawing/2014/main" id="{F29E751D-0F8A-CE49-93A0-8E52AA23FD13}"/>
              </a:ext>
            </a:extLst>
          </p:cNvPr>
          <p:cNvSpPr>
            <a:spLocks noChangeArrowheads="1"/>
          </p:cNvSpPr>
          <p:nvPr/>
        </p:nvSpPr>
        <p:spPr bwMode="auto">
          <a:xfrm>
            <a:off x="2780734" y="1685925"/>
            <a:ext cx="3257550" cy="3371850"/>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endParaRPr lang="ja-JP" altLang="en-US" sz="1800" b="1">
              <a:solidFill>
                <a:srgbClr val="000000"/>
              </a:solidFill>
            </a:endParaRPr>
          </a:p>
        </p:txBody>
      </p:sp>
      <p:sp>
        <p:nvSpPr>
          <p:cNvPr id="48" name="Rectangle 33">
            <a:extLst>
              <a:ext uri="{FF2B5EF4-FFF2-40B4-BE49-F238E27FC236}">
                <a16:creationId xmlns:a16="http://schemas.microsoft.com/office/drawing/2014/main" id="{DC673583-D55B-FB24-564F-745BD493A3B1}"/>
              </a:ext>
            </a:extLst>
          </p:cNvPr>
          <p:cNvSpPr>
            <a:spLocks noChangeArrowheads="1"/>
          </p:cNvSpPr>
          <p:nvPr/>
        </p:nvSpPr>
        <p:spPr bwMode="auto">
          <a:xfrm>
            <a:off x="5892127" y="4712033"/>
            <a:ext cx="3200400"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fontAlgn="base">
              <a:lnSpc>
                <a:spcPct val="80000"/>
              </a:lnSpc>
              <a:spcBef>
                <a:spcPct val="0"/>
              </a:spcBef>
              <a:spcAft>
                <a:spcPct val="0"/>
              </a:spcAft>
              <a:buNone/>
            </a:pPr>
            <a:r>
              <a:rPr lang="en-US" altLang="ja-JP" sz="1500" b="1" dirty="0">
                <a:latin typeface="Swis721 BlkCn BT" panose="020B0806030502040204" pitchFamily="34" charset="0"/>
                <a:ea typeface="ＭＳ 明朝" panose="02020609040205080304" pitchFamily="17" charset="-128"/>
              </a:rPr>
              <a:t>Undrained ring shear apparatus </a:t>
            </a:r>
          </a:p>
          <a:p>
            <a:pPr algn="ctr" fontAlgn="base">
              <a:lnSpc>
                <a:spcPct val="80000"/>
              </a:lnSpc>
              <a:spcBef>
                <a:spcPct val="0"/>
              </a:spcBef>
              <a:spcAft>
                <a:spcPct val="0"/>
              </a:spcAft>
              <a:buNone/>
            </a:pPr>
            <a:r>
              <a:rPr lang="en-US" altLang="ja-JP" sz="1500" b="1" dirty="0">
                <a:latin typeface="Swis721 BlkCn BT" panose="020B0806030502040204" pitchFamily="34" charset="0"/>
                <a:ea typeface="ＭＳ 明朝" panose="02020609040205080304" pitchFamily="17" charset="-128"/>
              </a:rPr>
              <a:t>with transparent shear box</a:t>
            </a:r>
            <a:r>
              <a:rPr lang="en-US" altLang="ja-JP" sz="1500" b="1" dirty="0">
                <a:latin typeface="Swis721 BlkCn BT" panose="020B0806030502040204" pitchFamily="34" charset="0"/>
              </a:rPr>
              <a:t> </a:t>
            </a:r>
          </a:p>
        </p:txBody>
      </p:sp>
      <p:pic>
        <p:nvPicPr>
          <p:cNvPr id="49" name="Picture 34" descr="DSC_0333">
            <a:extLst>
              <a:ext uri="{FF2B5EF4-FFF2-40B4-BE49-F238E27FC236}">
                <a16:creationId xmlns:a16="http://schemas.microsoft.com/office/drawing/2014/main" id="{7164C72A-717E-13D4-D47E-E44E382E454C}"/>
              </a:ext>
            </a:extLst>
          </p:cNvPr>
          <p:cNvPicPr>
            <a:picLocks noChangeAspect="1" noChangeArrowheads="1"/>
          </p:cNvPicPr>
          <p:nvPr/>
        </p:nvPicPr>
        <p:blipFill>
          <a:blip r:embed="rId8" cstate="print">
            <a:lum bright="12000" contrast="6000"/>
            <a:extLst>
              <a:ext uri="{28A0092B-C50C-407E-A947-70E740481C1C}">
                <a14:useLocalDpi xmlns:a14="http://schemas.microsoft.com/office/drawing/2010/main" val="0"/>
              </a:ext>
            </a:extLst>
          </a:blip>
          <a:srcRect t="4010"/>
          <a:stretch>
            <a:fillRect/>
          </a:stretch>
        </p:blipFill>
        <p:spPr bwMode="auto">
          <a:xfrm>
            <a:off x="6585972" y="1628775"/>
            <a:ext cx="2096780" cy="302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30">
            <a:extLst>
              <a:ext uri="{FF2B5EF4-FFF2-40B4-BE49-F238E27FC236}">
                <a16:creationId xmlns:a16="http://schemas.microsoft.com/office/drawing/2014/main" id="{66E019BE-105C-144C-0580-681BDBC1FEFC}"/>
              </a:ext>
            </a:extLst>
          </p:cNvPr>
          <p:cNvSpPr>
            <a:spLocks noChangeArrowheads="1"/>
          </p:cNvSpPr>
          <p:nvPr/>
        </p:nvSpPr>
        <p:spPr bwMode="auto">
          <a:xfrm>
            <a:off x="-51049" y="3475561"/>
            <a:ext cx="33457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fontAlgn="base">
              <a:lnSpc>
                <a:spcPct val="80000"/>
              </a:lnSpc>
              <a:spcBef>
                <a:spcPct val="0"/>
              </a:spcBef>
              <a:spcAft>
                <a:spcPct val="0"/>
              </a:spcAft>
              <a:buNone/>
            </a:pPr>
            <a:r>
              <a:rPr lang="ja-JP" altLang="en-US" sz="2000" b="1" dirty="0">
                <a:latin typeface="+mn-ea"/>
                <a:ea typeface="+mn-ea"/>
              </a:rPr>
              <a:t>現場一面せん断試験機</a:t>
            </a:r>
            <a:endParaRPr lang="en-US" altLang="ja-JP" sz="2000" b="1" dirty="0">
              <a:latin typeface="+mn-ea"/>
              <a:ea typeface="+mn-ea"/>
            </a:endParaRPr>
          </a:p>
          <a:p>
            <a:pPr algn="ctr" fontAlgn="base">
              <a:lnSpc>
                <a:spcPct val="80000"/>
              </a:lnSpc>
              <a:spcBef>
                <a:spcPct val="0"/>
              </a:spcBef>
              <a:spcAft>
                <a:spcPct val="0"/>
              </a:spcAft>
              <a:buNone/>
            </a:pPr>
            <a:r>
              <a:rPr lang="ja-JP" altLang="en-US" sz="2000" b="1" dirty="0">
                <a:latin typeface="+mn-ea"/>
                <a:ea typeface="+mn-ea"/>
              </a:rPr>
              <a:t>（定体積試験用ユニット装着）</a:t>
            </a:r>
            <a:endParaRPr lang="en-US" altLang="ja-JP" sz="2000" b="1" dirty="0">
              <a:latin typeface="+mn-ea"/>
              <a:ea typeface="+mn-ea"/>
            </a:endParaRPr>
          </a:p>
        </p:txBody>
      </p:sp>
      <p:sp>
        <p:nvSpPr>
          <p:cNvPr id="51" name="Rectangle 30">
            <a:extLst>
              <a:ext uri="{FF2B5EF4-FFF2-40B4-BE49-F238E27FC236}">
                <a16:creationId xmlns:a16="http://schemas.microsoft.com/office/drawing/2014/main" id="{43E035B5-6B7B-2557-AAC5-7B1FD8C282BC}"/>
              </a:ext>
            </a:extLst>
          </p:cNvPr>
          <p:cNvSpPr>
            <a:spLocks noChangeArrowheads="1"/>
          </p:cNvSpPr>
          <p:nvPr/>
        </p:nvSpPr>
        <p:spPr bwMode="auto">
          <a:xfrm>
            <a:off x="3096252" y="5325127"/>
            <a:ext cx="588406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fontAlgn="base">
              <a:lnSpc>
                <a:spcPct val="80000"/>
              </a:lnSpc>
              <a:spcBef>
                <a:spcPct val="0"/>
              </a:spcBef>
              <a:spcAft>
                <a:spcPct val="0"/>
              </a:spcAft>
              <a:buNone/>
            </a:pPr>
            <a:r>
              <a:rPr lang="ja-JP" altLang="en-US" sz="2000" b="1" dirty="0">
                <a:solidFill>
                  <a:srgbClr val="FF0000"/>
                </a:solidFill>
                <a:latin typeface="+mn-ea"/>
                <a:ea typeface="+mn-ea"/>
              </a:rPr>
              <a:t>一面せん断試験機では与える変位量に限界がある</a:t>
            </a:r>
            <a:endParaRPr lang="en-US" altLang="ja-JP" sz="2000" b="1" dirty="0">
              <a:solidFill>
                <a:srgbClr val="FF0000"/>
              </a:solidFill>
              <a:latin typeface="+mn-ea"/>
              <a:ea typeface="+mn-ea"/>
            </a:endParaRPr>
          </a:p>
          <a:p>
            <a:pPr fontAlgn="base">
              <a:lnSpc>
                <a:spcPct val="80000"/>
              </a:lnSpc>
              <a:spcBef>
                <a:spcPct val="0"/>
              </a:spcBef>
              <a:spcAft>
                <a:spcPct val="0"/>
              </a:spcAft>
              <a:buNone/>
            </a:pPr>
            <a:r>
              <a:rPr lang="ja-JP" altLang="en-US" sz="2000" b="1" dirty="0">
                <a:solidFill>
                  <a:srgbClr val="FF0000"/>
                </a:solidFill>
                <a:latin typeface="+mn-ea"/>
                <a:ea typeface="+mn-ea"/>
              </a:rPr>
              <a:t>（基本的には三軸圧縮試験機も同様）</a:t>
            </a:r>
            <a:endParaRPr lang="en-US" altLang="ja-JP" sz="2000" b="1" dirty="0">
              <a:solidFill>
                <a:srgbClr val="FF0000"/>
              </a:solidFill>
              <a:latin typeface="+mn-ea"/>
              <a:ea typeface="+mn-ea"/>
            </a:endParaRPr>
          </a:p>
          <a:p>
            <a:pPr fontAlgn="base">
              <a:lnSpc>
                <a:spcPct val="80000"/>
              </a:lnSpc>
              <a:spcBef>
                <a:spcPct val="0"/>
              </a:spcBef>
              <a:spcAft>
                <a:spcPct val="0"/>
              </a:spcAft>
              <a:buNone/>
            </a:pPr>
            <a:r>
              <a:rPr lang="ja-JP" altLang="en-US" sz="2000" b="1" dirty="0">
                <a:solidFill>
                  <a:srgbClr val="FF0000"/>
                </a:solidFill>
                <a:latin typeface="+mn-ea"/>
                <a:ea typeface="+mn-ea"/>
              </a:rPr>
              <a:t>→長い変位を与える場合，繰り返し一面せん断試験が可能</a:t>
            </a:r>
            <a:endParaRPr lang="en-US" altLang="ja-JP" sz="2000" b="1" dirty="0">
              <a:solidFill>
                <a:srgbClr val="FF0000"/>
              </a:solidFill>
              <a:latin typeface="+mn-ea"/>
              <a:ea typeface="+mn-ea"/>
            </a:endParaRPr>
          </a:p>
        </p:txBody>
      </p:sp>
    </p:spTree>
    <p:extLst>
      <p:ext uri="{BB962C8B-B14F-4D97-AF65-F5344CB8AC3E}">
        <p14:creationId xmlns:p14="http://schemas.microsoft.com/office/powerpoint/2010/main" val="4177451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48A00-8632-1F21-1137-CE9B4C47619E}"/>
            </a:ext>
          </a:extLst>
        </p:cNvPr>
        <p:cNvGrpSpPr/>
        <p:nvPr/>
      </p:nvGrpSpPr>
      <p:grpSpPr>
        <a:xfrm>
          <a:off x="0" y="0"/>
          <a:ext cx="0" cy="0"/>
          <a:chOff x="0" y="0"/>
          <a:chExt cx="0" cy="0"/>
        </a:xfrm>
      </p:grpSpPr>
      <p:pic>
        <p:nvPicPr>
          <p:cNvPr id="11" name="Picture 2">
            <a:extLst>
              <a:ext uri="{FF2B5EF4-FFF2-40B4-BE49-F238E27FC236}">
                <a16:creationId xmlns:a16="http://schemas.microsoft.com/office/drawing/2014/main" id="{FAF7B7B4-B48F-8F6B-DB6D-70F82BCFA9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934" y="1631262"/>
            <a:ext cx="1748463" cy="181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9">
            <a:extLst>
              <a:ext uri="{FF2B5EF4-FFF2-40B4-BE49-F238E27FC236}">
                <a16:creationId xmlns:a16="http://schemas.microsoft.com/office/drawing/2014/main" id="{62BFC254-BE3C-A472-3CBF-3DCEE2441A27}"/>
              </a:ext>
            </a:extLst>
          </p:cNvPr>
          <p:cNvSpPr txBox="1"/>
          <p:nvPr/>
        </p:nvSpPr>
        <p:spPr>
          <a:xfrm>
            <a:off x="117400" y="1171879"/>
            <a:ext cx="2024913" cy="646331"/>
          </a:xfrm>
          <a:prstGeom prst="rect">
            <a:avLst/>
          </a:prstGeom>
          <a:noFill/>
        </p:spPr>
        <p:txBody>
          <a:bodyPr wrap="none" rtlCol="0">
            <a:spAutoFit/>
          </a:bodyPr>
          <a:lstStyle/>
          <a:p>
            <a:r>
              <a:rPr kumimoji="1" lang="ja-JP" altLang="en-US" dirty="0"/>
              <a:t>シンプルな例として</a:t>
            </a:r>
            <a:endParaRPr kumimoji="1" lang="en-US" altLang="ja-JP" dirty="0"/>
          </a:p>
          <a:p>
            <a:r>
              <a:rPr kumimoji="1" lang="ja-JP" altLang="en-US" dirty="0"/>
              <a:t>一面せん断状態</a:t>
            </a:r>
          </a:p>
        </p:txBody>
      </p:sp>
      <p:sp>
        <p:nvSpPr>
          <p:cNvPr id="14" name="テキスト ボックス 13">
            <a:extLst>
              <a:ext uri="{FF2B5EF4-FFF2-40B4-BE49-F238E27FC236}">
                <a16:creationId xmlns:a16="http://schemas.microsoft.com/office/drawing/2014/main" id="{8E331EA9-7539-2EB9-BB1A-0646D156853B}"/>
              </a:ext>
            </a:extLst>
          </p:cNvPr>
          <p:cNvSpPr txBox="1"/>
          <p:nvPr/>
        </p:nvSpPr>
        <p:spPr>
          <a:xfrm>
            <a:off x="1760548" y="4048027"/>
            <a:ext cx="6155852" cy="2308324"/>
          </a:xfrm>
          <a:prstGeom prst="rect">
            <a:avLst/>
          </a:prstGeom>
          <a:noFill/>
        </p:spPr>
        <p:txBody>
          <a:bodyPr wrap="none" rtlCol="0">
            <a:spAutoFit/>
          </a:bodyPr>
          <a:lstStyle/>
          <a:p>
            <a:r>
              <a:rPr kumimoji="1" lang="ja-JP" altLang="en-US" dirty="0"/>
              <a:t>ざっくり分けると強度は２種類</a:t>
            </a:r>
            <a:endParaRPr kumimoji="1" lang="en-US" altLang="ja-JP" dirty="0"/>
          </a:p>
          <a:p>
            <a:r>
              <a:rPr lang="ja-JP" altLang="en-US" dirty="0"/>
              <a:t>・ピーク強度　図中Ｐ：初生的な破壊（一般的に斜面崩壊）</a:t>
            </a:r>
            <a:endParaRPr lang="en-US" altLang="ja-JP" dirty="0"/>
          </a:p>
          <a:p>
            <a:r>
              <a:rPr lang="ja-JP" altLang="en-US" dirty="0"/>
              <a:t>・残留強度　　図中Ｒ：破壊が繰り返される（一般的に地すべり）</a:t>
            </a:r>
            <a:endParaRPr lang="en-US" altLang="ja-JP" dirty="0"/>
          </a:p>
          <a:p>
            <a:endParaRPr lang="en-US" altLang="ja-JP" dirty="0"/>
          </a:p>
          <a:p>
            <a:r>
              <a:rPr lang="ja-JP" altLang="en-US" dirty="0"/>
              <a:t>ピーク強度を超えた後にも変位を与えると，</a:t>
            </a:r>
            <a:endParaRPr lang="en-US" altLang="ja-JP" dirty="0"/>
          </a:p>
          <a:p>
            <a:r>
              <a:rPr lang="ja-JP" altLang="en-US" dirty="0"/>
              <a:t>残留強度になる（ほぼ一定値）</a:t>
            </a:r>
            <a:endParaRPr lang="en-US" altLang="ja-JP" dirty="0"/>
          </a:p>
          <a:p>
            <a:r>
              <a:rPr lang="ja-JP" altLang="en-US" dirty="0"/>
              <a:t>（基本的にはリングせん断</a:t>
            </a:r>
            <a:r>
              <a:rPr lang="en-US" altLang="ja-JP" dirty="0"/>
              <a:t>or</a:t>
            </a:r>
            <a:r>
              <a:rPr lang="ja-JP" altLang="en-US" dirty="0"/>
              <a:t>繰り返し一面せん断）</a:t>
            </a:r>
            <a:endParaRPr lang="en-US" altLang="ja-JP" dirty="0"/>
          </a:p>
          <a:p>
            <a:r>
              <a:rPr lang="ja-JP" altLang="en-US" dirty="0"/>
              <a:t>破壊包絡線も変わるので，土質定数も変わる</a:t>
            </a:r>
            <a:endParaRPr lang="en-US" altLang="ja-JP" dirty="0"/>
          </a:p>
        </p:txBody>
      </p:sp>
      <p:sp>
        <p:nvSpPr>
          <p:cNvPr id="23" name="スライド番号プレースホルダー 22">
            <a:extLst>
              <a:ext uri="{FF2B5EF4-FFF2-40B4-BE49-F238E27FC236}">
                <a16:creationId xmlns:a16="http://schemas.microsoft.com/office/drawing/2014/main" id="{A8436B32-2F52-0936-F56B-425B8920A757}"/>
              </a:ext>
            </a:extLst>
          </p:cNvPr>
          <p:cNvSpPr>
            <a:spLocks noGrp="1"/>
          </p:cNvSpPr>
          <p:nvPr>
            <p:ph type="sldNum" sz="quarter" idx="12"/>
          </p:nvPr>
        </p:nvSpPr>
        <p:spPr/>
        <p:txBody>
          <a:bodyPr/>
          <a:lstStyle/>
          <a:p>
            <a:fld id="{53C9A8A5-CC87-4170-9A9F-F9F21EEBC6F5}" type="slidenum">
              <a:rPr kumimoji="1" lang="ja-JP" altLang="en-US" smtClean="0"/>
              <a:t>13</a:t>
            </a:fld>
            <a:endParaRPr kumimoji="1" lang="ja-JP" altLang="en-US"/>
          </a:p>
        </p:txBody>
      </p:sp>
      <p:grpSp>
        <p:nvGrpSpPr>
          <p:cNvPr id="18" name="グループ化 17">
            <a:extLst>
              <a:ext uri="{FF2B5EF4-FFF2-40B4-BE49-F238E27FC236}">
                <a16:creationId xmlns:a16="http://schemas.microsoft.com/office/drawing/2014/main" id="{E0CE1CBF-E0BE-B434-C478-5C2214FFEA37}"/>
              </a:ext>
            </a:extLst>
          </p:cNvPr>
          <p:cNvGrpSpPr/>
          <p:nvPr/>
        </p:nvGrpSpPr>
        <p:grpSpPr>
          <a:xfrm>
            <a:off x="2707478" y="1053123"/>
            <a:ext cx="6094875" cy="2713053"/>
            <a:chOff x="2707478" y="1053123"/>
            <a:chExt cx="6094875" cy="2713053"/>
          </a:xfrm>
        </p:grpSpPr>
        <p:pic>
          <p:nvPicPr>
            <p:cNvPr id="9" name="図 8">
              <a:extLst>
                <a:ext uri="{FF2B5EF4-FFF2-40B4-BE49-F238E27FC236}">
                  <a16:creationId xmlns:a16="http://schemas.microsoft.com/office/drawing/2014/main" id="{3B6C423E-19FD-2AB5-B71F-20C7EEAE87D1}"/>
                </a:ext>
              </a:extLst>
            </p:cNvPr>
            <p:cNvPicPr>
              <a:picLocks noChangeAspect="1"/>
            </p:cNvPicPr>
            <p:nvPr/>
          </p:nvPicPr>
          <p:blipFill rotWithShape="1">
            <a:blip r:embed="rId3"/>
            <a:srcRect l="16259"/>
            <a:stretch/>
          </p:blipFill>
          <p:spPr>
            <a:xfrm rot="16140000">
              <a:off x="4484264" y="-551914"/>
              <a:ext cx="2541304" cy="6094875"/>
            </a:xfrm>
            <a:prstGeom prst="rect">
              <a:avLst/>
            </a:prstGeom>
          </p:spPr>
        </p:pic>
        <p:sp>
          <p:nvSpPr>
            <p:cNvPr id="12" name="テキスト ボックス 11">
              <a:extLst>
                <a:ext uri="{FF2B5EF4-FFF2-40B4-BE49-F238E27FC236}">
                  <a16:creationId xmlns:a16="http://schemas.microsoft.com/office/drawing/2014/main" id="{A9442508-7D49-192B-0119-24441A417573}"/>
                </a:ext>
              </a:extLst>
            </p:cNvPr>
            <p:cNvSpPr txBox="1"/>
            <p:nvPr/>
          </p:nvSpPr>
          <p:spPr>
            <a:xfrm>
              <a:off x="6137077" y="1053123"/>
              <a:ext cx="2143536" cy="369332"/>
            </a:xfrm>
            <a:prstGeom prst="rect">
              <a:avLst/>
            </a:prstGeom>
            <a:noFill/>
          </p:spPr>
          <p:txBody>
            <a:bodyPr wrap="none" rtlCol="0">
              <a:spAutoFit/>
            </a:bodyPr>
            <a:lstStyle/>
            <a:p>
              <a:r>
                <a:rPr kumimoji="1" lang="ja-JP" altLang="en-US" dirty="0">
                  <a:solidFill>
                    <a:srgbClr val="FF0000"/>
                  </a:solidFill>
                </a:rPr>
                <a:t>クーロンの破壊基準</a:t>
              </a:r>
              <a:endParaRPr kumimoji="1" lang="en-US" altLang="ja-JP" dirty="0">
                <a:solidFill>
                  <a:srgbClr val="FF0000"/>
                </a:solidFill>
              </a:endParaRPr>
            </a:p>
          </p:txBody>
        </p:sp>
        <p:sp>
          <p:nvSpPr>
            <p:cNvPr id="13" name="テキスト ボックス 12">
              <a:extLst>
                <a:ext uri="{FF2B5EF4-FFF2-40B4-BE49-F238E27FC236}">
                  <a16:creationId xmlns:a16="http://schemas.microsoft.com/office/drawing/2014/main" id="{21AA95E7-FB45-70D7-5805-3F2B581A31DD}"/>
                </a:ext>
              </a:extLst>
            </p:cNvPr>
            <p:cNvSpPr txBox="1"/>
            <p:nvPr/>
          </p:nvSpPr>
          <p:spPr>
            <a:xfrm>
              <a:off x="5905209" y="1558328"/>
              <a:ext cx="1107996" cy="369332"/>
            </a:xfrm>
            <a:prstGeom prst="rect">
              <a:avLst/>
            </a:prstGeom>
            <a:noFill/>
          </p:spPr>
          <p:txBody>
            <a:bodyPr wrap="none" rtlCol="0">
              <a:spAutoFit/>
            </a:bodyPr>
            <a:lstStyle/>
            <a:p>
              <a:r>
                <a:rPr kumimoji="1" lang="ja-JP" altLang="en-US" i="1" dirty="0">
                  <a:solidFill>
                    <a:srgbClr val="FF0000"/>
                  </a:solidFill>
                </a:rPr>
                <a:t>破壊領域</a:t>
              </a:r>
              <a:endParaRPr kumimoji="1" lang="en-US" altLang="ja-JP" i="1" dirty="0">
                <a:solidFill>
                  <a:srgbClr val="FF0000"/>
                </a:solidFill>
              </a:endParaRPr>
            </a:p>
          </p:txBody>
        </p:sp>
        <p:sp>
          <p:nvSpPr>
            <p:cNvPr id="15" name="テキスト ボックス 14">
              <a:extLst>
                <a:ext uri="{FF2B5EF4-FFF2-40B4-BE49-F238E27FC236}">
                  <a16:creationId xmlns:a16="http://schemas.microsoft.com/office/drawing/2014/main" id="{2C8BB201-8DAD-4ACA-8432-7ABA5FB893B4}"/>
                </a:ext>
              </a:extLst>
            </p:cNvPr>
            <p:cNvSpPr txBox="1"/>
            <p:nvPr/>
          </p:nvSpPr>
          <p:spPr>
            <a:xfrm>
              <a:off x="7464091" y="2741483"/>
              <a:ext cx="1329210" cy="369332"/>
            </a:xfrm>
            <a:prstGeom prst="rect">
              <a:avLst/>
            </a:prstGeom>
            <a:noFill/>
          </p:spPr>
          <p:txBody>
            <a:bodyPr wrap="none" rtlCol="0">
              <a:spAutoFit/>
            </a:bodyPr>
            <a:lstStyle/>
            <a:p>
              <a:r>
                <a:rPr kumimoji="1" lang="ja-JP" altLang="en-US" i="1" dirty="0">
                  <a:solidFill>
                    <a:srgbClr val="FF0000"/>
                  </a:solidFill>
                </a:rPr>
                <a:t>非破壊領域</a:t>
              </a:r>
              <a:endParaRPr kumimoji="1" lang="en-US" altLang="ja-JP" i="1" dirty="0">
                <a:solidFill>
                  <a:srgbClr val="FF0000"/>
                </a:solidFill>
              </a:endParaRPr>
            </a:p>
          </p:txBody>
        </p:sp>
        <p:sp>
          <p:nvSpPr>
            <p:cNvPr id="16" name="テキスト ボックス 15">
              <a:extLst>
                <a:ext uri="{FF2B5EF4-FFF2-40B4-BE49-F238E27FC236}">
                  <a16:creationId xmlns:a16="http://schemas.microsoft.com/office/drawing/2014/main" id="{36654443-BBE2-2F3D-58C0-AD49C1878AFF}"/>
                </a:ext>
              </a:extLst>
            </p:cNvPr>
            <p:cNvSpPr txBox="1"/>
            <p:nvPr/>
          </p:nvSpPr>
          <p:spPr>
            <a:xfrm rot="20051652">
              <a:off x="6375886" y="1784219"/>
              <a:ext cx="1338828" cy="369332"/>
            </a:xfrm>
            <a:prstGeom prst="rect">
              <a:avLst/>
            </a:prstGeom>
            <a:noFill/>
          </p:spPr>
          <p:txBody>
            <a:bodyPr wrap="none" rtlCol="0">
              <a:spAutoFit/>
            </a:bodyPr>
            <a:lstStyle/>
            <a:p>
              <a:r>
                <a:rPr kumimoji="1" lang="ja-JP" altLang="en-US" dirty="0">
                  <a:solidFill>
                    <a:srgbClr val="FF0000"/>
                  </a:solidFill>
                </a:rPr>
                <a:t>破壊包絡線</a:t>
              </a:r>
              <a:endParaRPr kumimoji="1" lang="en-US" altLang="ja-JP" dirty="0">
                <a:solidFill>
                  <a:srgbClr val="FF0000"/>
                </a:solidFill>
              </a:endParaRPr>
            </a:p>
          </p:txBody>
        </p:sp>
      </p:grpSp>
      <p:grpSp>
        <p:nvGrpSpPr>
          <p:cNvPr id="2" name="グループ化 1">
            <a:extLst>
              <a:ext uri="{FF2B5EF4-FFF2-40B4-BE49-F238E27FC236}">
                <a16:creationId xmlns:a16="http://schemas.microsoft.com/office/drawing/2014/main" id="{30802A53-76F7-10E1-C28C-EF099A6A45E4}"/>
              </a:ext>
            </a:extLst>
          </p:cNvPr>
          <p:cNvGrpSpPr/>
          <p:nvPr/>
        </p:nvGrpSpPr>
        <p:grpSpPr>
          <a:xfrm>
            <a:off x="0" y="14488"/>
            <a:ext cx="9119286" cy="438912"/>
            <a:chOff x="0" y="0"/>
            <a:chExt cx="9119286" cy="438912"/>
          </a:xfrm>
        </p:grpSpPr>
        <p:sp>
          <p:nvSpPr>
            <p:cNvPr id="3" name="正方形/長方形 2">
              <a:extLst>
                <a:ext uri="{FF2B5EF4-FFF2-40B4-BE49-F238E27FC236}">
                  <a16:creationId xmlns:a16="http://schemas.microsoft.com/office/drawing/2014/main" id="{DC918B56-B695-AA8A-D99A-93AB046437FD}"/>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420947E0-47D0-E7DA-4C06-D618AB4815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7" name="テキスト ボックス 16">
            <a:extLst>
              <a:ext uri="{FF2B5EF4-FFF2-40B4-BE49-F238E27FC236}">
                <a16:creationId xmlns:a16="http://schemas.microsoft.com/office/drawing/2014/main" id="{2EC332B0-049D-B2F9-45D8-343BF6287564}"/>
              </a:ext>
            </a:extLst>
          </p:cNvPr>
          <p:cNvSpPr txBox="1"/>
          <p:nvPr/>
        </p:nvSpPr>
        <p:spPr>
          <a:xfrm>
            <a:off x="0" y="0"/>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19" name="テキスト ボックス 18">
            <a:extLst>
              <a:ext uri="{FF2B5EF4-FFF2-40B4-BE49-F238E27FC236}">
                <a16:creationId xmlns:a16="http://schemas.microsoft.com/office/drawing/2014/main" id="{79E3248D-A97B-7B32-81C0-1D50160DCC1D}"/>
              </a:ext>
            </a:extLst>
          </p:cNvPr>
          <p:cNvSpPr txBox="1"/>
          <p:nvPr/>
        </p:nvSpPr>
        <p:spPr>
          <a:xfrm>
            <a:off x="128155" y="592122"/>
            <a:ext cx="2826415" cy="369332"/>
          </a:xfrm>
          <a:prstGeom prst="rect">
            <a:avLst/>
          </a:prstGeom>
          <a:noFill/>
        </p:spPr>
        <p:txBody>
          <a:bodyPr wrap="none" rtlCol="0">
            <a:spAutoFit/>
          </a:bodyPr>
          <a:lstStyle/>
          <a:p>
            <a:r>
              <a:rPr kumimoji="1" lang="ja-JP" altLang="en-US" b="1" dirty="0">
                <a:latin typeface="ＭＳ Ｐゴシック" panose="020B0600070205080204" pitchFamily="50" charset="-128"/>
                <a:ea typeface="ＭＳ Ｐゴシック" panose="020B0600070205080204" pitchFamily="50" charset="-128"/>
              </a:rPr>
              <a:t>＜ちょっと回り道をします＞</a:t>
            </a:r>
          </a:p>
        </p:txBody>
      </p:sp>
    </p:spTree>
    <p:extLst>
      <p:ext uri="{BB962C8B-B14F-4D97-AF65-F5344CB8AC3E}">
        <p14:creationId xmlns:p14="http://schemas.microsoft.com/office/powerpoint/2010/main" val="4174192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p:cNvPicPr>
            <a:picLocks noChangeAspect="1"/>
          </p:cNvPicPr>
          <p:nvPr/>
        </p:nvPicPr>
        <p:blipFill rotWithShape="1">
          <a:blip r:embed="rId2"/>
          <a:srcRect l="49930" r="8164" b="52050"/>
          <a:stretch/>
        </p:blipFill>
        <p:spPr>
          <a:xfrm rot="16200000">
            <a:off x="944644" y="603203"/>
            <a:ext cx="3529127" cy="4855300"/>
          </a:xfrm>
          <a:prstGeom prst="rect">
            <a:avLst/>
          </a:prstGeom>
        </p:spPr>
      </p:pic>
      <p:sp>
        <p:nvSpPr>
          <p:cNvPr id="18" name="テキスト ボックス 17"/>
          <p:cNvSpPr txBox="1"/>
          <p:nvPr/>
        </p:nvSpPr>
        <p:spPr>
          <a:xfrm>
            <a:off x="5337877" y="2509636"/>
            <a:ext cx="3177473" cy="1323439"/>
          </a:xfrm>
          <a:prstGeom prst="rect">
            <a:avLst/>
          </a:prstGeom>
          <a:noFill/>
        </p:spPr>
        <p:txBody>
          <a:bodyPr wrap="none" rtlCol="0">
            <a:spAutoFit/>
          </a:bodyPr>
          <a:lstStyle/>
          <a:p>
            <a:r>
              <a:rPr kumimoji="1" lang="ja-JP" altLang="en-US" sz="2000" dirty="0"/>
              <a:t>応力経路で表した</a:t>
            </a:r>
            <a:endParaRPr kumimoji="1" lang="en-US" altLang="ja-JP" sz="2000" dirty="0"/>
          </a:p>
          <a:p>
            <a:r>
              <a:rPr kumimoji="1" lang="ja-JP" altLang="en-US" sz="2000" dirty="0">
                <a:solidFill>
                  <a:srgbClr val="FF0000"/>
                </a:solidFill>
              </a:rPr>
              <a:t>間隙水圧の上昇</a:t>
            </a:r>
            <a:r>
              <a:rPr kumimoji="1" lang="ja-JP" altLang="en-US" sz="2000" dirty="0"/>
              <a:t>による破壊</a:t>
            </a:r>
            <a:endParaRPr kumimoji="1" lang="en-US" altLang="ja-JP" sz="2000" dirty="0"/>
          </a:p>
          <a:p>
            <a:r>
              <a:rPr lang="ja-JP" altLang="en-US" sz="2000" dirty="0">
                <a:latin typeface="+mn-ea"/>
              </a:rPr>
              <a:t>（</a:t>
            </a:r>
            <a:r>
              <a:rPr lang="en-US" altLang="ja-JP" sz="2000" dirty="0">
                <a:latin typeface="+mn-ea"/>
              </a:rPr>
              <a:t>α=45</a:t>
            </a:r>
            <a:r>
              <a:rPr lang="ja-JP" altLang="en-US" sz="2000" dirty="0">
                <a:latin typeface="+mn-ea"/>
              </a:rPr>
              <a:t>゜の面を代表）</a:t>
            </a:r>
            <a:endParaRPr lang="en-US" altLang="ja-JP" sz="2000" dirty="0">
              <a:latin typeface="+mn-ea"/>
            </a:endParaRPr>
          </a:p>
          <a:p>
            <a:r>
              <a:rPr lang="ja-JP" altLang="en-US" sz="2000" dirty="0">
                <a:latin typeface="+mn-ea"/>
              </a:rPr>
              <a:t>左図の</a:t>
            </a:r>
            <a:r>
              <a:rPr lang="en-US" altLang="ja-JP" sz="2000" i="1" dirty="0" err="1">
                <a:latin typeface="+mn-ea"/>
              </a:rPr>
              <a:t>P</a:t>
            </a:r>
            <a:r>
              <a:rPr lang="en-US" altLang="ja-JP" sz="2000" i="1" baseline="-25000" dirty="0" err="1">
                <a:latin typeface="+mn-ea"/>
              </a:rPr>
              <a:t>f</a:t>
            </a:r>
            <a:r>
              <a:rPr lang="en-US" altLang="ja-JP" sz="2000" i="1" baseline="-25000" dirty="0">
                <a:latin typeface="+mn-ea"/>
              </a:rPr>
              <a:t>  </a:t>
            </a:r>
            <a:r>
              <a:rPr lang="ja-JP" altLang="en-US" sz="2000" dirty="0">
                <a:latin typeface="+mn-ea"/>
              </a:rPr>
              <a:t>で破壊</a:t>
            </a:r>
            <a:endParaRPr lang="en-US" altLang="ja-JP" sz="2000" dirty="0">
              <a:latin typeface="+mn-ea"/>
            </a:endParaRPr>
          </a:p>
        </p:txBody>
      </p:sp>
      <p:sp>
        <p:nvSpPr>
          <p:cNvPr id="19" name="テキスト ボックス 18"/>
          <p:cNvSpPr txBox="1"/>
          <p:nvPr/>
        </p:nvSpPr>
        <p:spPr>
          <a:xfrm>
            <a:off x="3350417" y="5129558"/>
            <a:ext cx="1343638" cy="369332"/>
          </a:xfrm>
          <a:prstGeom prst="rect">
            <a:avLst/>
          </a:prstGeom>
          <a:noFill/>
        </p:spPr>
        <p:txBody>
          <a:bodyPr wrap="none" rtlCol="0">
            <a:spAutoFit/>
          </a:bodyPr>
          <a:lstStyle/>
          <a:p>
            <a:r>
              <a:rPr kumimoji="1" lang="en-US" altLang="ja-JP" dirty="0"/>
              <a:t>P</a:t>
            </a:r>
            <a:r>
              <a:rPr kumimoji="1" lang="en-US" altLang="ja-JP" baseline="-25000" dirty="0"/>
              <a:t>0</a:t>
            </a:r>
            <a:r>
              <a:rPr kumimoji="1" lang="ja-JP" altLang="en-US" dirty="0"/>
              <a:t>初期応力</a:t>
            </a:r>
          </a:p>
        </p:txBody>
      </p:sp>
      <p:sp>
        <p:nvSpPr>
          <p:cNvPr id="22" name="テキスト ボックス 21"/>
          <p:cNvSpPr txBox="1"/>
          <p:nvPr/>
        </p:nvSpPr>
        <p:spPr>
          <a:xfrm>
            <a:off x="67294" y="596652"/>
            <a:ext cx="4211409"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応力経路からの斜面の破壊を考えてみる</a:t>
            </a:r>
            <a:endParaRPr kumimoji="1" lang="en-US" altLang="ja-JP" b="1" dirty="0">
              <a:solidFill>
                <a:srgbClr val="FF0000"/>
              </a:solidFill>
              <a:effectLst>
                <a:outerShdw blurRad="38100" dist="38100" dir="2700000" algn="tl">
                  <a:srgbClr val="000000">
                    <a:alpha val="43137"/>
                  </a:srgbClr>
                </a:outerShdw>
              </a:effectLst>
            </a:endParaRPr>
          </a:p>
        </p:txBody>
      </p:sp>
      <p:sp>
        <p:nvSpPr>
          <p:cNvPr id="23" name="スライド番号プレースホルダー 22"/>
          <p:cNvSpPr>
            <a:spLocks noGrp="1"/>
          </p:cNvSpPr>
          <p:nvPr>
            <p:ph type="sldNum" sz="quarter" idx="12"/>
          </p:nvPr>
        </p:nvSpPr>
        <p:spPr/>
        <p:txBody>
          <a:bodyPr/>
          <a:lstStyle/>
          <a:p>
            <a:fld id="{53C9A8A5-CC87-4170-9A9F-F9F21EEBC6F5}" type="slidenum">
              <a:rPr kumimoji="1" lang="ja-JP" altLang="en-US" smtClean="0"/>
              <a:t>14</a:t>
            </a:fld>
            <a:endParaRPr kumimoji="1" lang="ja-JP" altLang="en-US"/>
          </a:p>
        </p:txBody>
      </p:sp>
      <p:grpSp>
        <p:nvGrpSpPr>
          <p:cNvPr id="2" name="グループ化 1">
            <a:extLst>
              <a:ext uri="{FF2B5EF4-FFF2-40B4-BE49-F238E27FC236}">
                <a16:creationId xmlns:a16="http://schemas.microsoft.com/office/drawing/2014/main" id="{55D67198-FE96-A512-EB80-3AF590922FB5}"/>
              </a:ext>
            </a:extLst>
          </p:cNvPr>
          <p:cNvGrpSpPr/>
          <p:nvPr/>
        </p:nvGrpSpPr>
        <p:grpSpPr>
          <a:xfrm>
            <a:off x="0" y="0"/>
            <a:ext cx="9119286" cy="438912"/>
            <a:chOff x="0" y="0"/>
            <a:chExt cx="9119286" cy="438912"/>
          </a:xfrm>
        </p:grpSpPr>
        <p:sp>
          <p:nvSpPr>
            <p:cNvPr id="3" name="正方形/長方形 2">
              <a:extLst>
                <a:ext uri="{FF2B5EF4-FFF2-40B4-BE49-F238E27FC236}">
                  <a16:creationId xmlns:a16="http://schemas.microsoft.com/office/drawing/2014/main" id="{220FC397-9BFB-E625-DE91-4B5AF98169EF}"/>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E3A4A78A-A617-DC15-2A50-CE3610D8DB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9" name="テキスト ボックス 8">
            <a:extLst>
              <a:ext uri="{FF2B5EF4-FFF2-40B4-BE49-F238E27FC236}">
                <a16:creationId xmlns:a16="http://schemas.microsoft.com/office/drawing/2014/main" id="{4B01C179-2C55-C26A-8FE4-41ABC454B91C}"/>
              </a:ext>
            </a:extLst>
          </p:cNvPr>
          <p:cNvSpPr txBox="1"/>
          <p:nvPr/>
        </p:nvSpPr>
        <p:spPr>
          <a:xfrm>
            <a:off x="0"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10" name="楕円 9">
            <a:extLst>
              <a:ext uri="{FF2B5EF4-FFF2-40B4-BE49-F238E27FC236}">
                <a16:creationId xmlns:a16="http://schemas.microsoft.com/office/drawing/2014/main" id="{96EC503E-8EEA-5F14-C3B5-46E09F65B7C1}"/>
              </a:ext>
            </a:extLst>
          </p:cNvPr>
          <p:cNvSpPr/>
          <p:nvPr/>
        </p:nvSpPr>
        <p:spPr>
          <a:xfrm>
            <a:off x="2525840" y="3171356"/>
            <a:ext cx="1752863" cy="105809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44420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rotWithShape="1">
          <a:blip r:embed="rId2"/>
          <a:srcRect l="11809" t="16386"/>
          <a:stretch/>
        </p:blipFill>
        <p:spPr>
          <a:xfrm rot="16200000">
            <a:off x="883264" y="484888"/>
            <a:ext cx="2749452" cy="3788315"/>
          </a:xfrm>
          <a:prstGeom prst="rect">
            <a:avLst/>
          </a:prstGeom>
        </p:spPr>
      </p:pic>
      <p:sp>
        <p:nvSpPr>
          <p:cNvPr id="11" name="テキスト ボックス 10"/>
          <p:cNvSpPr txBox="1"/>
          <p:nvPr/>
        </p:nvSpPr>
        <p:spPr>
          <a:xfrm>
            <a:off x="4191364" y="1153020"/>
            <a:ext cx="4751821" cy="3477875"/>
          </a:xfrm>
          <a:prstGeom prst="rect">
            <a:avLst/>
          </a:prstGeom>
          <a:noFill/>
        </p:spPr>
        <p:txBody>
          <a:bodyPr wrap="square" rtlCol="0">
            <a:spAutoFit/>
          </a:bodyPr>
          <a:lstStyle/>
          <a:p>
            <a:r>
              <a:rPr kumimoji="1" lang="ja-JP" altLang="en-US" sz="2000" dirty="0"/>
              <a:t>斜面の破壊時の応力経路（概念）</a:t>
            </a:r>
            <a:endParaRPr kumimoji="1" lang="en-US" altLang="ja-JP" sz="2000" dirty="0"/>
          </a:p>
          <a:p>
            <a:endParaRPr lang="en-US" altLang="ja-JP" sz="2000" dirty="0"/>
          </a:p>
          <a:p>
            <a:r>
              <a:rPr lang="ja-JP" altLang="en-US" sz="2000" dirty="0"/>
              <a:t>応力点が応力経路をたどった後にピーク強度の破壊包絡線に到達し，残留強度側へ変化する</a:t>
            </a:r>
            <a:endParaRPr lang="en-US" altLang="ja-JP" sz="2000" dirty="0"/>
          </a:p>
          <a:p>
            <a:endParaRPr lang="en-US" altLang="ja-JP" sz="2000" dirty="0"/>
          </a:p>
          <a:p>
            <a:r>
              <a:rPr lang="en-US" altLang="ja-JP" sz="2000" i="1" dirty="0" err="1">
                <a:latin typeface="+mn-ea"/>
              </a:rPr>
              <a:t>P</a:t>
            </a:r>
            <a:r>
              <a:rPr lang="en-US" altLang="ja-JP" sz="2000" i="1" baseline="-25000" dirty="0" err="1">
                <a:latin typeface="+mn-ea"/>
              </a:rPr>
              <a:t>f</a:t>
            </a:r>
            <a:r>
              <a:rPr lang="ja-JP" altLang="en-US" sz="2000" dirty="0"/>
              <a:t>から</a:t>
            </a:r>
            <a:r>
              <a:rPr lang="en-US" altLang="ja-JP" sz="2000" i="1" dirty="0">
                <a:latin typeface="+mn-ea"/>
              </a:rPr>
              <a:t>P</a:t>
            </a:r>
            <a:r>
              <a:rPr lang="en-US" altLang="ja-JP" sz="2000" i="1" baseline="-25000" dirty="0">
                <a:latin typeface="+mn-ea"/>
              </a:rPr>
              <a:t>R</a:t>
            </a:r>
            <a:r>
              <a:rPr lang="ja-JP" altLang="en-US" sz="2000" dirty="0"/>
              <a:t>　へ低下する大きさが大きい</a:t>
            </a:r>
            <a:endParaRPr lang="en-US" altLang="ja-JP" sz="2000" dirty="0"/>
          </a:p>
          <a:p>
            <a:r>
              <a:rPr lang="ja-JP" altLang="en-US" sz="2000" dirty="0"/>
              <a:t>→強度低下が大きい</a:t>
            </a:r>
            <a:endParaRPr lang="en-US" altLang="ja-JP" sz="2000" dirty="0"/>
          </a:p>
          <a:p>
            <a:endParaRPr lang="en-US" altLang="ja-JP" sz="2000" dirty="0"/>
          </a:p>
          <a:p>
            <a:r>
              <a:rPr lang="en-US" altLang="ja-JP" sz="2000" dirty="0"/>
              <a:t>※</a:t>
            </a:r>
            <a:r>
              <a:rPr lang="ja-JP" altLang="en-US" sz="2000" dirty="0"/>
              <a:t>残留強度の破壊包絡線は，移動履歴が多い・距離が長いケース（地すべり）</a:t>
            </a:r>
            <a:endParaRPr lang="en-US" altLang="ja-JP" sz="2000" dirty="0"/>
          </a:p>
        </p:txBody>
      </p:sp>
      <p:sp>
        <p:nvSpPr>
          <p:cNvPr id="16" name="テキスト ボックス 15"/>
          <p:cNvSpPr txBox="1"/>
          <p:nvPr/>
        </p:nvSpPr>
        <p:spPr>
          <a:xfrm>
            <a:off x="2269980" y="5689819"/>
            <a:ext cx="4017446" cy="1015663"/>
          </a:xfrm>
          <a:prstGeom prst="rect">
            <a:avLst/>
          </a:prstGeom>
          <a:noFill/>
          <a:ln w="28575">
            <a:solidFill>
              <a:srgbClr val="FF0000"/>
            </a:solidFill>
          </a:ln>
        </p:spPr>
        <p:txBody>
          <a:bodyPr wrap="none" rtlCol="0">
            <a:spAutoFit/>
          </a:bodyPr>
          <a:lstStyle/>
          <a:p>
            <a:r>
              <a:rPr kumimoji="1" lang="ja-JP" altLang="en-US" sz="2000" dirty="0"/>
              <a:t>水（降水）が関わる斜面の破壊</a:t>
            </a:r>
            <a:endParaRPr kumimoji="1" lang="en-US" altLang="ja-JP" sz="2000" dirty="0"/>
          </a:p>
          <a:p>
            <a:r>
              <a:rPr kumimoji="1" lang="ja-JP" altLang="en-US" sz="2000" dirty="0"/>
              <a:t>・</a:t>
            </a:r>
            <a:r>
              <a:rPr kumimoji="1" lang="ja-JP" altLang="en-US" sz="2000" dirty="0">
                <a:solidFill>
                  <a:srgbClr val="FF0000"/>
                </a:solidFill>
              </a:rPr>
              <a:t>間隙水圧</a:t>
            </a:r>
            <a:r>
              <a:rPr kumimoji="1" lang="ja-JP" altLang="en-US" sz="2000" dirty="0"/>
              <a:t>の役割</a:t>
            </a:r>
            <a:endParaRPr kumimoji="1" lang="en-US" altLang="ja-JP" sz="2000" dirty="0"/>
          </a:p>
          <a:p>
            <a:r>
              <a:rPr kumimoji="1" lang="ja-JP" altLang="en-US" sz="2000" dirty="0"/>
              <a:t>・破壊包絡線（どの強度を使うのか）</a:t>
            </a:r>
            <a:endParaRPr kumimoji="1" lang="en-US" altLang="ja-JP" sz="2000" dirty="0"/>
          </a:p>
        </p:txBody>
      </p:sp>
      <p:sp>
        <p:nvSpPr>
          <p:cNvPr id="20" name="スライド番号プレースホルダー 19"/>
          <p:cNvSpPr>
            <a:spLocks noGrp="1"/>
          </p:cNvSpPr>
          <p:nvPr>
            <p:ph type="sldNum" sz="quarter" idx="12"/>
          </p:nvPr>
        </p:nvSpPr>
        <p:spPr/>
        <p:txBody>
          <a:bodyPr/>
          <a:lstStyle/>
          <a:p>
            <a:fld id="{53C9A8A5-CC87-4170-9A9F-F9F21EEBC6F5}" type="slidenum">
              <a:rPr kumimoji="1" lang="ja-JP" altLang="en-US" smtClean="0"/>
              <a:t>15</a:t>
            </a:fld>
            <a:endParaRPr kumimoji="1" lang="ja-JP" altLang="en-US"/>
          </a:p>
        </p:txBody>
      </p:sp>
      <p:grpSp>
        <p:nvGrpSpPr>
          <p:cNvPr id="6" name="グループ化 5">
            <a:extLst>
              <a:ext uri="{FF2B5EF4-FFF2-40B4-BE49-F238E27FC236}">
                <a16:creationId xmlns:a16="http://schemas.microsoft.com/office/drawing/2014/main" id="{80827A71-2C6A-C4C2-BAA4-7AB6F0CDDA5A}"/>
              </a:ext>
            </a:extLst>
          </p:cNvPr>
          <p:cNvGrpSpPr/>
          <p:nvPr/>
        </p:nvGrpSpPr>
        <p:grpSpPr>
          <a:xfrm>
            <a:off x="0" y="0"/>
            <a:ext cx="9119286" cy="438912"/>
            <a:chOff x="0" y="0"/>
            <a:chExt cx="9119286" cy="438912"/>
          </a:xfrm>
        </p:grpSpPr>
        <p:sp>
          <p:nvSpPr>
            <p:cNvPr id="7" name="正方形/長方形 6">
              <a:extLst>
                <a:ext uri="{FF2B5EF4-FFF2-40B4-BE49-F238E27FC236}">
                  <a16:creationId xmlns:a16="http://schemas.microsoft.com/office/drawing/2014/main" id="{0E280E4B-1C89-3293-80CA-67C9B3727EE1}"/>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オブジェクト 4">
              <a:extLst>
                <a:ext uri="{FF2B5EF4-FFF2-40B4-BE49-F238E27FC236}">
                  <a16:creationId xmlns:a16="http://schemas.microsoft.com/office/drawing/2014/main" id="{DFF7B3E3-234D-4B97-A13F-2E8A4A1B0F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9" name="テキスト ボックス 8">
            <a:extLst>
              <a:ext uri="{FF2B5EF4-FFF2-40B4-BE49-F238E27FC236}">
                <a16:creationId xmlns:a16="http://schemas.microsoft.com/office/drawing/2014/main" id="{B327F81B-97A0-6C51-B9A1-7D295B7FE7E5}"/>
              </a:ext>
            </a:extLst>
          </p:cNvPr>
          <p:cNvSpPr txBox="1"/>
          <p:nvPr/>
        </p:nvSpPr>
        <p:spPr>
          <a:xfrm>
            <a:off x="0"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12" name="楕円 11">
            <a:extLst>
              <a:ext uri="{FF2B5EF4-FFF2-40B4-BE49-F238E27FC236}">
                <a16:creationId xmlns:a16="http://schemas.microsoft.com/office/drawing/2014/main" id="{92C0AB51-CBB2-8FB3-20DA-CFAD03766998}"/>
              </a:ext>
            </a:extLst>
          </p:cNvPr>
          <p:cNvSpPr/>
          <p:nvPr/>
        </p:nvSpPr>
        <p:spPr>
          <a:xfrm>
            <a:off x="1755131" y="2899954"/>
            <a:ext cx="1752863" cy="45125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2571BCF-B0C5-3542-2ACC-BFB02A1EE7FC}"/>
              </a:ext>
            </a:extLst>
          </p:cNvPr>
          <p:cNvSpPr txBox="1"/>
          <p:nvPr/>
        </p:nvSpPr>
        <p:spPr>
          <a:xfrm>
            <a:off x="1204784" y="4630895"/>
            <a:ext cx="6147837" cy="1015663"/>
          </a:xfrm>
          <a:prstGeom prst="rect">
            <a:avLst/>
          </a:prstGeom>
          <a:noFill/>
        </p:spPr>
        <p:txBody>
          <a:bodyPr wrap="none" rtlCol="0">
            <a:spAutoFit/>
          </a:bodyPr>
          <a:lstStyle/>
          <a:p>
            <a:r>
              <a:rPr kumimoji="1" lang="ja-JP" altLang="en-US" sz="2000" b="1" dirty="0">
                <a:solidFill>
                  <a:srgbClr val="FF0000"/>
                </a:solidFill>
                <a:latin typeface="+mn-ea"/>
              </a:rPr>
              <a:t>あえて言うのであれば，</a:t>
            </a:r>
            <a:endParaRPr kumimoji="1" lang="en-US" altLang="ja-JP" sz="2000" b="1" dirty="0">
              <a:solidFill>
                <a:srgbClr val="FF0000"/>
              </a:solidFill>
              <a:latin typeface="+mn-ea"/>
            </a:endParaRPr>
          </a:p>
          <a:p>
            <a:r>
              <a:rPr kumimoji="1" lang="ja-JP" altLang="en-US" sz="2000" b="1" dirty="0">
                <a:solidFill>
                  <a:srgbClr val="FF0000"/>
                </a:solidFill>
                <a:latin typeface="+mn-ea"/>
              </a:rPr>
              <a:t>初生的に破壊するケース（斜面崩壊）は，ピーク強度</a:t>
            </a:r>
            <a:endParaRPr kumimoji="1" lang="en-US" altLang="ja-JP" sz="2000" b="1" dirty="0">
              <a:solidFill>
                <a:srgbClr val="FF0000"/>
              </a:solidFill>
              <a:latin typeface="+mn-ea"/>
            </a:endParaRPr>
          </a:p>
          <a:p>
            <a:r>
              <a:rPr lang="ja-JP" altLang="en-US" sz="2000" b="1" dirty="0">
                <a:solidFill>
                  <a:srgbClr val="FF0000"/>
                </a:solidFill>
                <a:latin typeface="+mn-ea"/>
              </a:rPr>
              <a:t>地すべりのように繰り返して滑動するケースは残留強度</a:t>
            </a:r>
            <a:endParaRPr lang="en-US" altLang="ja-JP" sz="2000" b="1" dirty="0">
              <a:solidFill>
                <a:srgbClr val="FF0000"/>
              </a:solidFill>
              <a:latin typeface="+mn-ea"/>
            </a:endParaRPr>
          </a:p>
        </p:txBody>
      </p:sp>
      <p:sp>
        <p:nvSpPr>
          <p:cNvPr id="3" name="テキスト ボックス 2">
            <a:extLst>
              <a:ext uri="{FF2B5EF4-FFF2-40B4-BE49-F238E27FC236}">
                <a16:creationId xmlns:a16="http://schemas.microsoft.com/office/drawing/2014/main" id="{FDD943CE-E9B8-55DF-1090-25E265847CB2}"/>
              </a:ext>
            </a:extLst>
          </p:cNvPr>
          <p:cNvSpPr txBox="1"/>
          <p:nvPr/>
        </p:nvSpPr>
        <p:spPr>
          <a:xfrm>
            <a:off x="67294" y="596652"/>
            <a:ext cx="4211409"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応力経路からの斜面の破壊を考えてみる</a:t>
            </a:r>
            <a:endParaRPr kumimoji="1" lang="en-US" altLang="ja-JP"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32053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38846" y="4218811"/>
            <a:ext cx="3741730" cy="1600438"/>
          </a:xfrm>
          <a:prstGeom prst="rect">
            <a:avLst/>
          </a:prstGeom>
          <a:noFill/>
        </p:spPr>
        <p:txBody>
          <a:bodyPr wrap="none" rtlCol="0">
            <a:spAutoFit/>
          </a:bodyPr>
          <a:lstStyle/>
          <a:p>
            <a:r>
              <a:rPr kumimoji="1" lang="ja-JP" altLang="en-US" sz="2000" dirty="0"/>
              <a:t>流動的な（液状化的な）破壊</a:t>
            </a:r>
            <a:endParaRPr kumimoji="1" lang="en-US" altLang="ja-JP" sz="2000" dirty="0"/>
          </a:p>
          <a:p>
            <a:r>
              <a:rPr kumimoji="1" lang="ja-JP" altLang="en-US" sz="2000" dirty="0"/>
              <a:t>・破壊包絡線に到達する前に</a:t>
            </a:r>
            <a:endParaRPr kumimoji="1" lang="en-US" altLang="ja-JP" sz="2000" dirty="0"/>
          </a:p>
          <a:p>
            <a:r>
              <a:rPr kumimoji="1" lang="ja-JP" altLang="en-US" sz="2000" dirty="0"/>
              <a:t>　急激なせん断応力の低下</a:t>
            </a:r>
            <a:endParaRPr kumimoji="1" lang="en-US" altLang="ja-JP" sz="2000" dirty="0"/>
          </a:p>
          <a:p>
            <a:r>
              <a:rPr kumimoji="1" lang="ja-JP" altLang="en-US" sz="2000" dirty="0"/>
              <a:t>・</a:t>
            </a:r>
            <a:r>
              <a:rPr kumimoji="1" lang="en-US" altLang="ja-JP" sz="2000" dirty="0"/>
              <a:t>PL</a:t>
            </a:r>
            <a:r>
              <a:rPr kumimoji="1" lang="ja-JP" altLang="en-US" sz="2000" dirty="0"/>
              <a:t>でほぼ一定となる（定常状態）</a:t>
            </a:r>
            <a:endParaRPr kumimoji="1" lang="en-US" altLang="ja-JP" sz="2000" dirty="0"/>
          </a:p>
          <a:p>
            <a:endParaRPr kumimoji="1" lang="ja-JP" altLang="en-US" dirty="0"/>
          </a:p>
        </p:txBody>
      </p:sp>
      <p:sp>
        <p:nvSpPr>
          <p:cNvPr id="15" name="テキスト ボックス 14"/>
          <p:cNvSpPr txBox="1"/>
          <p:nvPr/>
        </p:nvSpPr>
        <p:spPr>
          <a:xfrm>
            <a:off x="238209" y="978157"/>
            <a:ext cx="646331" cy="369332"/>
          </a:xfrm>
          <a:prstGeom prst="rect">
            <a:avLst/>
          </a:prstGeom>
          <a:noFill/>
        </p:spPr>
        <p:txBody>
          <a:bodyPr wrap="none" rtlCol="0">
            <a:spAutoFit/>
          </a:bodyPr>
          <a:lstStyle/>
          <a:p>
            <a:r>
              <a:rPr kumimoji="1" lang="ja-JP" altLang="en-US" dirty="0"/>
              <a:t>参考</a:t>
            </a:r>
          </a:p>
        </p:txBody>
      </p:sp>
      <p:sp>
        <p:nvSpPr>
          <p:cNvPr id="20" name="スライド番号プレースホルダー 19"/>
          <p:cNvSpPr>
            <a:spLocks noGrp="1"/>
          </p:cNvSpPr>
          <p:nvPr>
            <p:ph type="sldNum" sz="quarter" idx="12"/>
          </p:nvPr>
        </p:nvSpPr>
        <p:spPr/>
        <p:txBody>
          <a:bodyPr/>
          <a:lstStyle/>
          <a:p>
            <a:fld id="{53C9A8A5-CC87-4170-9A9F-F9F21EEBC6F5}" type="slidenum">
              <a:rPr kumimoji="1" lang="ja-JP" altLang="en-US" smtClean="0"/>
              <a:t>16</a:t>
            </a:fld>
            <a:endParaRPr kumimoji="1" lang="ja-JP" altLang="en-US" dirty="0"/>
          </a:p>
        </p:txBody>
      </p:sp>
      <p:grpSp>
        <p:nvGrpSpPr>
          <p:cNvPr id="10" name="グループ化 9">
            <a:extLst>
              <a:ext uri="{FF2B5EF4-FFF2-40B4-BE49-F238E27FC236}">
                <a16:creationId xmlns:a16="http://schemas.microsoft.com/office/drawing/2014/main" id="{7754639F-591A-45D6-972C-CB6E41BF1534}"/>
              </a:ext>
            </a:extLst>
          </p:cNvPr>
          <p:cNvGrpSpPr/>
          <p:nvPr/>
        </p:nvGrpSpPr>
        <p:grpSpPr>
          <a:xfrm>
            <a:off x="0" y="-245"/>
            <a:ext cx="9119286" cy="438912"/>
            <a:chOff x="0" y="0"/>
            <a:chExt cx="9119286" cy="438912"/>
          </a:xfrm>
        </p:grpSpPr>
        <p:sp>
          <p:nvSpPr>
            <p:cNvPr id="11" name="正方形/長方形 10">
              <a:extLst>
                <a:ext uri="{FF2B5EF4-FFF2-40B4-BE49-F238E27FC236}">
                  <a16:creationId xmlns:a16="http://schemas.microsoft.com/office/drawing/2014/main" id="{37DA506C-4CED-EB61-F62B-4C22C2947387}"/>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オブジェクト 4">
              <a:extLst>
                <a:ext uri="{FF2B5EF4-FFF2-40B4-BE49-F238E27FC236}">
                  <a16:creationId xmlns:a16="http://schemas.microsoft.com/office/drawing/2014/main" id="{59D893CC-2419-3563-7D95-A60B0A59C18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4" name="テキスト ボックス 13">
            <a:extLst>
              <a:ext uri="{FF2B5EF4-FFF2-40B4-BE49-F238E27FC236}">
                <a16:creationId xmlns:a16="http://schemas.microsoft.com/office/drawing/2014/main" id="{A263CEE4-0EE0-9053-7299-C444D3CDE47C}"/>
              </a:ext>
            </a:extLst>
          </p:cNvPr>
          <p:cNvSpPr txBox="1"/>
          <p:nvPr/>
        </p:nvSpPr>
        <p:spPr>
          <a:xfrm>
            <a:off x="0" y="-14733"/>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grpSp>
        <p:nvGrpSpPr>
          <p:cNvPr id="3" name="グループ化 2">
            <a:extLst>
              <a:ext uri="{FF2B5EF4-FFF2-40B4-BE49-F238E27FC236}">
                <a16:creationId xmlns:a16="http://schemas.microsoft.com/office/drawing/2014/main" id="{83ECC5DB-DF6E-1C43-F30E-35A4DB76A1B9}"/>
              </a:ext>
            </a:extLst>
          </p:cNvPr>
          <p:cNvGrpSpPr/>
          <p:nvPr/>
        </p:nvGrpSpPr>
        <p:grpSpPr>
          <a:xfrm>
            <a:off x="238209" y="1347489"/>
            <a:ext cx="4396048" cy="2776460"/>
            <a:chOff x="238209" y="1847791"/>
            <a:chExt cx="4396048" cy="2776460"/>
          </a:xfrm>
        </p:grpSpPr>
        <p:pic>
          <p:nvPicPr>
            <p:cNvPr id="6" name="図 5"/>
            <p:cNvPicPr>
              <a:picLocks noChangeAspect="1"/>
            </p:cNvPicPr>
            <p:nvPr/>
          </p:nvPicPr>
          <p:blipFill rotWithShape="1">
            <a:blip r:embed="rId3"/>
            <a:srcRect l="51309" t="47329" r="8991" b="317"/>
            <a:stretch/>
          </p:blipFill>
          <p:spPr>
            <a:xfrm rot="16200000">
              <a:off x="1048003" y="1037997"/>
              <a:ext cx="2776460" cy="4396048"/>
            </a:xfrm>
            <a:prstGeom prst="rect">
              <a:avLst/>
            </a:prstGeom>
          </p:spPr>
        </p:pic>
        <p:sp>
          <p:nvSpPr>
            <p:cNvPr id="16" name="楕円 15">
              <a:extLst>
                <a:ext uri="{FF2B5EF4-FFF2-40B4-BE49-F238E27FC236}">
                  <a16:creationId xmlns:a16="http://schemas.microsoft.com/office/drawing/2014/main" id="{DAA3A567-1B57-A16C-3C4A-5567E838AB02}"/>
                </a:ext>
              </a:extLst>
            </p:cNvPr>
            <p:cNvSpPr/>
            <p:nvPr/>
          </p:nvSpPr>
          <p:spPr>
            <a:xfrm>
              <a:off x="1211740" y="3785521"/>
              <a:ext cx="2273013" cy="59629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テキスト ボックス 1">
            <a:extLst>
              <a:ext uri="{FF2B5EF4-FFF2-40B4-BE49-F238E27FC236}">
                <a16:creationId xmlns:a16="http://schemas.microsoft.com/office/drawing/2014/main" id="{71F3A459-0E6C-C7B5-E417-0AF53316805A}"/>
              </a:ext>
            </a:extLst>
          </p:cNvPr>
          <p:cNvSpPr txBox="1"/>
          <p:nvPr/>
        </p:nvSpPr>
        <p:spPr>
          <a:xfrm>
            <a:off x="67294" y="596652"/>
            <a:ext cx="4211409"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応力経路からの斜面の破壊を考えてみる</a:t>
            </a:r>
            <a:endParaRPr kumimoji="1" lang="en-US" altLang="ja-JP" b="1" dirty="0">
              <a:solidFill>
                <a:srgbClr val="FF0000"/>
              </a:solidFill>
              <a:effectLst>
                <a:outerShdw blurRad="38100" dist="38100" dir="2700000" algn="tl">
                  <a:srgbClr val="000000">
                    <a:alpha val="43137"/>
                  </a:srgbClr>
                </a:outerShdw>
              </a:effectLst>
            </a:endParaRPr>
          </a:p>
        </p:txBody>
      </p:sp>
      <p:pic>
        <p:nvPicPr>
          <p:cNvPr id="5" name="図 4" descr="グラフィカル ユーザー インターフェイス, グラフ, アプリケーション, 折れ線グラフ&#10;&#10;AI 生成コンテンツは誤りを含む可能性があります。">
            <a:extLst>
              <a:ext uri="{FF2B5EF4-FFF2-40B4-BE49-F238E27FC236}">
                <a16:creationId xmlns:a16="http://schemas.microsoft.com/office/drawing/2014/main" id="{D22A09A1-6A6B-6532-5F63-E8573D441127}"/>
              </a:ext>
            </a:extLst>
          </p:cNvPr>
          <p:cNvPicPr>
            <a:picLocks noChangeAspect="1"/>
          </p:cNvPicPr>
          <p:nvPr/>
        </p:nvPicPr>
        <p:blipFill>
          <a:blip r:embed="rId4"/>
          <a:srcRect t="3152" b="1413"/>
          <a:stretch>
            <a:fillRect/>
          </a:stretch>
        </p:blipFill>
        <p:spPr>
          <a:xfrm>
            <a:off x="4728397" y="677765"/>
            <a:ext cx="4117270" cy="4503959"/>
          </a:xfrm>
          <a:prstGeom prst="rect">
            <a:avLst/>
          </a:prstGeom>
        </p:spPr>
      </p:pic>
      <p:sp>
        <p:nvSpPr>
          <p:cNvPr id="7" name="テキスト ボックス 6">
            <a:extLst>
              <a:ext uri="{FF2B5EF4-FFF2-40B4-BE49-F238E27FC236}">
                <a16:creationId xmlns:a16="http://schemas.microsoft.com/office/drawing/2014/main" id="{F9CAA1E8-A448-090F-55EA-8AA578BA7F16}"/>
              </a:ext>
            </a:extLst>
          </p:cNvPr>
          <p:cNvSpPr txBox="1"/>
          <p:nvPr/>
        </p:nvSpPr>
        <p:spPr>
          <a:xfrm>
            <a:off x="4728397" y="5179106"/>
            <a:ext cx="4076757" cy="707886"/>
          </a:xfrm>
          <a:prstGeom prst="rect">
            <a:avLst/>
          </a:prstGeom>
          <a:noFill/>
        </p:spPr>
        <p:txBody>
          <a:bodyPr wrap="none" rtlCol="0">
            <a:spAutoFit/>
          </a:bodyPr>
          <a:lstStyle/>
          <a:p>
            <a:r>
              <a:rPr kumimoji="1" lang="ja-JP" altLang="en-US" sz="2000" dirty="0"/>
              <a:t>非排水高速リングせん断試験結果</a:t>
            </a:r>
            <a:endParaRPr kumimoji="1" lang="en-US" altLang="ja-JP" sz="2000" dirty="0"/>
          </a:p>
          <a:p>
            <a:r>
              <a:rPr kumimoji="1" lang="ja-JP" altLang="en-US" sz="2000" dirty="0"/>
              <a:t>の例（党家岔（</a:t>
            </a:r>
            <a:r>
              <a:rPr lang="en-US" altLang="ja-JP" sz="2000" dirty="0" err="1"/>
              <a:t>Dangjiacha</a:t>
            </a:r>
            <a:r>
              <a:rPr kumimoji="1" lang="ja-JP" altLang="en-US" sz="2000" dirty="0"/>
              <a:t>）地すべり）</a:t>
            </a:r>
            <a:endParaRPr kumimoji="1" lang="ja-JP" altLang="en-US" dirty="0"/>
          </a:p>
        </p:txBody>
      </p:sp>
      <p:sp>
        <p:nvSpPr>
          <p:cNvPr id="12" name="テキスト ボックス 11">
            <a:extLst>
              <a:ext uri="{FF2B5EF4-FFF2-40B4-BE49-F238E27FC236}">
                <a16:creationId xmlns:a16="http://schemas.microsoft.com/office/drawing/2014/main" id="{EECBC101-5A28-7BAD-537A-73AEA6A5D18A}"/>
              </a:ext>
            </a:extLst>
          </p:cNvPr>
          <p:cNvSpPr txBox="1"/>
          <p:nvPr/>
        </p:nvSpPr>
        <p:spPr>
          <a:xfrm>
            <a:off x="5555139" y="2977442"/>
            <a:ext cx="902811" cy="307777"/>
          </a:xfrm>
          <a:prstGeom prst="rect">
            <a:avLst/>
          </a:prstGeom>
          <a:noFill/>
        </p:spPr>
        <p:txBody>
          <a:bodyPr wrap="none" rtlCol="0">
            <a:spAutoFit/>
          </a:bodyPr>
          <a:lstStyle/>
          <a:p>
            <a:r>
              <a:rPr kumimoji="1" lang="ja-JP" altLang="en-US" sz="1400" b="1" dirty="0">
                <a:solidFill>
                  <a:srgbClr val="FF0000"/>
                </a:solidFill>
              </a:rPr>
              <a:t>応力経路</a:t>
            </a:r>
            <a:endParaRPr kumimoji="1" lang="en-US" altLang="ja-JP" sz="1400" b="1" dirty="0">
              <a:solidFill>
                <a:srgbClr val="FF0000"/>
              </a:solidFill>
            </a:endParaRPr>
          </a:p>
        </p:txBody>
      </p:sp>
      <p:sp>
        <p:nvSpPr>
          <p:cNvPr id="17" name="テキスト ボックス 16">
            <a:extLst>
              <a:ext uri="{FF2B5EF4-FFF2-40B4-BE49-F238E27FC236}">
                <a16:creationId xmlns:a16="http://schemas.microsoft.com/office/drawing/2014/main" id="{DDC6A24A-D3D6-06FD-D575-3D120A87DDB0}"/>
              </a:ext>
            </a:extLst>
          </p:cNvPr>
          <p:cNvSpPr txBox="1"/>
          <p:nvPr/>
        </p:nvSpPr>
        <p:spPr>
          <a:xfrm>
            <a:off x="5282421" y="6125518"/>
            <a:ext cx="3009222" cy="461665"/>
          </a:xfrm>
          <a:prstGeom prst="rect">
            <a:avLst/>
          </a:prstGeom>
          <a:noFill/>
        </p:spPr>
        <p:txBody>
          <a:bodyPr wrap="none" rtlCol="0">
            <a:spAutoFit/>
          </a:bodyPr>
          <a:lstStyle/>
          <a:p>
            <a:r>
              <a:rPr kumimoji="1" lang="en-US" altLang="ja-JP" sz="1200" i="1" dirty="0"/>
              <a:t>G. Wang, D. Zhang, G. Furuya, J. Yang (2014); </a:t>
            </a:r>
          </a:p>
          <a:p>
            <a:r>
              <a:rPr kumimoji="1" lang="en-US" altLang="ja-JP" sz="1200" i="1" dirty="0"/>
              <a:t>Engineering Geology, 174, 36-45.</a:t>
            </a:r>
            <a:endParaRPr kumimoji="1" lang="ja-JP" altLang="en-US" sz="1200" i="1" dirty="0"/>
          </a:p>
        </p:txBody>
      </p:sp>
      <p:sp>
        <p:nvSpPr>
          <p:cNvPr id="18" name="テキスト ボックス 17">
            <a:extLst>
              <a:ext uri="{FF2B5EF4-FFF2-40B4-BE49-F238E27FC236}">
                <a16:creationId xmlns:a16="http://schemas.microsoft.com/office/drawing/2014/main" id="{6930A1D7-B5F8-B472-8692-32A14499051C}"/>
              </a:ext>
            </a:extLst>
          </p:cNvPr>
          <p:cNvSpPr txBox="1"/>
          <p:nvPr/>
        </p:nvSpPr>
        <p:spPr>
          <a:xfrm>
            <a:off x="5148383" y="5852367"/>
            <a:ext cx="3236784" cy="307777"/>
          </a:xfrm>
          <a:prstGeom prst="rect">
            <a:avLst/>
          </a:prstGeom>
          <a:noFill/>
        </p:spPr>
        <p:txBody>
          <a:bodyPr wrap="none" rtlCol="0">
            <a:spAutoFit/>
          </a:bodyPr>
          <a:lstStyle/>
          <a:p>
            <a:r>
              <a:rPr kumimoji="1" lang="ja-JP" altLang="en-US" sz="1400" dirty="0"/>
              <a:t>（甘粛省寧夏回族自治区固原市西吉県）</a:t>
            </a:r>
          </a:p>
        </p:txBody>
      </p:sp>
    </p:spTree>
    <p:extLst>
      <p:ext uri="{BB962C8B-B14F-4D97-AF65-F5344CB8AC3E}">
        <p14:creationId xmlns:p14="http://schemas.microsoft.com/office/powerpoint/2010/main" val="1940696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38C08-E168-D74B-A932-6AC1D2C49848}"/>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3E9D262F-FFB7-9B44-1FD6-6BCE32203E8B}"/>
              </a:ext>
            </a:extLst>
          </p:cNvPr>
          <p:cNvSpPr txBox="1"/>
          <p:nvPr/>
        </p:nvSpPr>
        <p:spPr>
          <a:xfrm>
            <a:off x="173746" y="1882011"/>
            <a:ext cx="2467854" cy="1323439"/>
          </a:xfrm>
          <a:prstGeom prst="rect">
            <a:avLst/>
          </a:prstGeom>
          <a:noFill/>
        </p:spPr>
        <p:txBody>
          <a:bodyPr wrap="square" rtlCol="0">
            <a:spAutoFit/>
          </a:bodyPr>
          <a:lstStyle/>
          <a:p>
            <a:r>
              <a:rPr kumimoji="1" lang="ja-JP" altLang="en-US" sz="2000" dirty="0"/>
              <a:t>供試体の状態，対象とする挙動（変位）に対して，試験方法は考慮すべき</a:t>
            </a:r>
            <a:endParaRPr kumimoji="1" lang="en-US" altLang="ja-JP" sz="2000" dirty="0"/>
          </a:p>
        </p:txBody>
      </p:sp>
      <p:sp>
        <p:nvSpPr>
          <p:cNvPr id="20" name="スライド番号プレースホルダー 19">
            <a:extLst>
              <a:ext uri="{FF2B5EF4-FFF2-40B4-BE49-F238E27FC236}">
                <a16:creationId xmlns:a16="http://schemas.microsoft.com/office/drawing/2014/main" id="{80D74205-5D80-FD46-FAD3-76B1D0C40060}"/>
              </a:ext>
            </a:extLst>
          </p:cNvPr>
          <p:cNvSpPr>
            <a:spLocks noGrp="1"/>
          </p:cNvSpPr>
          <p:nvPr>
            <p:ph type="sldNum" sz="quarter" idx="12"/>
          </p:nvPr>
        </p:nvSpPr>
        <p:spPr/>
        <p:txBody>
          <a:bodyPr/>
          <a:lstStyle/>
          <a:p>
            <a:fld id="{53C9A8A5-CC87-4170-9A9F-F9F21EEBC6F5}" type="slidenum">
              <a:rPr kumimoji="1" lang="ja-JP" altLang="en-US" smtClean="0"/>
              <a:t>17</a:t>
            </a:fld>
            <a:endParaRPr kumimoji="1" lang="ja-JP" altLang="en-US" dirty="0"/>
          </a:p>
        </p:txBody>
      </p:sp>
      <p:grpSp>
        <p:nvGrpSpPr>
          <p:cNvPr id="10" name="グループ化 9">
            <a:extLst>
              <a:ext uri="{FF2B5EF4-FFF2-40B4-BE49-F238E27FC236}">
                <a16:creationId xmlns:a16="http://schemas.microsoft.com/office/drawing/2014/main" id="{0D7878CB-15ED-55C6-6890-B261B3A76D94}"/>
              </a:ext>
            </a:extLst>
          </p:cNvPr>
          <p:cNvGrpSpPr/>
          <p:nvPr/>
        </p:nvGrpSpPr>
        <p:grpSpPr>
          <a:xfrm>
            <a:off x="0" y="-245"/>
            <a:ext cx="9119286" cy="438912"/>
            <a:chOff x="0" y="0"/>
            <a:chExt cx="9119286" cy="438912"/>
          </a:xfrm>
        </p:grpSpPr>
        <p:sp>
          <p:nvSpPr>
            <p:cNvPr id="11" name="正方形/長方形 10">
              <a:extLst>
                <a:ext uri="{FF2B5EF4-FFF2-40B4-BE49-F238E27FC236}">
                  <a16:creationId xmlns:a16="http://schemas.microsoft.com/office/drawing/2014/main" id="{BB879632-64B6-58D6-30CB-9677DF8C96A0}"/>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オブジェクト 4">
              <a:extLst>
                <a:ext uri="{FF2B5EF4-FFF2-40B4-BE49-F238E27FC236}">
                  <a16:creationId xmlns:a16="http://schemas.microsoft.com/office/drawing/2014/main" id="{B22B356B-A018-C26A-5FC9-2E803DDD31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4" name="テキスト ボックス 13">
            <a:extLst>
              <a:ext uri="{FF2B5EF4-FFF2-40B4-BE49-F238E27FC236}">
                <a16:creationId xmlns:a16="http://schemas.microsoft.com/office/drawing/2014/main" id="{3F609552-CE66-A245-2294-B9D221729036}"/>
              </a:ext>
            </a:extLst>
          </p:cNvPr>
          <p:cNvSpPr txBox="1"/>
          <p:nvPr/>
        </p:nvSpPr>
        <p:spPr>
          <a:xfrm>
            <a:off x="0" y="-14733"/>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2" name="テキスト ボックス 1">
            <a:extLst>
              <a:ext uri="{FF2B5EF4-FFF2-40B4-BE49-F238E27FC236}">
                <a16:creationId xmlns:a16="http://schemas.microsoft.com/office/drawing/2014/main" id="{FC18E2BD-F5FD-4722-867E-D577769B932E}"/>
              </a:ext>
            </a:extLst>
          </p:cNvPr>
          <p:cNvSpPr txBox="1"/>
          <p:nvPr/>
        </p:nvSpPr>
        <p:spPr>
          <a:xfrm>
            <a:off x="67294" y="596652"/>
            <a:ext cx="1579278" cy="369332"/>
          </a:xfrm>
          <a:prstGeom prst="rect">
            <a:avLst/>
          </a:prstGeom>
          <a:noFill/>
        </p:spPr>
        <p:txBody>
          <a:bodyPr wrap="none" rtlCol="0">
            <a:spAutoFit/>
          </a:bodyPr>
          <a:lstStyle/>
          <a:p>
            <a:r>
              <a:rPr kumimoji="1" lang="ja-JP" altLang="en-US" dirty="0"/>
              <a:t>試験機の選定</a:t>
            </a:r>
            <a:endParaRPr kumimoji="1" lang="en-US" altLang="ja-JP" dirty="0"/>
          </a:p>
        </p:txBody>
      </p:sp>
      <p:sp>
        <p:nvSpPr>
          <p:cNvPr id="18" name="テキスト ボックス 17">
            <a:extLst>
              <a:ext uri="{FF2B5EF4-FFF2-40B4-BE49-F238E27FC236}">
                <a16:creationId xmlns:a16="http://schemas.microsoft.com/office/drawing/2014/main" id="{C49614E2-16FC-D921-DAEB-F8EC850EDF1B}"/>
              </a:ext>
            </a:extLst>
          </p:cNvPr>
          <p:cNvSpPr txBox="1"/>
          <p:nvPr/>
        </p:nvSpPr>
        <p:spPr>
          <a:xfrm>
            <a:off x="5686108" y="5518954"/>
            <a:ext cx="2871299" cy="523220"/>
          </a:xfrm>
          <a:prstGeom prst="rect">
            <a:avLst/>
          </a:prstGeom>
          <a:noFill/>
        </p:spPr>
        <p:txBody>
          <a:bodyPr wrap="none" rtlCol="0">
            <a:spAutoFit/>
          </a:bodyPr>
          <a:lstStyle/>
          <a:p>
            <a:r>
              <a:rPr kumimoji="1" lang="ja-JP" altLang="en-US" sz="1400" dirty="0"/>
              <a:t>地すべり防止技術指針及び同解説</a:t>
            </a:r>
            <a:endParaRPr kumimoji="1" lang="en-US" altLang="ja-JP" sz="1400" dirty="0"/>
          </a:p>
          <a:p>
            <a:r>
              <a:rPr kumimoji="1" lang="ja-JP" altLang="en-US" sz="1400" dirty="0"/>
              <a:t>国交省砂防部　土木研究所　（</a:t>
            </a:r>
            <a:r>
              <a:rPr kumimoji="1" lang="en-US" altLang="ja-JP" sz="1400" dirty="0"/>
              <a:t>H20</a:t>
            </a:r>
            <a:r>
              <a:rPr kumimoji="1" lang="ja-JP" altLang="en-US" sz="1400" dirty="0"/>
              <a:t>）</a:t>
            </a:r>
          </a:p>
        </p:txBody>
      </p:sp>
      <p:pic>
        <p:nvPicPr>
          <p:cNvPr id="8" name="図 7" descr="テーブル&#10;&#10;AI 生成コンテンツは誤りを含む可能性があります。">
            <a:extLst>
              <a:ext uri="{FF2B5EF4-FFF2-40B4-BE49-F238E27FC236}">
                <a16:creationId xmlns:a16="http://schemas.microsoft.com/office/drawing/2014/main" id="{0D875292-0B32-64BE-468B-79F5EC72595B}"/>
              </a:ext>
            </a:extLst>
          </p:cNvPr>
          <p:cNvPicPr>
            <a:picLocks noChangeAspect="1"/>
          </p:cNvPicPr>
          <p:nvPr/>
        </p:nvPicPr>
        <p:blipFill>
          <a:blip r:embed="rId3"/>
          <a:stretch>
            <a:fillRect/>
          </a:stretch>
        </p:blipFill>
        <p:spPr>
          <a:xfrm>
            <a:off x="2835787" y="461420"/>
            <a:ext cx="6134467" cy="4818864"/>
          </a:xfrm>
          <a:prstGeom prst="rect">
            <a:avLst/>
          </a:prstGeom>
        </p:spPr>
      </p:pic>
      <p:sp>
        <p:nvSpPr>
          <p:cNvPr id="19" name="テキスト ボックス 18">
            <a:extLst>
              <a:ext uri="{FF2B5EF4-FFF2-40B4-BE49-F238E27FC236}">
                <a16:creationId xmlns:a16="http://schemas.microsoft.com/office/drawing/2014/main" id="{23977D92-0690-1C04-98E8-58AF0795C692}"/>
              </a:ext>
            </a:extLst>
          </p:cNvPr>
          <p:cNvSpPr txBox="1"/>
          <p:nvPr/>
        </p:nvSpPr>
        <p:spPr>
          <a:xfrm>
            <a:off x="154379" y="3652551"/>
            <a:ext cx="2467854" cy="1631216"/>
          </a:xfrm>
          <a:prstGeom prst="rect">
            <a:avLst/>
          </a:prstGeom>
          <a:noFill/>
        </p:spPr>
        <p:txBody>
          <a:bodyPr wrap="square" rtlCol="0">
            <a:spAutoFit/>
          </a:bodyPr>
          <a:lstStyle/>
          <a:p>
            <a:r>
              <a:rPr kumimoji="1" lang="ja-JP" altLang="en-US" sz="2000" dirty="0"/>
              <a:t>多くの場合，斜面内の不均質さ（特に自然斜面）により，実験値にばらつきが生じてしまう</a:t>
            </a:r>
            <a:endParaRPr kumimoji="1" lang="en-US" altLang="ja-JP" sz="2000" dirty="0"/>
          </a:p>
        </p:txBody>
      </p:sp>
      <p:sp>
        <p:nvSpPr>
          <p:cNvPr id="21" name="矢印: 下 20">
            <a:extLst>
              <a:ext uri="{FF2B5EF4-FFF2-40B4-BE49-F238E27FC236}">
                <a16:creationId xmlns:a16="http://schemas.microsoft.com/office/drawing/2014/main" id="{8DBD7C7E-17D4-93B5-FD42-2B86E3179613}"/>
              </a:ext>
            </a:extLst>
          </p:cNvPr>
          <p:cNvSpPr/>
          <p:nvPr/>
        </p:nvSpPr>
        <p:spPr>
          <a:xfrm>
            <a:off x="1066800" y="3205450"/>
            <a:ext cx="266700" cy="44710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11798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8D857-816F-E0C5-B009-B558E51F6B11}"/>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B954D31-8330-073F-715A-4AFB8C288EC0}"/>
              </a:ext>
            </a:extLst>
          </p:cNvPr>
          <p:cNvSpPr txBox="1"/>
          <p:nvPr/>
        </p:nvSpPr>
        <p:spPr>
          <a:xfrm>
            <a:off x="67294" y="985828"/>
            <a:ext cx="4085606" cy="1631216"/>
          </a:xfrm>
          <a:prstGeom prst="rect">
            <a:avLst/>
          </a:prstGeom>
          <a:noFill/>
        </p:spPr>
        <p:txBody>
          <a:bodyPr wrap="square" rtlCol="0">
            <a:spAutoFit/>
          </a:bodyPr>
          <a:lstStyle/>
          <a:p>
            <a:r>
              <a:rPr kumimoji="1" lang="ja-JP" altLang="en-US" sz="2000" dirty="0"/>
              <a:t>多くの場合，最大層厚に対する粘着力を仮定し，内部摩擦角を見積もる</a:t>
            </a:r>
            <a:endParaRPr kumimoji="1" lang="en-US" altLang="ja-JP" sz="2000" dirty="0"/>
          </a:p>
          <a:p>
            <a:endParaRPr lang="en-US" altLang="ja-JP" sz="2000" dirty="0"/>
          </a:p>
          <a:p>
            <a:r>
              <a:rPr kumimoji="1" lang="ja-JP" altLang="en-US" sz="2000" dirty="0"/>
              <a:t>現状安全率</a:t>
            </a:r>
            <a:r>
              <a:rPr kumimoji="1" lang="en-US" altLang="ja-JP" sz="2000" i="1" dirty="0"/>
              <a:t>F</a:t>
            </a:r>
            <a:r>
              <a:rPr kumimoji="1" lang="en-US" altLang="ja-JP" sz="2000" i="1" baseline="-25000" dirty="0"/>
              <a:t>0</a:t>
            </a:r>
            <a:r>
              <a:rPr kumimoji="1" lang="en-US" altLang="ja-JP" sz="2000" dirty="0"/>
              <a:t> : </a:t>
            </a:r>
            <a:r>
              <a:rPr lang="en-US" altLang="ja-JP" sz="2000" dirty="0"/>
              <a:t>0.95</a:t>
            </a:r>
            <a:r>
              <a:rPr lang="ja-JP" altLang="en-US" sz="2000" dirty="0"/>
              <a:t>～</a:t>
            </a:r>
            <a:r>
              <a:rPr lang="en-US" altLang="ja-JP" sz="2000" dirty="0"/>
              <a:t>1.00</a:t>
            </a:r>
            <a:r>
              <a:rPr lang="ja-JP" altLang="en-US" sz="2000" dirty="0"/>
              <a:t>で仮定</a:t>
            </a:r>
            <a:endParaRPr kumimoji="1" lang="en-US" altLang="ja-JP" sz="2000" dirty="0"/>
          </a:p>
          <a:p>
            <a:endParaRPr kumimoji="1" lang="en-US" altLang="ja-JP" sz="2000" dirty="0"/>
          </a:p>
        </p:txBody>
      </p:sp>
      <p:sp>
        <p:nvSpPr>
          <p:cNvPr id="20" name="スライド番号プレースホルダー 19">
            <a:extLst>
              <a:ext uri="{FF2B5EF4-FFF2-40B4-BE49-F238E27FC236}">
                <a16:creationId xmlns:a16="http://schemas.microsoft.com/office/drawing/2014/main" id="{E803EABB-758E-351E-BB5A-AC5E346E76E4}"/>
              </a:ext>
            </a:extLst>
          </p:cNvPr>
          <p:cNvSpPr>
            <a:spLocks noGrp="1"/>
          </p:cNvSpPr>
          <p:nvPr>
            <p:ph type="sldNum" sz="quarter" idx="12"/>
          </p:nvPr>
        </p:nvSpPr>
        <p:spPr/>
        <p:txBody>
          <a:bodyPr/>
          <a:lstStyle/>
          <a:p>
            <a:fld id="{53C9A8A5-CC87-4170-9A9F-F9F21EEBC6F5}" type="slidenum">
              <a:rPr kumimoji="1" lang="ja-JP" altLang="en-US" smtClean="0"/>
              <a:t>18</a:t>
            </a:fld>
            <a:endParaRPr kumimoji="1" lang="ja-JP" altLang="en-US" dirty="0"/>
          </a:p>
        </p:txBody>
      </p:sp>
      <p:grpSp>
        <p:nvGrpSpPr>
          <p:cNvPr id="10" name="グループ化 9">
            <a:extLst>
              <a:ext uri="{FF2B5EF4-FFF2-40B4-BE49-F238E27FC236}">
                <a16:creationId xmlns:a16="http://schemas.microsoft.com/office/drawing/2014/main" id="{7489CB0D-0BCA-8FA3-79B8-689C69B1A82F}"/>
              </a:ext>
            </a:extLst>
          </p:cNvPr>
          <p:cNvGrpSpPr/>
          <p:nvPr/>
        </p:nvGrpSpPr>
        <p:grpSpPr>
          <a:xfrm>
            <a:off x="0" y="-245"/>
            <a:ext cx="9119286" cy="438912"/>
            <a:chOff x="0" y="0"/>
            <a:chExt cx="9119286" cy="438912"/>
          </a:xfrm>
        </p:grpSpPr>
        <p:sp>
          <p:nvSpPr>
            <p:cNvPr id="11" name="正方形/長方形 10">
              <a:extLst>
                <a:ext uri="{FF2B5EF4-FFF2-40B4-BE49-F238E27FC236}">
                  <a16:creationId xmlns:a16="http://schemas.microsoft.com/office/drawing/2014/main" id="{BD146DE8-A2B0-53F6-7C3C-3894C98A3D33}"/>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オブジェクト 4">
              <a:extLst>
                <a:ext uri="{FF2B5EF4-FFF2-40B4-BE49-F238E27FC236}">
                  <a16:creationId xmlns:a16="http://schemas.microsoft.com/office/drawing/2014/main" id="{E34D6606-9EDB-233F-BABC-14ED2C1DBA5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4" name="テキスト ボックス 13">
            <a:extLst>
              <a:ext uri="{FF2B5EF4-FFF2-40B4-BE49-F238E27FC236}">
                <a16:creationId xmlns:a16="http://schemas.microsoft.com/office/drawing/2014/main" id="{597CB570-336D-3011-ADD6-9A0340980446}"/>
              </a:ext>
            </a:extLst>
          </p:cNvPr>
          <p:cNvSpPr txBox="1"/>
          <p:nvPr/>
        </p:nvSpPr>
        <p:spPr>
          <a:xfrm>
            <a:off x="0" y="-14733"/>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2" name="テキスト ボックス 1">
            <a:extLst>
              <a:ext uri="{FF2B5EF4-FFF2-40B4-BE49-F238E27FC236}">
                <a16:creationId xmlns:a16="http://schemas.microsoft.com/office/drawing/2014/main" id="{08A721A5-23C1-7E27-9F6A-6BA75C0FAA9F}"/>
              </a:ext>
            </a:extLst>
          </p:cNvPr>
          <p:cNvSpPr txBox="1"/>
          <p:nvPr/>
        </p:nvSpPr>
        <p:spPr>
          <a:xfrm>
            <a:off x="67294" y="596652"/>
            <a:ext cx="877163" cy="369332"/>
          </a:xfrm>
          <a:prstGeom prst="rect">
            <a:avLst/>
          </a:prstGeom>
          <a:noFill/>
        </p:spPr>
        <p:txBody>
          <a:bodyPr wrap="none" rtlCol="0">
            <a:spAutoFit/>
          </a:bodyPr>
          <a:lstStyle/>
          <a:p>
            <a:r>
              <a:rPr kumimoji="1" lang="ja-JP" altLang="en-US" dirty="0"/>
              <a:t>逆算法</a:t>
            </a:r>
            <a:endParaRPr kumimoji="1" lang="en-US" altLang="ja-JP" dirty="0"/>
          </a:p>
        </p:txBody>
      </p:sp>
      <p:sp>
        <p:nvSpPr>
          <p:cNvPr id="18" name="テキスト ボックス 17">
            <a:extLst>
              <a:ext uri="{FF2B5EF4-FFF2-40B4-BE49-F238E27FC236}">
                <a16:creationId xmlns:a16="http://schemas.microsoft.com/office/drawing/2014/main" id="{429A92B6-63D7-F3FE-5331-70EDD4393D07}"/>
              </a:ext>
            </a:extLst>
          </p:cNvPr>
          <p:cNvSpPr txBox="1"/>
          <p:nvPr/>
        </p:nvSpPr>
        <p:spPr>
          <a:xfrm>
            <a:off x="5555151" y="2423329"/>
            <a:ext cx="2871299" cy="523220"/>
          </a:xfrm>
          <a:prstGeom prst="rect">
            <a:avLst/>
          </a:prstGeom>
          <a:noFill/>
        </p:spPr>
        <p:txBody>
          <a:bodyPr wrap="none" rtlCol="0">
            <a:spAutoFit/>
          </a:bodyPr>
          <a:lstStyle/>
          <a:p>
            <a:r>
              <a:rPr kumimoji="1" lang="ja-JP" altLang="en-US" sz="1400" dirty="0"/>
              <a:t>地すべり防止技術指針及び同解説</a:t>
            </a:r>
            <a:endParaRPr kumimoji="1" lang="en-US" altLang="ja-JP" sz="1400" dirty="0"/>
          </a:p>
          <a:p>
            <a:r>
              <a:rPr kumimoji="1" lang="ja-JP" altLang="en-US" sz="1400" dirty="0"/>
              <a:t>国交省砂防部　土木研究所　（</a:t>
            </a:r>
            <a:r>
              <a:rPr kumimoji="1" lang="en-US" altLang="ja-JP" sz="1400" dirty="0"/>
              <a:t>H20</a:t>
            </a:r>
            <a:r>
              <a:rPr kumimoji="1" lang="ja-JP" altLang="en-US" sz="1400" dirty="0"/>
              <a:t>）</a:t>
            </a:r>
          </a:p>
        </p:txBody>
      </p:sp>
      <p:sp>
        <p:nvSpPr>
          <p:cNvPr id="19" name="テキスト ボックス 18">
            <a:extLst>
              <a:ext uri="{FF2B5EF4-FFF2-40B4-BE49-F238E27FC236}">
                <a16:creationId xmlns:a16="http://schemas.microsoft.com/office/drawing/2014/main" id="{81E13324-EE28-E806-6BC1-3586FBA0DF68}"/>
              </a:ext>
            </a:extLst>
          </p:cNvPr>
          <p:cNvSpPr txBox="1"/>
          <p:nvPr/>
        </p:nvSpPr>
        <p:spPr>
          <a:xfrm>
            <a:off x="180863" y="2751671"/>
            <a:ext cx="4672802" cy="3724096"/>
          </a:xfrm>
          <a:prstGeom prst="rect">
            <a:avLst/>
          </a:prstGeom>
          <a:noFill/>
        </p:spPr>
        <p:txBody>
          <a:bodyPr wrap="square" rtlCol="0">
            <a:spAutoFit/>
          </a:bodyPr>
          <a:lstStyle/>
          <a:p>
            <a:r>
              <a:rPr kumimoji="1" lang="ja-JP" altLang="en-US" sz="2000" dirty="0"/>
              <a:t>極限平衡法の安全率算定式</a:t>
            </a:r>
            <a:endParaRPr kumimoji="1" lang="en-US" altLang="ja-JP" sz="2000" dirty="0"/>
          </a:p>
          <a:p>
            <a:r>
              <a:rPr kumimoji="1" lang="ja-JP" altLang="en-US" dirty="0"/>
              <a:t>スライス間力の取り扱いで仮定を用いている（不静定→静定化：力の多角形を閉じさせる）</a:t>
            </a:r>
            <a:endParaRPr kumimoji="1" lang="en-US" altLang="ja-JP" dirty="0"/>
          </a:p>
          <a:p>
            <a:endParaRPr kumimoji="1" lang="en-US" altLang="ja-JP" dirty="0"/>
          </a:p>
          <a:p>
            <a:r>
              <a:rPr kumimoji="1" lang="ja-JP" altLang="en-US" dirty="0"/>
              <a:t>円弧すべり　 ：簡便分割法・</a:t>
            </a:r>
            <a:r>
              <a:rPr kumimoji="1" lang="en-US" altLang="ja-JP" dirty="0"/>
              <a:t>Bishop</a:t>
            </a:r>
            <a:r>
              <a:rPr kumimoji="1" lang="ja-JP" altLang="en-US" dirty="0"/>
              <a:t>法</a:t>
            </a:r>
            <a:endParaRPr kumimoji="1" lang="en-US" altLang="ja-JP" dirty="0"/>
          </a:p>
          <a:p>
            <a:r>
              <a:rPr kumimoji="1" lang="ja-JP" altLang="en-US" dirty="0"/>
              <a:t>非円弧すべり：</a:t>
            </a:r>
            <a:r>
              <a:rPr kumimoji="1" lang="en-US" altLang="ja-JP" dirty="0" err="1"/>
              <a:t>Janbu</a:t>
            </a:r>
            <a:r>
              <a:rPr kumimoji="1" lang="ja-JP" altLang="en-US" dirty="0"/>
              <a:t>法・</a:t>
            </a:r>
            <a:r>
              <a:rPr kumimoji="1" lang="en-US" altLang="ja-JP" dirty="0" err="1"/>
              <a:t>Morgenstrern</a:t>
            </a:r>
            <a:r>
              <a:rPr kumimoji="1" lang="en-US" altLang="ja-JP" dirty="0"/>
              <a:t>-Price</a:t>
            </a:r>
            <a:r>
              <a:rPr kumimoji="1" lang="ja-JP" altLang="en-US" dirty="0"/>
              <a:t>法など</a:t>
            </a:r>
            <a:endParaRPr kumimoji="1" lang="en-US" altLang="ja-JP" dirty="0"/>
          </a:p>
          <a:p>
            <a:endParaRPr lang="en-US" altLang="ja-JP" dirty="0"/>
          </a:p>
          <a:p>
            <a:r>
              <a:rPr kumimoji="1" lang="ja-JP" altLang="en-US" dirty="0"/>
              <a:t>簡便分割法の安全率算定式で見積もられる安全率は他手法に比べて低め</a:t>
            </a:r>
            <a:endParaRPr kumimoji="1" lang="en-US" altLang="ja-JP" dirty="0"/>
          </a:p>
          <a:p>
            <a:r>
              <a:rPr kumimoji="1" lang="ja-JP" altLang="en-US" dirty="0"/>
              <a:t>・安全側の設計が可能</a:t>
            </a:r>
            <a:endParaRPr kumimoji="1" lang="en-US" altLang="ja-JP" dirty="0"/>
          </a:p>
          <a:p>
            <a:r>
              <a:rPr kumimoji="1" lang="ja-JP" altLang="en-US" dirty="0"/>
              <a:t>（本来，手法が変わると安全率も変わるのは都合が悪いはず）</a:t>
            </a:r>
            <a:endParaRPr kumimoji="1" lang="en-US" altLang="ja-JP" dirty="0"/>
          </a:p>
        </p:txBody>
      </p:sp>
      <p:pic>
        <p:nvPicPr>
          <p:cNvPr id="4" name="図 3" descr="テーブル&#10;&#10;AI 生成コンテンツは誤りを含む可能性があります。">
            <a:extLst>
              <a:ext uri="{FF2B5EF4-FFF2-40B4-BE49-F238E27FC236}">
                <a16:creationId xmlns:a16="http://schemas.microsoft.com/office/drawing/2014/main" id="{BBB4A1ED-619A-04C4-1BFE-120B31DE212D}"/>
              </a:ext>
            </a:extLst>
          </p:cNvPr>
          <p:cNvPicPr>
            <a:picLocks noChangeAspect="1"/>
          </p:cNvPicPr>
          <p:nvPr/>
        </p:nvPicPr>
        <p:blipFill>
          <a:blip r:embed="rId3"/>
          <a:stretch>
            <a:fillRect/>
          </a:stretch>
        </p:blipFill>
        <p:spPr>
          <a:xfrm>
            <a:off x="4429428" y="596652"/>
            <a:ext cx="4408918" cy="1803648"/>
          </a:xfrm>
          <a:prstGeom prst="rect">
            <a:avLst/>
          </a:prstGeom>
        </p:spPr>
      </p:pic>
      <p:pic>
        <p:nvPicPr>
          <p:cNvPr id="6" name="図 5" descr="テキスト が含まれている画像&#10;&#10;AI 生成コンテンツは誤りを含む可能性があります。">
            <a:extLst>
              <a:ext uri="{FF2B5EF4-FFF2-40B4-BE49-F238E27FC236}">
                <a16:creationId xmlns:a16="http://schemas.microsoft.com/office/drawing/2014/main" id="{2DBF5769-0535-7FF4-EF99-256CFA0B2CD5}"/>
              </a:ext>
            </a:extLst>
          </p:cNvPr>
          <p:cNvPicPr>
            <a:picLocks noChangeAspect="1"/>
          </p:cNvPicPr>
          <p:nvPr/>
        </p:nvPicPr>
        <p:blipFill>
          <a:blip r:embed="rId4"/>
          <a:stretch>
            <a:fillRect/>
          </a:stretch>
        </p:blipFill>
        <p:spPr>
          <a:xfrm>
            <a:off x="5908471" y="3229782"/>
            <a:ext cx="2711885" cy="828882"/>
          </a:xfrm>
          <a:prstGeom prst="rect">
            <a:avLst/>
          </a:prstGeom>
        </p:spPr>
      </p:pic>
      <p:grpSp>
        <p:nvGrpSpPr>
          <p:cNvPr id="28" name="グループ化 27">
            <a:extLst>
              <a:ext uri="{FF2B5EF4-FFF2-40B4-BE49-F238E27FC236}">
                <a16:creationId xmlns:a16="http://schemas.microsoft.com/office/drawing/2014/main" id="{2326A63B-AD97-9D89-C154-6CFF801B1257}"/>
              </a:ext>
            </a:extLst>
          </p:cNvPr>
          <p:cNvGrpSpPr/>
          <p:nvPr/>
        </p:nvGrpSpPr>
        <p:grpSpPr>
          <a:xfrm>
            <a:off x="5352755" y="3652551"/>
            <a:ext cx="3162595" cy="2584000"/>
            <a:chOff x="5352755" y="3652551"/>
            <a:chExt cx="3162595" cy="2584000"/>
          </a:xfrm>
        </p:grpSpPr>
        <p:grpSp>
          <p:nvGrpSpPr>
            <p:cNvPr id="24" name="グループ化 23">
              <a:extLst>
                <a:ext uri="{FF2B5EF4-FFF2-40B4-BE49-F238E27FC236}">
                  <a16:creationId xmlns:a16="http://schemas.microsoft.com/office/drawing/2014/main" id="{E0FA30B5-B3FE-8A23-E7BE-D0EF27618A11}"/>
                </a:ext>
              </a:extLst>
            </p:cNvPr>
            <p:cNvGrpSpPr/>
            <p:nvPr/>
          </p:nvGrpSpPr>
          <p:grpSpPr>
            <a:xfrm>
              <a:off x="5352755" y="3652551"/>
              <a:ext cx="3162595" cy="2584000"/>
              <a:chOff x="5247747" y="3891762"/>
              <a:chExt cx="3162595" cy="2584000"/>
            </a:xfrm>
          </p:grpSpPr>
          <p:grpSp>
            <p:nvGrpSpPr>
              <p:cNvPr id="17" name="グループ化 16">
                <a:extLst>
                  <a:ext uri="{FF2B5EF4-FFF2-40B4-BE49-F238E27FC236}">
                    <a16:creationId xmlns:a16="http://schemas.microsoft.com/office/drawing/2014/main" id="{2A165D57-3159-81CA-E7B8-7B2BABDC0A1B}"/>
                  </a:ext>
                </a:extLst>
              </p:cNvPr>
              <p:cNvGrpSpPr/>
              <p:nvPr/>
            </p:nvGrpSpPr>
            <p:grpSpPr>
              <a:xfrm>
                <a:off x="5516287" y="4194917"/>
                <a:ext cx="2235200" cy="1930400"/>
                <a:chOff x="5168900" y="4140200"/>
                <a:chExt cx="2235200" cy="1930400"/>
              </a:xfrm>
            </p:grpSpPr>
            <p:cxnSp>
              <p:nvCxnSpPr>
                <p:cNvPr id="12" name="直線コネクタ 11">
                  <a:extLst>
                    <a:ext uri="{FF2B5EF4-FFF2-40B4-BE49-F238E27FC236}">
                      <a16:creationId xmlns:a16="http://schemas.microsoft.com/office/drawing/2014/main" id="{F5045B2D-08EE-0BCC-E630-D797195CE3EA}"/>
                    </a:ext>
                  </a:extLst>
                </p:cNvPr>
                <p:cNvCxnSpPr/>
                <p:nvPr/>
              </p:nvCxnSpPr>
              <p:spPr>
                <a:xfrm>
                  <a:off x="5168900" y="4140200"/>
                  <a:ext cx="0" cy="193040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5" name="直線コネクタ 14">
                  <a:extLst>
                    <a:ext uri="{FF2B5EF4-FFF2-40B4-BE49-F238E27FC236}">
                      <a16:creationId xmlns:a16="http://schemas.microsoft.com/office/drawing/2014/main" id="{792E8C49-6DF9-FBBC-D706-31354E135D1A}"/>
                    </a:ext>
                  </a:extLst>
                </p:cNvPr>
                <p:cNvCxnSpPr>
                  <a:cxnSpLocks/>
                </p:cNvCxnSpPr>
                <p:nvPr/>
              </p:nvCxnSpPr>
              <p:spPr>
                <a:xfrm flipH="1">
                  <a:off x="5168900" y="6045767"/>
                  <a:ext cx="2235200"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sp>
            <p:nvSpPr>
              <p:cNvPr id="21" name="テキスト ボックス 20">
                <a:extLst>
                  <a:ext uri="{FF2B5EF4-FFF2-40B4-BE49-F238E27FC236}">
                    <a16:creationId xmlns:a16="http://schemas.microsoft.com/office/drawing/2014/main" id="{272370D5-5217-F995-A508-5F1BA8734185}"/>
                  </a:ext>
                </a:extLst>
              </p:cNvPr>
              <p:cNvSpPr txBox="1"/>
              <p:nvPr/>
            </p:nvSpPr>
            <p:spPr>
              <a:xfrm>
                <a:off x="5247748" y="3891762"/>
                <a:ext cx="537077" cy="400110"/>
              </a:xfrm>
              <a:prstGeom prst="rect">
                <a:avLst/>
              </a:prstGeom>
              <a:noFill/>
            </p:spPr>
            <p:txBody>
              <a:bodyPr wrap="square" rtlCol="0">
                <a:spAutoFit/>
              </a:bodyPr>
              <a:lstStyle/>
              <a:p>
                <a:r>
                  <a:rPr kumimoji="1" lang="en-US" altLang="ja-JP" sz="2000" i="1" dirty="0"/>
                  <a:t>c</a:t>
                </a:r>
              </a:p>
            </p:txBody>
          </p:sp>
          <p:sp>
            <p:nvSpPr>
              <p:cNvPr id="22" name="テキスト ボックス 21">
                <a:extLst>
                  <a:ext uri="{FF2B5EF4-FFF2-40B4-BE49-F238E27FC236}">
                    <a16:creationId xmlns:a16="http://schemas.microsoft.com/office/drawing/2014/main" id="{36228B0D-8327-402C-A90A-42828CF69B7F}"/>
                  </a:ext>
                </a:extLst>
              </p:cNvPr>
              <p:cNvSpPr txBox="1"/>
              <p:nvPr/>
            </p:nvSpPr>
            <p:spPr>
              <a:xfrm>
                <a:off x="5247747" y="5956240"/>
                <a:ext cx="537077" cy="400110"/>
              </a:xfrm>
              <a:prstGeom prst="rect">
                <a:avLst/>
              </a:prstGeom>
              <a:noFill/>
            </p:spPr>
            <p:txBody>
              <a:bodyPr wrap="square" rtlCol="0">
                <a:spAutoFit/>
              </a:bodyPr>
              <a:lstStyle/>
              <a:p>
                <a:r>
                  <a:rPr kumimoji="1" lang="en-US" altLang="ja-JP" sz="2000" dirty="0"/>
                  <a:t>0</a:t>
                </a:r>
              </a:p>
            </p:txBody>
          </p:sp>
          <p:sp>
            <p:nvSpPr>
              <p:cNvPr id="23" name="テキスト ボックス 22">
                <a:extLst>
                  <a:ext uri="{FF2B5EF4-FFF2-40B4-BE49-F238E27FC236}">
                    <a16:creationId xmlns:a16="http://schemas.microsoft.com/office/drawing/2014/main" id="{7B3B519D-7A03-A9CB-1C9B-93A36A0E11FC}"/>
                  </a:ext>
                </a:extLst>
              </p:cNvPr>
              <p:cNvSpPr txBox="1"/>
              <p:nvPr/>
            </p:nvSpPr>
            <p:spPr>
              <a:xfrm>
                <a:off x="7454959" y="6075652"/>
                <a:ext cx="955383" cy="400110"/>
              </a:xfrm>
              <a:prstGeom prst="rect">
                <a:avLst/>
              </a:prstGeom>
              <a:noFill/>
            </p:spPr>
            <p:txBody>
              <a:bodyPr wrap="square" rtlCol="0">
                <a:spAutoFit/>
              </a:bodyPr>
              <a:lstStyle/>
              <a:p>
                <a:r>
                  <a:rPr lang="en-US" altLang="ja-JP" sz="2000" i="1" dirty="0"/>
                  <a:t>t</a:t>
                </a:r>
                <a:r>
                  <a:rPr kumimoji="1" lang="en-US" altLang="ja-JP" sz="2000" i="1" dirty="0"/>
                  <a:t>an Φ</a:t>
                </a:r>
              </a:p>
            </p:txBody>
          </p:sp>
        </p:grpSp>
        <p:cxnSp>
          <p:nvCxnSpPr>
            <p:cNvPr id="26" name="直線コネクタ 25">
              <a:extLst>
                <a:ext uri="{FF2B5EF4-FFF2-40B4-BE49-F238E27FC236}">
                  <a16:creationId xmlns:a16="http://schemas.microsoft.com/office/drawing/2014/main" id="{7C74AD50-0471-9333-0CCC-FA9B8DCC21D7}"/>
                </a:ext>
              </a:extLst>
            </p:cNvPr>
            <p:cNvCxnSpPr>
              <a:cxnSpLocks/>
            </p:cNvCxnSpPr>
            <p:nvPr/>
          </p:nvCxnSpPr>
          <p:spPr>
            <a:xfrm>
              <a:off x="5619242" y="4295553"/>
              <a:ext cx="1940725" cy="156572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9" name="テキスト ボックス 28">
            <a:extLst>
              <a:ext uri="{FF2B5EF4-FFF2-40B4-BE49-F238E27FC236}">
                <a16:creationId xmlns:a16="http://schemas.microsoft.com/office/drawing/2014/main" id="{A8DFF1B2-0CC9-1B23-066B-EC2B06EB854B}"/>
              </a:ext>
            </a:extLst>
          </p:cNvPr>
          <p:cNvSpPr txBox="1"/>
          <p:nvPr/>
        </p:nvSpPr>
        <p:spPr>
          <a:xfrm>
            <a:off x="4997252" y="2975210"/>
            <a:ext cx="2625847" cy="369332"/>
          </a:xfrm>
          <a:prstGeom prst="rect">
            <a:avLst/>
          </a:prstGeom>
          <a:noFill/>
        </p:spPr>
        <p:txBody>
          <a:bodyPr wrap="none" rtlCol="0">
            <a:spAutoFit/>
          </a:bodyPr>
          <a:lstStyle/>
          <a:p>
            <a:r>
              <a:rPr kumimoji="1" lang="ja-JP" altLang="en-US" dirty="0"/>
              <a:t>簡便分割法（</a:t>
            </a:r>
            <a:r>
              <a:rPr kumimoji="1" lang="en-US" altLang="ja-JP" dirty="0"/>
              <a:t>Fellenius</a:t>
            </a:r>
            <a:r>
              <a:rPr kumimoji="1" lang="ja-JP" altLang="en-US" dirty="0"/>
              <a:t>法）</a:t>
            </a:r>
          </a:p>
        </p:txBody>
      </p:sp>
    </p:spTree>
    <p:extLst>
      <p:ext uri="{BB962C8B-B14F-4D97-AF65-F5344CB8AC3E}">
        <p14:creationId xmlns:p14="http://schemas.microsoft.com/office/powerpoint/2010/main" val="3348764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スライド番号プレースホルダー 22"/>
          <p:cNvSpPr>
            <a:spLocks noGrp="1"/>
          </p:cNvSpPr>
          <p:nvPr>
            <p:ph type="sldNum" sz="quarter" idx="12"/>
          </p:nvPr>
        </p:nvSpPr>
        <p:spPr/>
        <p:txBody>
          <a:bodyPr/>
          <a:lstStyle/>
          <a:p>
            <a:fld id="{39CB7DCB-03B8-4230-8C02-FEF92E79086E}" type="slidenum">
              <a:rPr kumimoji="1" lang="ja-JP" altLang="en-US" smtClean="0"/>
              <a:t>19</a:t>
            </a:fld>
            <a:endParaRPr kumimoji="1" lang="ja-JP" altLang="en-US"/>
          </a:p>
        </p:txBody>
      </p:sp>
      <p:grpSp>
        <p:nvGrpSpPr>
          <p:cNvPr id="24" name="グループ化 23">
            <a:extLst>
              <a:ext uri="{FF2B5EF4-FFF2-40B4-BE49-F238E27FC236}">
                <a16:creationId xmlns:a16="http://schemas.microsoft.com/office/drawing/2014/main" id="{C5D18615-42F9-82DD-8338-9E73C4B55248}"/>
              </a:ext>
            </a:extLst>
          </p:cNvPr>
          <p:cNvGrpSpPr/>
          <p:nvPr/>
        </p:nvGrpSpPr>
        <p:grpSpPr>
          <a:xfrm>
            <a:off x="12357" y="0"/>
            <a:ext cx="9119286" cy="438912"/>
            <a:chOff x="0" y="0"/>
            <a:chExt cx="9119286" cy="438912"/>
          </a:xfrm>
        </p:grpSpPr>
        <p:sp>
          <p:nvSpPr>
            <p:cNvPr id="25" name="正方形/長方形 24">
              <a:extLst>
                <a:ext uri="{FF2B5EF4-FFF2-40B4-BE49-F238E27FC236}">
                  <a16:creationId xmlns:a16="http://schemas.microsoft.com/office/drawing/2014/main" id="{64ACA650-364A-4671-6715-D8AF9B6B70F3}"/>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オブジェクト 4">
              <a:extLst>
                <a:ext uri="{FF2B5EF4-FFF2-40B4-BE49-F238E27FC236}">
                  <a16:creationId xmlns:a16="http://schemas.microsoft.com/office/drawing/2014/main" id="{3EE081D1-4F44-174F-2EF2-13677C65F78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7" name="テキスト ボックス 26">
            <a:extLst>
              <a:ext uri="{FF2B5EF4-FFF2-40B4-BE49-F238E27FC236}">
                <a16:creationId xmlns:a16="http://schemas.microsoft.com/office/drawing/2014/main" id="{4DC9C379-ACFF-0A92-7C3F-9E33CC331B87}"/>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斜面内における地下水の表現</a:t>
            </a:r>
          </a:p>
        </p:txBody>
      </p:sp>
      <p:sp>
        <p:nvSpPr>
          <p:cNvPr id="28" name="Text Box 6">
            <a:extLst>
              <a:ext uri="{FF2B5EF4-FFF2-40B4-BE49-F238E27FC236}">
                <a16:creationId xmlns:a16="http://schemas.microsoft.com/office/drawing/2014/main" id="{63811317-0F22-6C2B-04B5-7590E62BE23A}"/>
              </a:ext>
            </a:extLst>
          </p:cNvPr>
          <p:cNvSpPr txBox="1">
            <a:spLocks noChangeArrowheads="1"/>
          </p:cNvSpPr>
          <p:nvPr/>
        </p:nvSpPr>
        <p:spPr bwMode="auto">
          <a:xfrm>
            <a:off x="557095" y="563674"/>
            <a:ext cx="783740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sz="2400" dirty="0">
                <a:latin typeface="+mn-ea"/>
                <a:cs typeface="Arial Unicode MS" panose="020B0604020202020204" pitchFamily="50" charset="-128"/>
              </a:rPr>
              <a:t>一般的に斜面内の地下水は一様でなめらかな水面形として</a:t>
            </a:r>
            <a:endParaRPr lang="en-US" altLang="ja-JP" sz="2400" dirty="0">
              <a:latin typeface="+mn-ea"/>
              <a:cs typeface="Arial Unicode MS" panose="020B0604020202020204" pitchFamily="50" charset="-128"/>
            </a:endParaRPr>
          </a:p>
          <a:p>
            <a:r>
              <a:rPr lang="ja-JP" altLang="en-US" sz="2400" dirty="0">
                <a:latin typeface="+mn-ea"/>
                <a:cs typeface="Arial Unicode MS" panose="020B0604020202020204" pitchFamily="50" charset="-128"/>
              </a:rPr>
              <a:t>表現されている</a:t>
            </a:r>
          </a:p>
        </p:txBody>
      </p:sp>
      <p:grpSp>
        <p:nvGrpSpPr>
          <p:cNvPr id="40" name="グループ化 39">
            <a:extLst>
              <a:ext uri="{FF2B5EF4-FFF2-40B4-BE49-F238E27FC236}">
                <a16:creationId xmlns:a16="http://schemas.microsoft.com/office/drawing/2014/main" id="{7B68E2FB-0CDF-7058-A99F-AF8514FD87A4}"/>
              </a:ext>
            </a:extLst>
          </p:cNvPr>
          <p:cNvGrpSpPr/>
          <p:nvPr/>
        </p:nvGrpSpPr>
        <p:grpSpPr>
          <a:xfrm>
            <a:off x="355135" y="1394672"/>
            <a:ext cx="8109438" cy="2142392"/>
            <a:chOff x="328883" y="1057496"/>
            <a:chExt cx="8109438" cy="2142392"/>
          </a:xfrm>
        </p:grpSpPr>
        <p:grpSp>
          <p:nvGrpSpPr>
            <p:cNvPr id="29" name="Group 10">
              <a:extLst>
                <a:ext uri="{FF2B5EF4-FFF2-40B4-BE49-F238E27FC236}">
                  <a16:creationId xmlns:a16="http://schemas.microsoft.com/office/drawing/2014/main" id="{DF91CEB9-17B5-4D5A-C97F-06DEBD2CD94B}"/>
                </a:ext>
              </a:extLst>
            </p:cNvPr>
            <p:cNvGrpSpPr>
              <a:grpSpLocks/>
            </p:cNvGrpSpPr>
            <p:nvPr/>
          </p:nvGrpSpPr>
          <p:grpSpPr bwMode="auto">
            <a:xfrm>
              <a:off x="328883" y="1057496"/>
              <a:ext cx="8109438" cy="2142392"/>
              <a:chOff x="444" y="845"/>
              <a:chExt cx="5534" cy="1462"/>
            </a:xfrm>
          </p:grpSpPr>
          <p:pic>
            <p:nvPicPr>
              <p:cNvPr id="30" name="Picture 5">
                <a:extLst>
                  <a:ext uri="{FF2B5EF4-FFF2-40B4-BE49-F238E27FC236}">
                    <a16:creationId xmlns:a16="http://schemas.microsoft.com/office/drawing/2014/main" id="{C144C6A7-9C22-3F4B-8660-BE4404B36C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 y="890"/>
                <a:ext cx="3765" cy="1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 Box 7">
                <a:extLst>
                  <a:ext uri="{FF2B5EF4-FFF2-40B4-BE49-F238E27FC236}">
                    <a16:creationId xmlns:a16="http://schemas.microsoft.com/office/drawing/2014/main" id="{1B9DC610-610B-D6AB-D429-9DFBE968F3CE}"/>
                  </a:ext>
                </a:extLst>
              </p:cNvPr>
              <p:cNvSpPr txBox="1">
                <a:spLocks noChangeArrowheads="1"/>
              </p:cNvSpPr>
              <p:nvPr/>
            </p:nvSpPr>
            <p:spPr bwMode="auto">
              <a:xfrm>
                <a:off x="4617" y="845"/>
                <a:ext cx="1361" cy="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1846" b="1" dirty="0"/>
                  <a:t>“Groundwater surface”</a:t>
                </a:r>
                <a:endParaRPr lang="ja-JP" altLang="en-US" sz="1846" b="1" dirty="0"/>
              </a:p>
            </p:txBody>
          </p:sp>
          <p:sp>
            <p:nvSpPr>
              <p:cNvPr id="32" name="Line 8">
                <a:extLst>
                  <a:ext uri="{FF2B5EF4-FFF2-40B4-BE49-F238E27FC236}">
                    <a16:creationId xmlns:a16="http://schemas.microsoft.com/office/drawing/2014/main" id="{B6D499B4-DC76-BB72-E579-CCB89E59743A}"/>
                  </a:ext>
                </a:extLst>
              </p:cNvPr>
              <p:cNvSpPr>
                <a:spLocks noChangeShapeType="1"/>
              </p:cNvSpPr>
              <p:nvPr/>
            </p:nvSpPr>
            <p:spPr bwMode="auto">
              <a:xfrm flipH="1">
                <a:off x="3256" y="1253"/>
                <a:ext cx="227" cy="317"/>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62"/>
              </a:p>
            </p:txBody>
          </p:sp>
          <p:sp>
            <p:nvSpPr>
              <p:cNvPr id="33" name="Line 9">
                <a:extLst>
                  <a:ext uri="{FF2B5EF4-FFF2-40B4-BE49-F238E27FC236}">
                    <a16:creationId xmlns:a16="http://schemas.microsoft.com/office/drawing/2014/main" id="{516698C3-A54A-C0BF-A0D6-E2D5C5165838}"/>
                  </a:ext>
                </a:extLst>
              </p:cNvPr>
              <p:cNvSpPr>
                <a:spLocks noChangeShapeType="1"/>
              </p:cNvSpPr>
              <p:nvPr/>
            </p:nvSpPr>
            <p:spPr bwMode="auto">
              <a:xfrm flipH="1">
                <a:off x="3483" y="981"/>
                <a:ext cx="1134" cy="272"/>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62"/>
              </a:p>
            </p:txBody>
          </p:sp>
        </p:grpSp>
        <p:sp>
          <p:nvSpPr>
            <p:cNvPr id="34" name="Text Box 11">
              <a:extLst>
                <a:ext uri="{FF2B5EF4-FFF2-40B4-BE49-F238E27FC236}">
                  <a16:creationId xmlns:a16="http://schemas.microsoft.com/office/drawing/2014/main" id="{63D8ECB8-C09E-8274-E235-32F63EBAE03F}"/>
                </a:ext>
              </a:extLst>
            </p:cNvPr>
            <p:cNvSpPr txBox="1">
              <a:spLocks noChangeArrowheads="1"/>
            </p:cNvSpPr>
            <p:nvPr/>
          </p:nvSpPr>
          <p:spPr bwMode="auto">
            <a:xfrm>
              <a:off x="6045347" y="2161663"/>
              <a:ext cx="239297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rPr>
                <a:t>Landslides Investigation and mitigation special report 247, National Academy Press, 1996. </a:t>
              </a:r>
            </a:p>
          </p:txBody>
        </p:sp>
        <p:sp>
          <p:nvSpPr>
            <p:cNvPr id="35" name="円/楕円 6">
              <a:extLst>
                <a:ext uri="{FF2B5EF4-FFF2-40B4-BE49-F238E27FC236}">
                  <a16:creationId xmlns:a16="http://schemas.microsoft.com/office/drawing/2014/main" id="{7ECB8BAE-123F-FB39-16BF-BE2E467A2F70}"/>
                </a:ext>
              </a:extLst>
            </p:cNvPr>
            <p:cNvSpPr/>
            <p:nvPr/>
          </p:nvSpPr>
          <p:spPr>
            <a:xfrm>
              <a:off x="4216441" y="1854666"/>
              <a:ext cx="1600200" cy="3985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6" name="Picture 2">
            <a:extLst>
              <a:ext uri="{FF2B5EF4-FFF2-40B4-BE49-F238E27FC236}">
                <a16:creationId xmlns:a16="http://schemas.microsoft.com/office/drawing/2014/main" id="{ACDD0C72-C421-563A-CBAE-0C4534E48E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1009694" y="2717123"/>
            <a:ext cx="3156463" cy="4459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円/楕円 30">
            <a:extLst>
              <a:ext uri="{FF2B5EF4-FFF2-40B4-BE49-F238E27FC236}">
                <a16:creationId xmlns:a16="http://schemas.microsoft.com/office/drawing/2014/main" id="{1804B21A-70E4-0FA7-E15A-86BE4E44A8B3}"/>
              </a:ext>
            </a:extLst>
          </p:cNvPr>
          <p:cNvSpPr/>
          <p:nvPr/>
        </p:nvSpPr>
        <p:spPr>
          <a:xfrm>
            <a:off x="1787826" y="5335635"/>
            <a:ext cx="1600200" cy="5414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812A7B28-3221-5B43-EA8B-763E62FA1082}"/>
              </a:ext>
            </a:extLst>
          </p:cNvPr>
          <p:cNvSpPr txBox="1"/>
          <p:nvPr/>
        </p:nvSpPr>
        <p:spPr>
          <a:xfrm>
            <a:off x="5337658" y="5919550"/>
            <a:ext cx="3126915" cy="276999"/>
          </a:xfrm>
          <a:prstGeom prst="rect">
            <a:avLst/>
          </a:prstGeom>
          <a:noFill/>
        </p:spPr>
        <p:txBody>
          <a:bodyPr wrap="square" rtlCol="0">
            <a:spAutoFit/>
          </a:bodyPr>
          <a:lstStyle/>
          <a:p>
            <a:r>
              <a:rPr lang="ja-JP" altLang="en-US" sz="1200" i="1" dirty="0">
                <a:latin typeface="Arial Unicode MS" panose="020B0604020202020204" pitchFamily="50" charset="-128"/>
                <a:ea typeface="Arial Unicode MS" panose="020B0604020202020204" pitchFamily="50" charset="-128"/>
                <a:cs typeface="Arial Unicode MS" panose="020B0604020202020204" pitchFamily="50" charset="-128"/>
              </a:rPr>
              <a:t>水文学　</a:t>
            </a:r>
            <a:r>
              <a:rPr lang="en-US" altLang="ja-JP" sz="1200" i="1" dirty="0" err="1">
                <a:latin typeface="Arial Unicode MS" panose="020B0604020202020204" pitchFamily="50" charset="-128"/>
                <a:ea typeface="Arial Unicode MS" panose="020B0604020202020204" pitchFamily="50" charset="-128"/>
                <a:cs typeface="Arial Unicode MS" panose="020B0604020202020204" pitchFamily="50" charset="-128"/>
              </a:rPr>
              <a:t>Brustsaert</a:t>
            </a:r>
            <a:r>
              <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rPr>
              <a:t> (2005)</a:t>
            </a:r>
            <a:r>
              <a:rPr lang="ja-JP" altLang="en-US" sz="1200" i="1" dirty="0" err="1">
                <a:latin typeface="Arial Unicode MS" panose="020B0604020202020204" pitchFamily="50" charset="-128"/>
                <a:ea typeface="Arial Unicode MS" panose="020B0604020202020204" pitchFamily="50" charset="-128"/>
                <a:cs typeface="Arial Unicode MS" panose="020B0604020202020204" pitchFamily="50" charset="-128"/>
              </a:rPr>
              <a:t>，</a:t>
            </a:r>
            <a:r>
              <a:rPr lang="ja-JP" altLang="en-US" sz="1200" i="1" dirty="0">
                <a:latin typeface="Arial Unicode MS" panose="020B0604020202020204" pitchFamily="50" charset="-128"/>
                <a:ea typeface="Arial Unicode MS" panose="020B0604020202020204" pitchFamily="50" charset="-128"/>
                <a:cs typeface="Arial Unicode MS" panose="020B0604020202020204" pitchFamily="50" charset="-128"/>
              </a:rPr>
              <a:t>杉田訳</a:t>
            </a:r>
            <a:endPar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39" name="Text Box 6">
            <a:extLst>
              <a:ext uri="{FF2B5EF4-FFF2-40B4-BE49-F238E27FC236}">
                <a16:creationId xmlns:a16="http://schemas.microsoft.com/office/drawing/2014/main" id="{93E18077-86CC-5E77-E555-254B1A894801}"/>
              </a:ext>
            </a:extLst>
          </p:cNvPr>
          <p:cNvSpPr txBox="1">
            <a:spLocks noChangeArrowheads="1"/>
          </p:cNvSpPr>
          <p:nvPr/>
        </p:nvSpPr>
        <p:spPr bwMode="auto">
          <a:xfrm>
            <a:off x="4817909" y="3931116"/>
            <a:ext cx="404899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2400" dirty="0">
                <a:latin typeface="+mn-ea"/>
                <a:cs typeface="Arial Unicode MS" panose="020B0604020202020204" pitchFamily="50" charset="-128"/>
              </a:rPr>
              <a:t>そして，地下水の形成は</a:t>
            </a:r>
            <a:r>
              <a:rPr lang="ja-JP" altLang="en-US" sz="2400" dirty="0" err="1">
                <a:latin typeface="+mn-ea"/>
                <a:cs typeface="Arial Unicode MS" panose="020B0604020202020204" pitchFamily="50" charset="-128"/>
              </a:rPr>
              <a:t>。。。</a:t>
            </a:r>
            <a:endParaRPr lang="en-US" altLang="ja-JP" sz="2400" dirty="0">
              <a:latin typeface="+mn-ea"/>
              <a:cs typeface="Arial Unicode MS" panose="020B0604020202020204" pitchFamily="50" charset="-128"/>
            </a:endParaRPr>
          </a:p>
          <a:p>
            <a:r>
              <a:rPr lang="ja-JP" altLang="en-US" sz="2400" dirty="0">
                <a:latin typeface="+mn-ea"/>
                <a:cs typeface="Arial Unicode MS" panose="020B0604020202020204" pitchFamily="50" charset="-128"/>
              </a:rPr>
              <a:t>降水（降雨，融雪水）が浸透することによる</a:t>
            </a:r>
          </a:p>
        </p:txBody>
      </p:sp>
    </p:spTree>
    <p:extLst>
      <p:ext uri="{BB962C8B-B14F-4D97-AF65-F5344CB8AC3E}">
        <p14:creationId xmlns:p14="http://schemas.microsoft.com/office/powerpoint/2010/main" val="389044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171D04E4-EDF0-4ADC-0C80-83ADDFD4962A}"/>
              </a:ext>
            </a:extLst>
          </p:cNvPr>
          <p:cNvGrpSpPr/>
          <p:nvPr/>
        </p:nvGrpSpPr>
        <p:grpSpPr>
          <a:xfrm>
            <a:off x="0" y="-8036"/>
            <a:ext cx="9119286" cy="438912"/>
            <a:chOff x="0" y="0"/>
            <a:chExt cx="9119286" cy="438912"/>
          </a:xfrm>
        </p:grpSpPr>
        <p:sp>
          <p:nvSpPr>
            <p:cNvPr id="9" name="正方形/長方形 8">
              <a:extLst>
                <a:ext uri="{FF2B5EF4-FFF2-40B4-BE49-F238E27FC236}">
                  <a16:creationId xmlns:a16="http://schemas.microsoft.com/office/drawing/2014/main" id="{97461CBD-F4D7-5940-3161-B660D9342EDA}"/>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オブジェクト 4">
              <a:extLst>
                <a:ext uri="{FF2B5EF4-FFF2-40B4-BE49-F238E27FC236}">
                  <a16:creationId xmlns:a16="http://schemas.microsoft.com/office/drawing/2014/main" id="{0CB28BE4-5BF6-CCAB-1464-4E343951BFC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p:cNvSpPr txBox="1"/>
          <p:nvPr/>
        </p:nvSpPr>
        <p:spPr>
          <a:xfrm>
            <a:off x="0" y="-22524"/>
            <a:ext cx="3590848" cy="461665"/>
          </a:xfrm>
          <a:prstGeom prst="rect">
            <a:avLst/>
          </a:prstGeom>
          <a:noFill/>
        </p:spPr>
        <p:txBody>
          <a:bodyPr wrap="square" rtlCol="0">
            <a:spAutoFit/>
          </a:bodyPr>
          <a:lstStyle/>
          <a:p>
            <a:r>
              <a:rPr kumimoji="1" lang="ja-JP" altLang="en-US" sz="2400" b="1" dirty="0">
                <a:solidFill>
                  <a:srgbClr val="FFFF0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cs typeface="Arial Unicode MS" panose="020B0604020202020204" pitchFamily="50" charset="-128"/>
              </a:rPr>
              <a:t>内容</a:t>
            </a:r>
          </a:p>
        </p:txBody>
      </p:sp>
      <p:sp>
        <p:nvSpPr>
          <p:cNvPr id="6" name="テキスト ボックス 5"/>
          <p:cNvSpPr txBox="1"/>
          <p:nvPr/>
        </p:nvSpPr>
        <p:spPr>
          <a:xfrm>
            <a:off x="571499" y="720090"/>
            <a:ext cx="7985907" cy="4893647"/>
          </a:xfrm>
          <a:prstGeom prst="rect">
            <a:avLst/>
          </a:prstGeom>
          <a:noFill/>
        </p:spPr>
        <p:txBody>
          <a:bodyPr wrap="square" rtlCol="0">
            <a:spAutoFit/>
          </a:bodyPr>
          <a:lstStyle/>
          <a:p>
            <a:r>
              <a:rPr kumimoji="1" lang="ja-JP" altLang="en-US" sz="2400" dirty="0">
                <a:solidFill>
                  <a:srgbClr val="FF0000"/>
                </a:solidFill>
                <a:latin typeface="ＭＳ Ｐゴシック" panose="020B0600070205080204" pitchFamily="50" charset="-128"/>
                <a:ea typeface="ＭＳ Ｐゴシック" panose="020B0600070205080204" pitchFamily="50" charset="-128"/>
              </a:rPr>
              <a:t>地すべりや斜面崩壊等，斜面の移動について紹介します</a:t>
            </a:r>
            <a:endParaRPr kumimoji="1" lang="en-US" altLang="ja-JP" sz="2400" dirty="0">
              <a:solidFill>
                <a:srgbClr val="FF0000"/>
              </a:solidFill>
              <a:latin typeface="ＭＳ Ｐゴシック" panose="020B0600070205080204" pitchFamily="50" charset="-128"/>
              <a:ea typeface="ＭＳ Ｐゴシック" panose="020B0600070205080204" pitchFamily="50" charset="-128"/>
            </a:endParaRPr>
          </a:p>
          <a:p>
            <a:r>
              <a:rPr kumimoji="1" lang="ja-JP" altLang="en-US" sz="2400" dirty="0">
                <a:solidFill>
                  <a:srgbClr val="FF0000"/>
                </a:solidFill>
                <a:latin typeface="ＭＳ Ｐゴシック" panose="020B0600070205080204" pitchFamily="50" charset="-128"/>
                <a:ea typeface="ＭＳ Ｐゴシック" panose="020B0600070205080204" pitchFamily="50" charset="-128"/>
              </a:rPr>
              <a:t>その中</a:t>
            </a:r>
            <a:r>
              <a:rPr lang="ja-JP" altLang="en-US" sz="2400" dirty="0">
                <a:solidFill>
                  <a:srgbClr val="FF0000"/>
                </a:solidFill>
                <a:latin typeface="ＭＳ Ｐゴシック" panose="020B0600070205080204" pitchFamily="50" charset="-128"/>
              </a:rPr>
              <a:t>で，斜面内，特に自然斜面内を流れる地下水に関する話もします</a:t>
            </a:r>
            <a:endParaRPr kumimoji="1" lang="en-US" altLang="ja-JP" sz="2400" dirty="0">
              <a:solidFill>
                <a:srgbClr val="FF0000"/>
              </a:solidFill>
              <a:latin typeface="ＭＳ Ｐゴシック" panose="020B0600070205080204" pitchFamily="50" charset="-128"/>
              <a:ea typeface="ＭＳ Ｐゴシック" panose="020B0600070205080204" pitchFamily="50" charset="-128"/>
            </a:endParaRPr>
          </a:p>
          <a:p>
            <a:endParaRPr kumimoji="1" lang="en-US" altLang="ja-JP" sz="2400" dirty="0">
              <a:latin typeface="ＭＳ Ｐゴシック" panose="020B0600070205080204" pitchFamily="50" charset="-128"/>
              <a:ea typeface="ＭＳ Ｐゴシック" panose="020B0600070205080204" pitchFamily="50" charset="-128"/>
            </a:endParaRPr>
          </a:p>
          <a:p>
            <a:endParaRPr lang="en-US" altLang="ja-JP" sz="2400" dirty="0">
              <a:solidFill>
                <a:srgbClr val="FF0000"/>
              </a:solidFill>
              <a:latin typeface="ＭＳ Ｐゴシック" panose="020B0600070205080204" pitchFamily="50" charset="-128"/>
              <a:ea typeface="ＭＳ Ｐゴシック" panose="020B0600070205080204" pitchFamily="50" charset="-128"/>
            </a:endParaRPr>
          </a:p>
          <a:p>
            <a:r>
              <a:rPr lang="ja-JP" altLang="en-US" sz="2400" dirty="0">
                <a:solidFill>
                  <a:srgbClr val="FF0000"/>
                </a:solidFill>
                <a:latin typeface="ＭＳ Ｐゴシック" panose="020B0600070205080204" pitchFamily="50" charset="-128"/>
              </a:rPr>
              <a:t>・土の破壊（釈迦に説法になるかと思いますが）と地すべり・</a:t>
            </a:r>
            <a:endParaRPr lang="en-US" altLang="ja-JP" sz="2400" dirty="0">
              <a:solidFill>
                <a:srgbClr val="FF0000"/>
              </a:solidFill>
              <a:latin typeface="ＭＳ Ｐゴシック" panose="020B0600070205080204" pitchFamily="50" charset="-128"/>
            </a:endParaRPr>
          </a:p>
          <a:p>
            <a:r>
              <a:rPr lang="ja-JP" altLang="en-US" sz="2400" dirty="0">
                <a:solidFill>
                  <a:srgbClr val="FF0000"/>
                </a:solidFill>
                <a:latin typeface="ＭＳ Ｐゴシック" panose="020B0600070205080204" pitchFamily="50" charset="-128"/>
              </a:rPr>
              <a:t>　斜面崩壊</a:t>
            </a:r>
            <a:endParaRPr lang="en-US" altLang="ja-JP" sz="2400" dirty="0">
              <a:solidFill>
                <a:srgbClr val="FF0000"/>
              </a:solidFill>
              <a:latin typeface="ＭＳ Ｐゴシック" panose="020B0600070205080204" pitchFamily="50" charset="-128"/>
            </a:endParaRPr>
          </a:p>
          <a:p>
            <a:endParaRPr kumimoji="1" lang="en-US" altLang="ja-JP" sz="2400" dirty="0">
              <a:solidFill>
                <a:srgbClr val="FF0000"/>
              </a:solidFill>
              <a:latin typeface="ＭＳ Ｐゴシック" panose="020B0600070205080204" pitchFamily="50" charset="-128"/>
              <a:ea typeface="ＭＳ Ｐゴシック" panose="020B0600070205080204" pitchFamily="50" charset="-128"/>
            </a:endParaRPr>
          </a:p>
          <a:p>
            <a:r>
              <a:rPr kumimoji="1" lang="ja-JP" altLang="en-US" sz="2400" dirty="0">
                <a:solidFill>
                  <a:srgbClr val="FF0000"/>
                </a:solidFill>
                <a:latin typeface="ＭＳ Ｐゴシック" panose="020B0600070205080204" pitchFamily="50" charset="-128"/>
                <a:ea typeface="ＭＳ Ｐゴシック" panose="020B0600070205080204" pitchFamily="50" charset="-128"/>
              </a:rPr>
              <a:t>・地下水（孔内水位・流動箇所）の計測</a:t>
            </a:r>
            <a:endParaRPr kumimoji="1" lang="en-US" altLang="ja-JP" sz="2400" dirty="0">
              <a:solidFill>
                <a:srgbClr val="FF0000"/>
              </a:solidFill>
              <a:latin typeface="ＭＳ Ｐゴシック" panose="020B0600070205080204" pitchFamily="50" charset="-128"/>
              <a:ea typeface="ＭＳ Ｐゴシック" panose="020B0600070205080204" pitchFamily="50" charset="-128"/>
            </a:endParaRPr>
          </a:p>
          <a:p>
            <a:endParaRPr kumimoji="1" lang="en-US" altLang="ja-JP" sz="2400" dirty="0">
              <a:solidFill>
                <a:srgbClr val="FF0000"/>
              </a:solidFill>
              <a:latin typeface="ＭＳ Ｐゴシック" panose="020B0600070205080204" pitchFamily="50" charset="-128"/>
              <a:ea typeface="ＭＳ Ｐゴシック" panose="020B0600070205080204" pitchFamily="50" charset="-128"/>
            </a:endParaRPr>
          </a:p>
          <a:p>
            <a:r>
              <a:rPr kumimoji="1" lang="ja-JP" altLang="en-US" sz="2400" dirty="0">
                <a:solidFill>
                  <a:srgbClr val="FF0000"/>
                </a:solidFill>
                <a:latin typeface="ＭＳ Ｐゴシック" panose="020B0600070205080204" pitchFamily="50" charset="-128"/>
                <a:ea typeface="ＭＳ Ｐゴシック" panose="020B0600070205080204" pitchFamily="50" charset="-128"/>
              </a:rPr>
              <a:t>・物探・他の手法等を併用した事例</a:t>
            </a:r>
            <a:endParaRPr kumimoji="1" lang="en-US" altLang="ja-JP" sz="2400" dirty="0">
              <a:solidFill>
                <a:srgbClr val="FF0000"/>
              </a:solidFill>
              <a:latin typeface="ＭＳ Ｐゴシック" panose="020B0600070205080204" pitchFamily="50" charset="-128"/>
              <a:ea typeface="ＭＳ Ｐゴシック" panose="020B0600070205080204" pitchFamily="50" charset="-128"/>
            </a:endParaRPr>
          </a:p>
          <a:p>
            <a:endParaRPr lang="en-US" altLang="ja-JP" sz="2400" dirty="0">
              <a:latin typeface="ＭＳ Ｐゴシック" panose="020B0600070205080204" pitchFamily="50" charset="-128"/>
              <a:ea typeface="ＭＳ Ｐゴシック" panose="020B0600070205080204" pitchFamily="50" charset="-128"/>
            </a:endParaRPr>
          </a:p>
          <a:p>
            <a:r>
              <a:rPr kumimoji="1" lang="ja-JP" altLang="en-US" sz="2400" dirty="0">
                <a:latin typeface="ＭＳ Ｐゴシック" panose="020B0600070205080204" pitchFamily="50" charset="-128"/>
                <a:ea typeface="ＭＳ Ｐゴシック" panose="020B0600070205080204" pitchFamily="50" charset="-128"/>
              </a:rPr>
              <a:t>今後の業務等においてヒントの一助になれば幸いです</a:t>
            </a:r>
          </a:p>
        </p:txBody>
      </p:sp>
      <p:sp>
        <p:nvSpPr>
          <p:cNvPr id="7" name="スライド番号プレースホルダー 6"/>
          <p:cNvSpPr>
            <a:spLocks noGrp="1"/>
          </p:cNvSpPr>
          <p:nvPr>
            <p:ph type="sldNum" sz="quarter" idx="12"/>
          </p:nvPr>
        </p:nvSpPr>
        <p:spPr/>
        <p:txBody>
          <a:bodyPr/>
          <a:lstStyle/>
          <a:p>
            <a:fld id="{39CB7DCB-03B8-4230-8C02-FEF92E79086E}" type="slidenum">
              <a:rPr kumimoji="1" lang="ja-JP" altLang="en-US" smtClean="0"/>
              <a:t>2</a:t>
            </a:fld>
            <a:endParaRPr kumimoji="1" lang="ja-JP" altLang="en-US" dirty="0"/>
          </a:p>
        </p:txBody>
      </p:sp>
    </p:spTree>
    <p:extLst>
      <p:ext uri="{BB962C8B-B14F-4D97-AF65-F5344CB8AC3E}">
        <p14:creationId xmlns:p14="http://schemas.microsoft.com/office/powerpoint/2010/main" val="1457600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E3C23-C9D5-FF28-C931-8904C25FF5A9}"/>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108F8175-2D59-548C-33C1-4E1DF20772EB}"/>
              </a:ext>
            </a:extLst>
          </p:cNvPr>
          <p:cNvSpPr>
            <a:spLocks noGrp="1"/>
          </p:cNvSpPr>
          <p:nvPr>
            <p:ph type="sldNum" sz="quarter" idx="12"/>
          </p:nvPr>
        </p:nvSpPr>
        <p:spPr/>
        <p:txBody>
          <a:bodyPr/>
          <a:lstStyle/>
          <a:p>
            <a:fld id="{39CB7DCB-03B8-4230-8C02-FEF92E79086E}" type="slidenum">
              <a:rPr kumimoji="1" lang="ja-JP" altLang="en-US" smtClean="0"/>
              <a:t>20</a:t>
            </a:fld>
            <a:endParaRPr kumimoji="1" lang="ja-JP" altLang="en-US"/>
          </a:p>
        </p:txBody>
      </p:sp>
      <p:pic>
        <p:nvPicPr>
          <p:cNvPr id="2" name="図 1">
            <a:extLst>
              <a:ext uri="{FF2B5EF4-FFF2-40B4-BE49-F238E27FC236}">
                <a16:creationId xmlns:a16="http://schemas.microsoft.com/office/drawing/2014/main" id="{044F69BB-0C5B-3048-2FFB-588A50DFED60}"/>
              </a:ext>
            </a:extLst>
          </p:cNvPr>
          <p:cNvPicPr>
            <a:picLocks noChangeAspect="1"/>
          </p:cNvPicPr>
          <p:nvPr/>
        </p:nvPicPr>
        <p:blipFill>
          <a:blip r:embed="rId2"/>
          <a:stretch>
            <a:fillRect/>
          </a:stretch>
        </p:blipFill>
        <p:spPr>
          <a:xfrm rot="5460000">
            <a:off x="1068216" y="931351"/>
            <a:ext cx="4299717" cy="5238234"/>
          </a:xfrm>
          <a:prstGeom prst="rect">
            <a:avLst/>
          </a:prstGeom>
        </p:spPr>
      </p:pic>
      <p:sp>
        <p:nvSpPr>
          <p:cNvPr id="3" name="テキスト ボックス 2">
            <a:extLst>
              <a:ext uri="{FF2B5EF4-FFF2-40B4-BE49-F238E27FC236}">
                <a16:creationId xmlns:a16="http://schemas.microsoft.com/office/drawing/2014/main" id="{EB30E00C-2F29-1AE4-9F5D-0C113182D9ED}"/>
              </a:ext>
            </a:extLst>
          </p:cNvPr>
          <p:cNvSpPr txBox="1"/>
          <p:nvPr/>
        </p:nvSpPr>
        <p:spPr>
          <a:xfrm>
            <a:off x="4331973" y="6096345"/>
            <a:ext cx="2125977" cy="276999"/>
          </a:xfrm>
          <a:prstGeom prst="rect">
            <a:avLst/>
          </a:prstGeom>
          <a:noFill/>
        </p:spPr>
        <p:txBody>
          <a:bodyPr wrap="square" rtlCol="0">
            <a:spAutoFit/>
          </a:bodyPr>
          <a:lstStyle/>
          <a:p>
            <a:r>
              <a:rPr lang="ja-JP" altLang="en-US" sz="1200" dirty="0">
                <a:latin typeface="Arial Unicode MS" panose="020B0604020202020204" pitchFamily="50" charset="-128"/>
                <a:ea typeface="Arial Unicode MS" panose="020B0604020202020204" pitchFamily="50" charset="-128"/>
                <a:cs typeface="Arial Unicode MS" panose="020B0604020202020204" pitchFamily="50" charset="-128"/>
              </a:rPr>
              <a:t>佐藤他</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(2002)</a:t>
            </a:r>
          </a:p>
        </p:txBody>
      </p:sp>
      <p:sp>
        <p:nvSpPr>
          <p:cNvPr id="4" name="Text Box 6">
            <a:extLst>
              <a:ext uri="{FF2B5EF4-FFF2-40B4-BE49-F238E27FC236}">
                <a16:creationId xmlns:a16="http://schemas.microsoft.com/office/drawing/2014/main" id="{FAA480E8-80DB-0C60-85AB-4B3473AB4A3F}"/>
              </a:ext>
            </a:extLst>
          </p:cNvPr>
          <p:cNvSpPr txBox="1">
            <a:spLocks noChangeArrowheads="1"/>
          </p:cNvSpPr>
          <p:nvPr/>
        </p:nvSpPr>
        <p:spPr bwMode="auto">
          <a:xfrm>
            <a:off x="6072800" y="1611476"/>
            <a:ext cx="2827699"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2000" dirty="0">
                <a:latin typeface="+mn-ea"/>
                <a:cs typeface="Arial Unicode MS" panose="020B0604020202020204" pitchFamily="50" charset="-128"/>
              </a:rPr>
              <a:t>地下水は地盤の中で複数層流れている</a:t>
            </a:r>
            <a:endParaRPr lang="en-US" altLang="ja-JP" sz="2000" dirty="0">
              <a:latin typeface="+mn-ea"/>
              <a:cs typeface="Arial Unicode MS" panose="020B0604020202020204" pitchFamily="50" charset="-128"/>
            </a:endParaRPr>
          </a:p>
          <a:p>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しかし，一様でなめらかな水面形で流れているというイメージで書かれている</a:t>
            </a:r>
            <a:endParaRPr lang="en-US" altLang="ja-JP" sz="2000" dirty="0">
              <a:latin typeface="+mn-ea"/>
              <a:cs typeface="Arial Unicode MS" panose="020B0604020202020204" pitchFamily="50" charset="-128"/>
            </a:endParaRPr>
          </a:p>
          <a:p>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沖積層ではほぼ認めることが可能だが，自然斜面ではこのようにはならないことが多い。</a:t>
            </a:r>
          </a:p>
        </p:txBody>
      </p:sp>
      <p:grpSp>
        <p:nvGrpSpPr>
          <p:cNvPr id="5" name="グループ化 4">
            <a:extLst>
              <a:ext uri="{FF2B5EF4-FFF2-40B4-BE49-F238E27FC236}">
                <a16:creationId xmlns:a16="http://schemas.microsoft.com/office/drawing/2014/main" id="{C654D57F-499A-359A-7C43-7BF155F90932}"/>
              </a:ext>
            </a:extLst>
          </p:cNvPr>
          <p:cNvGrpSpPr/>
          <p:nvPr/>
        </p:nvGrpSpPr>
        <p:grpSpPr>
          <a:xfrm>
            <a:off x="12357" y="0"/>
            <a:ext cx="9119286" cy="438912"/>
            <a:chOff x="0" y="0"/>
            <a:chExt cx="9119286" cy="438912"/>
          </a:xfrm>
        </p:grpSpPr>
        <p:sp>
          <p:nvSpPr>
            <p:cNvPr id="6" name="正方形/長方形 5">
              <a:extLst>
                <a:ext uri="{FF2B5EF4-FFF2-40B4-BE49-F238E27FC236}">
                  <a16:creationId xmlns:a16="http://schemas.microsoft.com/office/drawing/2014/main" id="{E689B285-A728-F869-A6CD-E43711DF59F3}"/>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オブジェクト 4">
              <a:extLst>
                <a:ext uri="{FF2B5EF4-FFF2-40B4-BE49-F238E27FC236}">
                  <a16:creationId xmlns:a16="http://schemas.microsoft.com/office/drawing/2014/main" id="{318930A1-5742-D783-31AB-ACFE967922A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8" name="テキスト ボックス 7">
            <a:extLst>
              <a:ext uri="{FF2B5EF4-FFF2-40B4-BE49-F238E27FC236}">
                <a16:creationId xmlns:a16="http://schemas.microsoft.com/office/drawing/2014/main" id="{4981EA51-F272-6A79-2C3E-B20B1603390D}"/>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斜面内における地下水の表現</a:t>
            </a:r>
          </a:p>
        </p:txBody>
      </p:sp>
      <p:sp>
        <p:nvSpPr>
          <p:cNvPr id="9" name="Text Box 6">
            <a:extLst>
              <a:ext uri="{FF2B5EF4-FFF2-40B4-BE49-F238E27FC236}">
                <a16:creationId xmlns:a16="http://schemas.microsoft.com/office/drawing/2014/main" id="{FD79107C-2541-03C9-9388-37F40F17D715}"/>
              </a:ext>
            </a:extLst>
          </p:cNvPr>
          <p:cNvSpPr txBox="1">
            <a:spLocks noChangeArrowheads="1"/>
          </p:cNvSpPr>
          <p:nvPr/>
        </p:nvSpPr>
        <p:spPr bwMode="auto">
          <a:xfrm>
            <a:off x="93375" y="465981"/>
            <a:ext cx="54452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2000" dirty="0">
                <a:latin typeface="+mn-ea"/>
                <a:cs typeface="Arial Unicode MS" panose="020B0604020202020204" pitchFamily="50" charset="-128"/>
              </a:rPr>
              <a:t>巨視的に（沖積地まで広げて）見ると</a:t>
            </a:r>
          </a:p>
        </p:txBody>
      </p:sp>
      <p:sp>
        <p:nvSpPr>
          <p:cNvPr id="10" name="円/楕円 30">
            <a:extLst>
              <a:ext uri="{FF2B5EF4-FFF2-40B4-BE49-F238E27FC236}">
                <a16:creationId xmlns:a16="http://schemas.microsoft.com/office/drawing/2014/main" id="{37FF1F67-F0D5-B007-446C-953E3120C351}"/>
              </a:ext>
            </a:extLst>
          </p:cNvPr>
          <p:cNvSpPr/>
          <p:nvPr/>
        </p:nvSpPr>
        <p:spPr>
          <a:xfrm>
            <a:off x="2364376" y="3278777"/>
            <a:ext cx="1031967" cy="4441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78229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94F0C-4431-3233-C76F-1606F6BD7F62}"/>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E8843DBB-AFB3-1737-995B-4AE8022E8BFF}"/>
              </a:ext>
            </a:extLst>
          </p:cNvPr>
          <p:cNvSpPr>
            <a:spLocks noGrp="1"/>
          </p:cNvSpPr>
          <p:nvPr>
            <p:ph type="sldNum" sz="quarter" idx="12"/>
          </p:nvPr>
        </p:nvSpPr>
        <p:spPr/>
        <p:txBody>
          <a:bodyPr/>
          <a:lstStyle/>
          <a:p>
            <a:fld id="{39CB7DCB-03B8-4230-8C02-FEF92E79086E}" type="slidenum">
              <a:rPr kumimoji="1" lang="ja-JP" altLang="en-US" smtClean="0"/>
              <a:t>21</a:t>
            </a:fld>
            <a:endParaRPr kumimoji="1" lang="ja-JP" altLang="en-US"/>
          </a:p>
        </p:txBody>
      </p:sp>
      <p:sp>
        <p:nvSpPr>
          <p:cNvPr id="3" name="角丸四角形吹き出し 11">
            <a:extLst>
              <a:ext uri="{FF2B5EF4-FFF2-40B4-BE49-F238E27FC236}">
                <a16:creationId xmlns:a16="http://schemas.microsoft.com/office/drawing/2014/main" id="{F2D2006C-92F0-C5EB-393E-BD4E7A005E9E}"/>
              </a:ext>
            </a:extLst>
          </p:cNvPr>
          <p:cNvSpPr/>
          <p:nvPr/>
        </p:nvSpPr>
        <p:spPr>
          <a:xfrm>
            <a:off x="345257" y="3868986"/>
            <a:ext cx="2760123" cy="1781528"/>
          </a:xfrm>
          <a:prstGeom prst="wedgeRoundRectCallout">
            <a:avLst>
              <a:gd name="adj1" fmla="val 109364"/>
              <a:gd name="adj2" fmla="val 2245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FF00"/>
                </a:solidFill>
              </a:rPr>
              <a:t>同じ土質（地質）で構成されているのであれば，幅広く崩れるのでは？</a:t>
            </a:r>
            <a:endParaRPr kumimoji="1" lang="en-US" altLang="ja-JP" dirty="0">
              <a:solidFill>
                <a:srgbClr val="FFFF00"/>
              </a:solidFill>
            </a:endParaRPr>
          </a:p>
          <a:p>
            <a:pPr algn="ctr"/>
            <a:r>
              <a:rPr kumimoji="1" lang="ja-JP" altLang="en-US" dirty="0">
                <a:solidFill>
                  <a:srgbClr val="FFFF00"/>
                </a:solidFill>
              </a:rPr>
              <a:t>実際の地形はそうなっているのか？</a:t>
            </a:r>
          </a:p>
        </p:txBody>
      </p:sp>
      <p:pic>
        <p:nvPicPr>
          <p:cNvPr id="7" name="図 6">
            <a:extLst>
              <a:ext uri="{FF2B5EF4-FFF2-40B4-BE49-F238E27FC236}">
                <a16:creationId xmlns:a16="http://schemas.microsoft.com/office/drawing/2014/main" id="{51EBAFFF-06DB-91BC-A5C3-D173184B755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7105" r="21711" b="27720"/>
          <a:stretch/>
        </p:blipFill>
        <p:spPr>
          <a:xfrm>
            <a:off x="307223" y="596970"/>
            <a:ext cx="3557555" cy="3152070"/>
          </a:xfrm>
          <a:prstGeom prst="rect">
            <a:avLst/>
          </a:prstGeom>
        </p:spPr>
      </p:pic>
      <p:sp>
        <p:nvSpPr>
          <p:cNvPr id="8" name="Text Box 6">
            <a:extLst>
              <a:ext uri="{FF2B5EF4-FFF2-40B4-BE49-F238E27FC236}">
                <a16:creationId xmlns:a16="http://schemas.microsoft.com/office/drawing/2014/main" id="{E8CD09F5-7623-69E8-271E-347BF32E75AD}"/>
              </a:ext>
            </a:extLst>
          </p:cNvPr>
          <p:cNvSpPr txBox="1">
            <a:spLocks noChangeArrowheads="1"/>
          </p:cNvSpPr>
          <p:nvPr/>
        </p:nvSpPr>
        <p:spPr bwMode="auto">
          <a:xfrm>
            <a:off x="4195498" y="754662"/>
            <a:ext cx="483552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2000" dirty="0">
                <a:latin typeface="+mn-ea"/>
                <a:cs typeface="Arial Unicode MS" panose="020B0604020202020204" pitchFamily="50" charset="-128"/>
              </a:rPr>
              <a:t>ここで（やや）巨視的に見て，斜面内で一様な水面形で表されるとするならば・・・</a:t>
            </a:r>
            <a:endParaRPr lang="en-US" altLang="ja-JP" sz="2000" dirty="0">
              <a:latin typeface="+mn-ea"/>
              <a:cs typeface="Arial Unicode MS" panose="020B0604020202020204" pitchFamily="50" charset="-128"/>
            </a:endParaRPr>
          </a:p>
          <a:p>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極端な事を言うと</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左の写真のような斜面崩壊は，</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もっと広範囲に崩れるのでは？</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（実際の斜面地形の発達状況は複雑な形状をしているはず）</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　　　　　　　　　　　　↓</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谷地形を考えると単純な水面形では形成されないのでは？</a:t>
            </a:r>
            <a:endParaRPr lang="en-US" altLang="ja-JP" sz="2000" dirty="0">
              <a:latin typeface="+mn-ea"/>
              <a:cs typeface="Arial Unicode MS" panose="020B0604020202020204" pitchFamily="50" charset="-128"/>
            </a:endParaRPr>
          </a:p>
          <a:p>
            <a:endParaRPr lang="en-US" altLang="ja-JP" sz="2000" dirty="0">
              <a:latin typeface="+mn-ea"/>
              <a:cs typeface="Arial Unicode MS" panose="020B0604020202020204" pitchFamily="50" charset="-128"/>
            </a:endParaRPr>
          </a:p>
        </p:txBody>
      </p:sp>
      <p:grpSp>
        <p:nvGrpSpPr>
          <p:cNvPr id="9" name="グループ化 8">
            <a:extLst>
              <a:ext uri="{FF2B5EF4-FFF2-40B4-BE49-F238E27FC236}">
                <a16:creationId xmlns:a16="http://schemas.microsoft.com/office/drawing/2014/main" id="{E9A1B872-BADD-ADAA-3011-34F8BD8A3769}"/>
              </a:ext>
            </a:extLst>
          </p:cNvPr>
          <p:cNvGrpSpPr/>
          <p:nvPr/>
        </p:nvGrpSpPr>
        <p:grpSpPr>
          <a:xfrm>
            <a:off x="4737846" y="4560421"/>
            <a:ext cx="3092658" cy="887911"/>
            <a:chOff x="3859058" y="5614209"/>
            <a:chExt cx="3092658" cy="887911"/>
          </a:xfrm>
        </p:grpSpPr>
        <p:sp>
          <p:nvSpPr>
            <p:cNvPr id="10" name="平行四辺形 9">
              <a:extLst>
                <a:ext uri="{FF2B5EF4-FFF2-40B4-BE49-F238E27FC236}">
                  <a16:creationId xmlns:a16="http://schemas.microsoft.com/office/drawing/2014/main" id="{FD833AA1-2994-572A-703F-E507AEC68B94}"/>
                </a:ext>
              </a:extLst>
            </p:cNvPr>
            <p:cNvSpPr/>
            <p:nvPr/>
          </p:nvSpPr>
          <p:spPr>
            <a:xfrm>
              <a:off x="3859058" y="6032993"/>
              <a:ext cx="1959429" cy="444075"/>
            </a:xfrm>
            <a:prstGeom prst="parallelogram">
              <a:avLst>
                <a:gd name="adj" fmla="val 11065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C2ABA6A-2049-AFB4-1889-5C0208CE2483}"/>
                </a:ext>
              </a:extLst>
            </p:cNvPr>
            <p:cNvCxnSpPr/>
            <p:nvPr/>
          </p:nvCxnSpPr>
          <p:spPr>
            <a:xfrm flipV="1">
              <a:off x="5801462" y="5614209"/>
              <a:ext cx="964641" cy="4119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5060BC5A-5C50-8C5C-A9BF-F6A223F8AA7A}"/>
                </a:ext>
              </a:extLst>
            </p:cNvPr>
            <p:cNvCxnSpPr/>
            <p:nvPr/>
          </p:nvCxnSpPr>
          <p:spPr>
            <a:xfrm flipV="1">
              <a:off x="4309636" y="5651585"/>
              <a:ext cx="964641" cy="4119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5A66AE7F-6559-2F4F-1421-38AA0B0EA83C}"/>
                </a:ext>
              </a:extLst>
            </p:cNvPr>
            <p:cNvCxnSpPr/>
            <p:nvPr/>
          </p:nvCxnSpPr>
          <p:spPr>
            <a:xfrm flipV="1">
              <a:off x="5275140" y="5876224"/>
              <a:ext cx="1528402" cy="6258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9803D770-DA24-290B-ADF4-48954E7BB945}"/>
                </a:ext>
              </a:extLst>
            </p:cNvPr>
            <p:cNvCxnSpPr/>
            <p:nvPr/>
          </p:nvCxnSpPr>
          <p:spPr>
            <a:xfrm flipV="1">
              <a:off x="5562260" y="5648903"/>
              <a:ext cx="1389456" cy="62589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1A39389E-4E80-9E57-A7AC-A6CB6A61A34C}"/>
                </a:ext>
              </a:extLst>
            </p:cNvPr>
            <p:cNvCxnSpPr>
              <a:stCxn id="10" idx="5"/>
              <a:endCxn id="10" idx="2"/>
            </p:cNvCxnSpPr>
            <p:nvPr/>
          </p:nvCxnSpPr>
          <p:spPr>
            <a:xfrm>
              <a:off x="4104751" y="6255031"/>
              <a:ext cx="146804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二等辺三角形 15">
              <a:extLst>
                <a:ext uri="{FF2B5EF4-FFF2-40B4-BE49-F238E27FC236}">
                  <a16:creationId xmlns:a16="http://schemas.microsoft.com/office/drawing/2014/main" id="{98BD35D7-3016-CDD9-4B7D-32F0D175A54C}"/>
                </a:ext>
              </a:extLst>
            </p:cNvPr>
            <p:cNvSpPr/>
            <p:nvPr/>
          </p:nvSpPr>
          <p:spPr>
            <a:xfrm rot="19927344" flipV="1">
              <a:off x="6471389" y="5711449"/>
              <a:ext cx="137590" cy="148452"/>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グループ化 16">
            <a:extLst>
              <a:ext uri="{FF2B5EF4-FFF2-40B4-BE49-F238E27FC236}">
                <a16:creationId xmlns:a16="http://schemas.microsoft.com/office/drawing/2014/main" id="{50F19851-764B-91FA-BD4E-B5F01B0DD295}"/>
              </a:ext>
            </a:extLst>
          </p:cNvPr>
          <p:cNvGrpSpPr/>
          <p:nvPr/>
        </p:nvGrpSpPr>
        <p:grpSpPr>
          <a:xfrm>
            <a:off x="12357" y="0"/>
            <a:ext cx="9119286" cy="438912"/>
            <a:chOff x="0" y="0"/>
            <a:chExt cx="9119286" cy="438912"/>
          </a:xfrm>
        </p:grpSpPr>
        <p:sp>
          <p:nvSpPr>
            <p:cNvPr id="18" name="正方形/長方形 17">
              <a:extLst>
                <a:ext uri="{FF2B5EF4-FFF2-40B4-BE49-F238E27FC236}">
                  <a16:creationId xmlns:a16="http://schemas.microsoft.com/office/drawing/2014/main" id="{29864E28-CC6D-B621-6C4D-BD039C42E4C0}"/>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オブジェクト 4">
              <a:extLst>
                <a:ext uri="{FF2B5EF4-FFF2-40B4-BE49-F238E27FC236}">
                  <a16:creationId xmlns:a16="http://schemas.microsoft.com/office/drawing/2014/main" id="{13242AA4-05A0-67D4-E449-164D6025B0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0" name="テキスト ボックス 19">
            <a:extLst>
              <a:ext uri="{FF2B5EF4-FFF2-40B4-BE49-F238E27FC236}">
                <a16:creationId xmlns:a16="http://schemas.microsoft.com/office/drawing/2014/main" id="{5EF0C516-CC7F-5340-6A0F-908CBCC9410E}"/>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斜面内における地下水の表現</a:t>
            </a:r>
          </a:p>
        </p:txBody>
      </p:sp>
    </p:spTree>
    <p:extLst>
      <p:ext uri="{BB962C8B-B14F-4D97-AF65-F5344CB8AC3E}">
        <p14:creationId xmlns:p14="http://schemas.microsoft.com/office/powerpoint/2010/main" val="3057201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47CCC-2619-4126-BBC4-6F631979E703}"/>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6D2806B5-5622-E956-5EA6-242892636093}"/>
              </a:ext>
            </a:extLst>
          </p:cNvPr>
          <p:cNvSpPr>
            <a:spLocks noGrp="1"/>
          </p:cNvSpPr>
          <p:nvPr>
            <p:ph type="sldNum" sz="quarter" idx="12"/>
          </p:nvPr>
        </p:nvSpPr>
        <p:spPr/>
        <p:txBody>
          <a:bodyPr/>
          <a:lstStyle/>
          <a:p>
            <a:fld id="{39CB7DCB-03B8-4230-8C02-FEF92E79086E}" type="slidenum">
              <a:rPr kumimoji="1" lang="ja-JP" altLang="en-US" smtClean="0"/>
              <a:t>22</a:t>
            </a:fld>
            <a:endParaRPr kumimoji="1" lang="ja-JP" altLang="en-US"/>
          </a:p>
        </p:txBody>
      </p:sp>
      <p:pic>
        <p:nvPicPr>
          <p:cNvPr id="3" name="図 2">
            <a:extLst>
              <a:ext uri="{FF2B5EF4-FFF2-40B4-BE49-F238E27FC236}">
                <a16:creationId xmlns:a16="http://schemas.microsoft.com/office/drawing/2014/main" id="{9926529F-0B94-4D40-34D5-DB2936641A9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308677" y="1029560"/>
            <a:ext cx="4737898" cy="3809689"/>
          </a:xfrm>
          <a:prstGeom prst="rect">
            <a:avLst/>
          </a:prstGeom>
        </p:spPr>
      </p:pic>
      <p:grpSp>
        <p:nvGrpSpPr>
          <p:cNvPr id="4" name="グループ化 3">
            <a:extLst>
              <a:ext uri="{FF2B5EF4-FFF2-40B4-BE49-F238E27FC236}">
                <a16:creationId xmlns:a16="http://schemas.microsoft.com/office/drawing/2014/main" id="{8478BB46-B4C0-9E57-C7CB-D038A817FA3D}"/>
              </a:ext>
            </a:extLst>
          </p:cNvPr>
          <p:cNvGrpSpPr/>
          <p:nvPr/>
        </p:nvGrpSpPr>
        <p:grpSpPr>
          <a:xfrm>
            <a:off x="12357" y="0"/>
            <a:ext cx="9119286" cy="438912"/>
            <a:chOff x="0" y="0"/>
            <a:chExt cx="9119286" cy="438912"/>
          </a:xfrm>
        </p:grpSpPr>
        <p:sp>
          <p:nvSpPr>
            <p:cNvPr id="5" name="正方形/長方形 4">
              <a:extLst>
                <a:ext uri="{FF2B5EF4-FFF2-40B4-BE49-F238E27FC236}">
                  <a16:creationId xmlns:a16="http://schemas.microsoft.com/office/drawing/2014/main" id="{A03071DA-F95A-4133-0C70-9A21542148A0}"/>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オブジェクト 4">
              <a:extLst>
                <a:ext uri="{FF2B5EF4-FFF2-40B4-BE49-F238E27FC236}">
                  <a16:creationId xmlns:a16="http://schemas.microsoft.com/office/drawing/2014/main" id="{41111D96-6283-E79D-5540-94E7DFFEBFC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7" name="テキスト ボックス 6">
            <a:extLst>
              <a:ext uri="{FF2B5EF4-FFF2-40B4-BE49-F238E27FC236}">
                <a16:creationId xmlns:a16="http://schemas.microsoft.com/office/drawing/2014/main" id="{04034F13-0C32-FD63-38F8-3C1CB35A7538}"/>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斜面内における地下水の表現</a:t>
            </a:r>
          </a:p>
        </p:txBody>
      </p:sp>
      <p:sp>
        <p:nvSpPr>
          <p:cNvPr id="8" name="テキスト ボックス 7">
            <a:extLst>
              <a:ext uri="{FF2B5EF4-FFF2-40B4-BE49-F238E27FC236}">
                <a16:creationId xmlns:a16="http://schemas.microsoft.com/office/drawing/2014/main" id="{9780E618-E97D-7FE0-339C-76494DDB3FB2}"/>
              </a:ext>
            </a:extLst>
          </p:cNvPr>
          <p:cNvSpPr txBox="1"/>
          <p:nvPr/>
        </p:nvSpPr>
        <p:spPr>
          <a:xfrm>
            <a:off x="2885157" y="4899018"/>
            <a:ext cx="2057400" cy="307777"/>
          </a:xfrm>
          <a:prstGeom prst="rect">
            <a:avLst/>
          </a:prstGeom>
          <a:noFill/>
        </p:spPr>
        <p:txBody>
          <a:bodyPr wrap="square" rtlCol="0">
            <a:spAutoFit/>
          </a:bodyPr>
          <a:lstStyle/>
          <a:p>
            <a:r>
              <a:rPr lang="en-US" altLang="ja-JP" sz="1400" dirty="0">
                <a:latin typeface="+mn-ea"/>
              </a:rPr>
              <a:t>McDonnell (1990) </a:t>
            </a:r>
            <a:r>
              <a:rPr lang="ja-JP" altLang="en-US" sz="1400" dirty="0">
                <a:latin typeface="+mn-ea"/>
              </a:rPr>
              <a:t>原図</a:t>
            </a:r>
            <a:endParaRPr lang="en-US" altLang="ja-JP" sz="1400" i="1" dirty="0">
              <a:latin typeface="+mn-ea"/>
              <a:cs typeface="Arial Unicode MS" panose="020B0604020202020204" pitchFamily="50" charset="-128"/>
            </a:endParaRPr>
          </a:p>
        </p:txBody>
      </p:sp>
      <p:sp>
        <p:nvSpPr>
          <p:cNvPr id="9" name="Text Box 6">
            <a:extLst>
              <a:ext uri="{FF2B5EF4-FFF2-40B4-BE49-F238E27FC236}">
                <a16:creationId xmlns:a16="http://schemas.microsoft.com/office/drawing/2014/main" id="{E2F115D6-7A43-C5A7-6689-AB867D3E7B64}"/>
              </a:ext>
            </a:extLst>
          </p:cNvPr>
          <p:cNvSpPr txBox="1">
            <a:spLocks noChangeArrowheads="1"/>
          </p:cNvSpPr>
          <p:nvPr/>
        </p:nvSpPr>
        <p:spPr bwMode="auto">
          <a:xfrm>
            <a:off x="5031195" y="969791"/>
            <a:ext cx="4038230"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2000" dirty="0">
                <a:latin typeface="+mn-ea"/>
                <a:cs typeface="Arial Unicode MS" panose="020B0604020202020204" pitchFamily="50" charset="-128"/>
              </a:rPr>
              <a:t>左図のモデルでは，斜面内に一様な水面形を有するものの，地下水が流れやすい水脈状の構造（飽和パイプ流：マクロポア）も存在することを示唆</a:t>
            </a:r>
            <a:endParaRPr lang="en-US" altLang="ja-JP" sz="2000" dirty="0">
              <a:latin typeface="+mn-ea"/>
              <a:cs typeface="Arial Unicode MS" panose="020B0604020202020204" pitchFamily="50" charset="-128"/>
            </a:endParaRPr>
          </a:p>
          <a:p>
            <a:endParaRPr lang="en-US" altLang="ja-JP" sz="2000" dirty="0">
              <a:latin typeface="+mn-ea"/>
              <a:cs typeface="Arial Unicode MS" panose="020B0604020202020204" pitchFamily="50" charset="-128"/>
            </a:endParaRPr>
          </a:p>
          <a:p>
            <a:r>
              <a:rPr lang="en-US" altLang="ja-JP" sz="2000" dirty="0">
                <a:latin typeface="+mn-ea"/>
                <a:cs typeface="Arial Unicode MS" panose="020B0604020202020204" pitchFamily="50" charset="-128"/>
              </a:rPr>
              <a:t>※</a:t>
            </a:r>
            <a:r>
              <a:rPr lang="ja-JP" altLang="en-US" sz="2000" dirty="0">
                <a:latin typeface="+mn-ea"/>
                <a:cs typeface="Arial Unicode MS" panose="020B0604020202020204" pitchFamily="50" charset="-128"/>
              </a:rPr>
              <a:t>地中内の大きな間隙を経路として起こるとされるマクロポア流の可能性は</a:t>
            </a:r>
            <a:r>
              <a:rPr lang="en-US" altLang="ja-JP" sz="2000" dirty="0">
                <a:latin typeface="+mn-ea"/>
                <a:cs typeface="Arial Unicode MS" panose="020B0604020202020204" pitchFamily="50" charset="-128"/>
              </a:rPr>
              <a:t>1940</a:t>
            </a:r>
            <a:r>
              <a:rPr lang="ja-JP" altLang="en-US" sz="2000" dirty="0">
                <a:latin typeface="+mn-ea"/>
                <a:cs typeface="Arial Unicode MS" panose="020B0604020202020204" pitchFamily="50" charset="-128"/>
              </a:rPr>
              <a:t>年代に指摘されていたが，現場の研究においてもモデル的研究においても反対（否定）されていたようである。</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　　　　　　　　　　　　↓</a:t>
            </a:r>
            <a:endParaRPr lang="en-US" altLang="ja-JP" sz="2000" dirty="0">
              <a:latin typeface="+mn-ea"/>
              <a:cs typeface="Arial Unicode MS" panose="020B0604020202020204" pitchFamily="50" charset="-128"/>
            </a:endParaRPr>
          </a:p>
          <a:p>
            <a:r>
              <a:rPr lang="ja-JP" altLang="en-US" sz="2000" dirty="0">
                <a:latin typeface="+mn-ea"/>
                <a:cs typeface="Arial Unicode MS" panose="020B0604020202020204" pitchFamily="50" charset="-128"/>
              </a:rPr>
              <a:t>その後のフィールドスタディにおいて化学的・同位体的トレーサーが使用されたことにより，マクロポアの重要性やメカニズムが見直されていった。</a:t>
            </a:r>
            <a:endParaRPr lang="en-US" altLang="ja-JP" sz="2000" dirty="0">
              <a:latin typeface="+mn-ea"/>
              <a:cs typeface="Arial Unicode MS" panose="020B0604020202020204" pitchFamily="50" charset="-128"/>
            </a:endParaRPr>
          </a:p>
        </p:txBody>
      </p:sp>
      <p:sp>
        <p:nvSpPr>
          <p:cNvPr id="10" name="Text Box 6">
            <a:extLst>
              <a:ext uri="{FF2B5EF4-FFF2-40B4-BE49-F238E27FC236}">
                <a16:creationId xmlns:a16="http://schemas.microsoft.com/office/drawing/2014/main" id="{269CD19E-67F8-DFD3-F8ED-5CFC5D73A5DD}"/>
              </a:ext>
            </a:extLst>
          </p:cNvPr>
          <p:cNvSpPr txBox="1">
            <a:spLocks noChangeArrowheads="1"/>
          </p:cNvSpPr>
          <p:nvPr/>
        </p:nvSpPr>
        <p:spPr bwMode="auto">
          <a:xfrm>
            <a:off x="557095" y="563674"/>
            <a:ext cx="827822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sz="2400" dirty="0">
                <a:latin typeface="+mn-ea"/>
                <a:cs typeface="Arial Unicode MS" panose="020B0604020202020204" pitchFamily="50" charset="-128"/>
              </a:rPr>
              <a:t>湿潤集水域の斜面内部凹地での地下水流出メカニズムの概念</a:t>
            </a:r>
            <a:endParaRPr lang="en-US" altLang="ja-JP" sz="2400" dirty="0">
              <a:latin typeface="+mn-ea"/>
              <a:cs typeface="Arial Unicode MS" panose="020B0604020202020204" pitchFamily="50" charset="-128"/>
            </a:endParaRPr>
          </a:p>
          <a:p>
            <a:endParaRPr lang="ja-JP" altLang="en-US" sz="2400" dirty="0">
              <a:latin typeface="+mn-ea"/>
              <a:cs typeface="Arial Unicode MS" panose="020B0604020202020204" pitchFamily="50" charset="-128"/>
            </a:endParaRPr>
          </a:p>
        </p:txBody>
      </p:sp>
    </p:spTree>
    <p:extLst>
      <p:ext uri="{BB962C8B-B14F-4D97-AF65-F5344CB8AC3E}">
        <p14:creationId xmlns:p14="http://schemas.microsoft.com/office/powerpoint/2010/main" val="3190953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9E823-1DF8-F526-EF4A-5D975B544F12}"/>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76AC5165-045E-E41E-2EB4-3B847F8EFF9E}"/>
              </a:ext>
            </a:extLst>
          </p:cNvPr>
          <p:cNvSpPr>
            <a:spLocks noGrp="1"/>
          </p:cNvSpPr>
          <p:nvPr>
            <p:ph type="sldNum" sz="quarter" idx="12"/>
          </p:nvPr>
        </p:nvSpPr>
        <p:spPr/>
        <p:txBody>
          <a:bodyPr/>
          <a:lstStyle/>
          <a:p>
            <a:fld id="{39CB7DCB-03B8-4230-8C02-FEF92E79086E}" type="slidenum">
              <a:rPr kumimoji="1" lang="ja-JP" altLang="en-US" smtClean="0"/>
              <a:t>23</a:t>
            </a:fld>
            <a:endParaRPr kumimoji="1" lang="ja-JP" altLang="en-US"/>
          </a:p>
        </p:txBody>
      </p:sp>
      <p:grpSp>
        <p:nvGrpSpPr>
          <p:cNvPr id="2" name="グループ化 1">
            <a:extLst>
              <a:ext uri="{FF2B5EF4-FFF2-40B4-BE49-F238E27FC236}">
                <a16:creationId xmlns:a16="http://schemas.microsoft.com/office/drawing/2014/main" id="{60015ABE-1EFB-904E-D06A-6ED65EFA6AAA}"/>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F53044AD-F065-A4F6-2240-7BD23D314E2C}"/>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B2B0DE5C-B212-24B1-8998-46EF2572405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E509E07E-A0BF-12A9-07EE-EFBB8833AEA4}"/>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斜面内における地下水の表現</a:t>
            </a:r>
          </a:p>
        </p:txBody>
      </p:sp>
      <p:sp>
        <p:nvSpPr>
          <p:cNvPr id="6" name="テキスト ボックス 5">
            <a:extLst>
              <a:ext uri="{FF2B5EF4-FFF2-40B4-BE49-F238E27FC236}">
                <a16:creationId xmlns:a16="http://schemas.microsoft.com/office/drawing/2014/main" id="{F5B6F26B-EBD7-105C-AA8B-48673FE4D663}"/>
              </a:ext>
            </a:extLst>
          </p:cNvPr>
          <p:cNvSpPr txBox="1"/>
          <p:nvPr/>
        </p:nvSpPr>
        <p:spPr>
          <a:xfrm>
            <a:off x="32793" y="563229"/>
            <a:ext cx="6425157" cy="1015663"/>
          </a:xfrm>
          <a:prstGeom prst="rect">
            <a:avLst/>
          </a:prstGeom>
          <a:noFill/>
        </p:spPr>
        <p:txBody>
          <a:bodyPr wrap="none" rtlCol="0">
            <a:spAutoFit/>
          </a:bodyPr>
          <a:lstStyle/>
          <a:p>
            <a:r>
              <a:rPr lang="ja-JP" altLang="en-US" sz="2000" dirty="0">
                <a:latin typeface="+mn-ea"/>
              </a:rPr>
              <a:t>自然斜面における地下水：</a:t>
            </a:r>
            <a:endParaRPr lang="en-US" altLang="ja-JP" sz="2000" dirty="0">
              <a:latin typeface="+mn-ea"/>
            </a:endParaRPr>
          </a:p>
          <a:p>
            <a:r>
              <a:rPr lang="ja-JP" altLang="en-US" sz="2000" dirty="0">
                <a:latin typeface="+mn-ea"/>
              </a:rPr>
              <a:t>流れやすいところを流れている</a:t>
            </a:r>
            <a:endParaRPr lang="en-US" altLang="ja-JP" sz="2000" dirty="0">
              <a:latin typeface="+mn-ea"/>
            </a:endParaRPr>
          </a:p>
          <a:p>
            <a:r>
              <a:rPr lang="ja-JP" altLang="en-US" sz="2000" dirty="0">
                <a:latin typeface="+mn-ea"/>
              </a:rPr>
              <a:t>（一様な水面形では無く、水脈（水みち）状に存在している）</a:t>
            </a:r>
            <a:endParaRPr kumimoji="1" lang="ja-JP" altLang="en-US" sz="2000" dirty="0">
              <a:latin typeface="+mn-ea"/>
            </a:endParaRPr>
          </a:p>
        </p:txBody>
      </p:sp>
      <p:pic>
        <p:nvPicPr>
          <p:cNvPr id="7" name="Picture 2">
            <a:extLst>
              <a:ext uri="{FF2B5EF4-FFF2-40B4-BE49-F238E27FC236}">
                <a16:creationId xmlns:a16="http://schemas.microsoft.com/office/drawing/2014/main" id="{8FDEF0A5-1BF2-1616-B5B3-3FD81D37E0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582" y="1791129"/>
            <a:ext cx="3674640" cy="2411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グループ化 9">
            <a:extLst>
              <a:ext uri="{FF2B5EF4-FFF2-40B4-BE49-F238E27FC236}">
                <a16:creationId xmlns:a16="http://schemas.microsoft.com/office/drawing/2014/main" id="{6E62C10E-A978-E40A-142F-CDC519237E28}"/>
              </a:ext>
            </a:extLst>
          </p:cNvPr>
          <p:cNvGrpSpPr>
            <a:grpSpLocks noChangeAspect="1"/>
          </p:cNvGrpSpPr>
          <p:nvPr/>
        </p:nvGrpSpPr>
        <p:grpSpPr>
          <a:xfrm>
            <a:off x="4788798" y="1690089"/>
            <a:ext cx="3338304" cy="2484319"/>
            <a:chOff x="5137408" y="2362200"/>
            <a:chExt cx="2867025" cy="2133600"/>
          </a:xfrm>
        </p:grpSpPr>
        <p:pic>
          <p:nvPicPr>
            <p:cNvPr id="8" name="Picture 3">
              <a:extLst>
                <a:ext uri="{FF2B5EF4-FFF2-40B4-BE49-F238E27FC236}">
                  <a16:creationId xmlns:a16="http://schemas.microsoft.com/office/drawing/2014/main" id="{30BEA868-8647-8A74-0AA7-8FCD69916E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7408" y="2362200"/>
              <a:ext cx="286702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テキスト ボックス 8">
              <a:extLst>
                <a:ext uri="{FF2B5EF4-FFF2-40B4-BE49-F238E27FC236}">
                  <a16:creationId xmlns:a16="http://schemas.microsoft.com/office/drawing/2014/main" id="{13680DEB-03A6-3C83-BD6D-68BC200C24B5}"/>
                </a:ext>
              </a:extLst>
            </p:cNvPr>
            <p:cNvSpPr txBox="1"/>
            <p:nvPr/>
          </p:nvSpPr>
          <p:spPr>
            <a:xfrm>
              <a:off x="6996321" y="3967621"/>
              <a:ext cx="1008112" cy="276999"/>
            </a:xfrm>
            <a:prstGeom prst="rect">
              <a:avLst/>
            </a:prstGeom>
            <a:noFill/>
          </p:spPr>
          <p:txBody>
            <a:bodyPr wrap="square" rtlCol="0">
              <a:spAutoFit/>
            </a:bodyPr>
            <a:lstStyle/>
            <a:p>
              <a:r>
                <a:rPr kumimoji="1" lang="ja-JP" altLang="en-US" sz="1200" b="1" dirty="0">
                  <a:solidFill>
                    <a:srgbClr val="FF0000"/>
                  </a:solidFill>
                </a:rPr>
                <a:t>地下水</a:t>
              </a:r>
            </a:p>
          </p:txBody>
        </p:sp>
      </p:grpSp>
      <p:sp>
        <p:nvSpPr>
          <p:cNvPr id="11" name="テキスト ボックス 10">
            <a:extLst>
              <a:ext uri="{FF2B5EF4-FFF2-40B4-BE49-F238E27FC236}">
                <a16:creationId xmlns:a16="http://schemas.microsoft.com/office/drawing/2014/main" id="{771A5B7F-BC16-CD41-2218-5E5EB6F84810}"/>
              </a:ext>
            </a:extLst>
          </p:cNvPr>
          <p:cNvSpPr txBox="1"/>
          <p:nvPr/>
        </p:nvSpPr>
        <p:spPr>
          <a:xfrm>
            <a:off x="394582" y="4414848"/>
            <a:ext cx="3437830" cy="646331"/>
          </a:xfrm>
          <a:prstGeom prst="rect">
            <a:avLst/>
          </a:prstGeom>
          <a:noFill/>
        </p:spPr>
        <p:txBody>
          <a:bodyPr wrap="square" rtlCol="0">
            <a:spAutoFit/>
          </a:bodyPr>
          <a:lstStyle/>
          <a:p>
            <a:r>
              <a:rPr lang="ja-JP" altLang="en-US" dirty="0">
                <a:latin typeface="+mn-ea"/>
              </a:rPr>
              <a:t>福島県滝坂</a:t>
            </a:r>
            <a:r>
              <a:rPr lang="ja-JP" altLang="ja-JP" dirty="0">
                <a:latin typeface="+mn-ea"/>
              </a:rPr>
              <a:t>地すべり</a:t>
            </a:r>
            <a:r>
              <a:rPr lang="ja-JP" altLang="en-US" dirty="0">
                <a:latin typeface="+mn-ea"/>
              </a:rPr>
              <a:t>の</a:t>
            </a:r>
            <a:r>
              <a:rPr lang="ja-JP" altLang="ja-JP" dirty="0">
                <a:latin typeface="+mn-ea"/>
              </a:rPr>
              <a:t>集水井内</a:t>
            </a:r>
            <a:r>
              <a:rPr lang="ja-JP" altLang="en-US" dirty="0">
                <a:latin typeface="+mn-ea"/>
              </a:rPr>
              <a:t>における</a:t>
            </a:r>
            <a:r>
              <a:rPr lang="ja-JP" altLang="ja-JP" dirty="0">
                <a:latin typeface="+mn-ea"/>
              </a:rPr>
              <a:t>地下水流動状況</a:t>
            </a:r>
            <a:endParaRPr kumimoji="1" lang="ja-JP" altLang="en-US" dirty="0">
              <a:latin typeface="+mn-ea"/>
            </a:endParaRPr>
          </a:p>
        </p:txBody>
      </p:sp>
      <p:sp>
        <p:nvSpPr>
          <p:cNvPr id="12" name="テキスト ボックス 11">
            <a:extLst>
              <a:ext uri="{FF2B5EF4-FFF2-40B4-BE49-F238E27FC236}">
                <a16:creationId xmlns:a16="http://schemas.microsoft.com/office/drawing/2014/main" id="{91ABF57D-1244-A7A0-85FA-51E6356D39E7}"/>
              </a:ext>
            </a:extLst>
          </p:cNvPr>
          <p:cNvSpPr txBox="1"/>
          <p:nvPr/>
        </p:nvSpPr>
        <p:spPr>
          <a:xfrm>
            <a:off x="4788798" y="4414848"/>
            <a:ext cx="3619489" cy="830997"/>
          </a:xfrm>
          <a:prstGeom prst="rect">
            <a:avLst/>
          </a:prstGeom>
          <a:noFill/>
        </p:spPr>
        <p:txBody>
          <a:bodyPr wrap="square" rtlCol="0">
            <a:spAutoFit/>
          </a:bodyPr>
          <a:lstStyle/>
          <a:p>
            <a:r>
              <a:rPr lang="ja-JP" altLang="en-US" dirty="0">
                <a:latin typeface="+mn-ea"/>
              </a:rPr>
              <a:t>兵庫県香美町の</a:t>
            </a:r>
            <a:r>
              <a:rPr lang="ja-JP" altLang="ja-JP" dirty="0">
                <a:latin typeface="+mn-ea"/>
              </a:rPr>
              <a:t>切土斜面における地下水流動状況</a:t>
            </a:r>
          </a:p>
          <a:p>
            <a:r>
              <a:rPr kumimoji="1" lang="ja-JP" altLang="en-US" sz="1200" dirty="0">
                <a:latin typeface="+mn-ea"/>
              </a:rPr>
              <a:t>　　　　　　　　　　　　　　　　　　　（竹内篤雄博士　撮影）</a:t>
            </a:r>
          </a:p>
        </p:txBody>
      </p:sp>
    </p:spTree>
    <p:extLst>
      <p:ext uri="{BB962C8B-B14F-4D97-AF65-F5344CB8AC3E}">
        <p14:creationId xmlns:p14="http://schemas.microsoft.com/office/powerpoint/2010/main" val="2743970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0" y="494995"/>
            <a:ext cx="5498621" cy="400110"/>
          </a:xfrm>
          <a:prstGeom prst="rect">
            <a:avLst/>
          </a:prstGeom>
          <a:noFill/>
        </p:spPr>
        <p:txBody>
          <a:bodyPr wrap="none" rtlCol="0">
            <a:spAutoFit/>
          </a:bodyPr>
          <a:lstStyle/>
          <a:p>
            <a:r>
              <a:rPr kumimoji="1" lang="ja-JP" altLang="en-US" sz="2000" dirty="0"/>
              <a:t>みなさまにおかれましては釈迦に説法で恐縮です</a:t>
            </a:r>
          </a:p>
        </p:txBody>
      </p:sp>
      <p:pic>
        <p:nvPicPr>
          <p:cNvPr id="16" name="図 15"/>
          <p:cNvPicPr>
            <a:picLocks noChangeAspect="1"/>
          </p:cNvPicPr>
          <p:nvPr/>
        </p:nvPicPr>
        <p:blipFill>
          <a:blip r:embed="rId3"/>
          <a:stretch>
            <a:fillRect/>
          </a:stretch>
        </p:blipFill>
        <p:spPr>
          <a:xfrm>
            <a:off x="291878" y="895105"/>
            <a:ext cx="3817898" cy="5923357"/>
          </a:xfrm>
          <a:prstGeom prst="rect">
            <a:avLst/>
          </a:prstGeom>
        </p:spPr>
      </p:pic>
      <p:sp>
        <p:nvSpPr>
          <p:cNvPr id="18" name="テキスト ボックス 17"/>
          <p:cNvSpPr txBox="1"/>
          <p:nvPr/>
        </p:nvSpPr>
        <p:spPr>
          <a:xfrm>
            <a:off x="3974536" y="6541463"/>
            <a:ext cx="1415772" cy="276999"/>
          </a:xfrm>
          <a:prstGeom prst="rect">
            <a:avLst/>
          </a:prstGeom>
          <a:noFill/>
        </p:spPr>
        <p:txBody>
          <a:bodyPr wrap="none" rtlCol="0">
            <a:spAutoFit/>
          </a:bodyPr>
          <a:lstStyle/>
          <a:p>
            <a:r>
              <a:rPr lang="ja-JP" altLang="en-US" sz="1200" dirty="0">
                <a:latin typeface="+mn-ea"/>
              </a:rPr>
              <a:t>斜面対策技術協会</a:t>
            </a:r>
          </a:p>
        </p:txBody>
      </p:sp>
      <p:sp>
        <p:nvSpPr>
          <p:cNvPr id="17" name="テキスト ボックス 16"/>
          <p:cNvSpPr txBox="1"/>
          <p:nvPr/>
        </p:nvSpPr>
        <p:spPr>
          <a:xfrm>
            <a:off x="5345027" y="536248"/>
            <a:ext cx="3108543" cy="646331"/>
          </a:xfrm>
          <a:prstGeom prst="rect">
            <a:avLst/>
          </a:prstGeom>
          <a:noFill/>
        </p:spPr>
        <p:txBody>
          <a:bodyPr wrap="none" rtlCol="0">
            <a:spAutoFit/>
          </a:bodyPr>
          <a:lstStyle/>
          <a:p>
            <a:r>
              <a:rPr kumimoji="1" lang="ja-JP" altLang="en-US" dirty="0"/>
              <a:t>白抜き△（左側）　掘削作業前</a:t>
            </a:r>
            <a:endParaRPr kumimoji="1" lang="en-US" altLang="ja-JP" dirty="0"/>
          </a:p>
          <a:p>
            <a:r>
              <a:rPr kumimoji="1" lang="ja-JP" altLang="en-US" dirty="0"/>
              <a:t>黒色の▲（右側）　掘削作業後</a:t>
            </a:r>
          </a:p>
        </p:txBody>
      </p:sp>
      <p:sp>
        <p:nvSpPr>
          <p:cNvPr id="19" name="テキスト ボックス 18"/>
          <p:cNvSpPr txBox="1"/>
          <p:nvPr/>
        </p:nvSpPr>
        <p:spPr>
          <a:xfrm>
            <a:off x="4142912" y="1326776"/>
            <a:ext cx="4857420" cy="1938992"/>
          </a:xfrm>
          <a:prstGeom prst="rect">
            <a:avLst/>
          </a:prstGeom>
          <a:noFill/>
        </p:spPr>
        <p:txBody>
          <a:bodyPr wrap="none" rtlCol="0">
            <a:spAutoFit/>
          </a:bodyPr>
          <a:lstStyle/>
          <a:p>
            <a:r>
              <a:rPr kumimoji="1" lang="ja-JP" altLang="en-US" sz="2000" dirty="0"/>
              <a:t>作業が終わったときの水位（普通は夕方）と</a:t>
            </a:r>
            <a:endParaRPr kumimoji="1" lang="en-US" altLang="ja-JP" sz="2000" dirty="0"/>
          </a:p>
          <a:p>
            <a:r>
              <a:rPr kumimoji="1" lang="ja-JP" altLang="en-US" sz="2000" dirty="0"/>
              <a:t>次の日の作業開始前の水位（普通は朝）が</a:t>
            </a:r>
            <a:endParaRPr kumimoji="1" lang="en-US" altLang="ja-JP" sz="2000" dirty="0"/>
          </a:p>
          <a:p>
            <a:r>
              <a:rPr kumimoji="1" lang="ja-JP" altLang="en-US" sz="2000" dirty="0"/>
              <a:t>異なっている事がある（左図の三角（水位記</a:t>
            </a:r>
            <a:endParaRPr kumimoji="1" lang="en-US" altLang="ja-JP" sz="2000" dirty="0"/>
          </a:p>
          <a:p>
            <a:r>
              <a:rPr kumimoji="1" lang="ja-JP" altLang="en-US" sz="2000" dirty="0"/>
              <a:t>号））</a:t>
            </a:r>
            <a:endParaRPr kumimoji="1" lang="en-US" altLang="ja-JP" sz="2000" dirty="0"/>
          </a:p>
          <a:p>
            <a:endParaRPr lang="en-US" altLang="ja-JP" sz="2000" dirty="0"/>
          </a:p>
          <a:p>
            <a:r>
              <a:rPr kumimoji="1" lang="ja-JP" altLang="en-US" sz="2000" dirty="0"/>
              <a:t>　　　　　地下水の流入・流出</a:t>
            </a:r>
          </a:p>
        </p:txBody>
      </p:sp>
      <p:sp>
        <p:nvSpPr>
          <p:cNvPr id="20" name="下矢印 19"/>
          <p:cNvSpPr/>
          <p:nvPr/>
        </p:nvSpPr>
        <p:spPr>
          <a:xfrm>
            <a:off x="6236693" y="2296272"/>
            <a:ext cx="334929" cy="4421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 name="グループ化 27"/>
          <p:cNvGrpSpPr/>
          <p:nvPr/>
        </p:nvGrpSpPr>
        <p:grpSpPr>
          <a:xfrm>
            <a:off x="4632320" y="3809376"/>
            <a:ext cx="795085" cy="2391508"/>
            <a:chOff x="5269932" y="4069582"/>
            <a:chExt cx="795085" cy="2391508"/>
          </a:xfrm>
        </p:grpSpPr>
        <p:sp>
          <p:nvSpPr>
            <p:cNvPr id="21" name="正方形/長方形 20"/>
            <p:cNvSpPr/>
            <p:nvPr/>
          </p:nvSpPr>
          <p:spPr>
            <a:xfrm>
              <a:off x="5314313" y="4149970"/>
              <a:ext cx="75995" cy="13263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5944642" y="4149970"/>
              <a:ext cx="75995" cy="13263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390308" y="4149970"/>
              <a:ext cx="554334" cy="2311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269932" y="4069582"/>
              <a:ext cx="795085" cy="803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7" name="図 26"/>
          <p:cNvPicPr>
            <a:picLocks noChangeAspect="1"/>
          </p:cNvPicPr>
          <p:nvPr/>
        </p:nvPicPr>
        <p:blipFill>
          <a:blip r:embed="rId4"/>
          <a:stretch>
            <a:fillRect/>
          </a:stretch>
        </p:blipFill>
        <p:spPr>
          <a:xfrm>
            <a:off x="6704592" y="3346141"/>
            <a:ext cx="2295740" cy="3179546"/>
          </a:xfrm>
          <a:prstGeom prst="rect">
            <a:avLst/>
          </a:prstGeom>
        </p:spPr>
      </p:pic>
      <p:pic>
        <p:nvPicPr>
          <p:cNvPr id="29" name="図 28"/>
          <p:cNvPicPr>
            <a:picLocks noChangeAspect="1"/>
          </p:cNvPicPr>
          <p:nvPr/>
        </p:nvPicPr>
        <p:blipFill>
          <a:blip r:embed="rId5"/>
          <a:stretch>
            <a:fillRect/>
          </a:stretch>
        </p:blipFill>
        <p:spPr>
          <a:xfrm>
            <a:off x="6071126" y="4059535"/>
            <a:ext cx="1089033" cy="2064485"/>
          </a:xfrm>
          <a:prstGeom prst="rect">
            <a:avLst/>
          </a:prstGeom>
        </p:spPr>
      </p:pic>
      <p:sp>
        <p:nvSpPr>
          <p:cNvPr id="31" name="テキスト ボックス 30"/>
          <p:cNvSpPr txBox="1"/>
          <p:nvPr/>
        </p:nvSpPr>
        <p:spPr>
          <a:xfrm>
            <a:off x="7657194" y="6549320"/>
            <a:ext cx="1415772" cy="276999"/>
          </a:xfrm>
          <a:prstGeom prst="rect">
            <a:avLst/>
          </a:prstGeom>
          <a:noFill/>
        </p:spPr>
        <p:txBody>
          <a:bodyPr wrap="none" rtlCol="0">
            <a:spAutoFit/>
          </a:bodyPr>
          <a:lstStyle/>
          <a:p>
            <a:r>
              <a:rPr lang="ja-JP" altLang="en-US" sz="1200" dirty="0">
                <a:latin typeface="+mn-ea"/>
              </a:rPr>
              <a:t>斜面対策技術協会</a:t>
            </a:r>
          </a:p>
        </p:txBody>
      </p:sp>
      <p:sp>
        <p:nvSpPr>
          <p:cNvPr id="32" name="テキスト ボックス 31"/>
          <p:cNvSpPr txBox="1"/>
          <p:nvPr/>
        </p:nvSpPr>
        <p:spPr>
          <a:xfrm>
            <a:off x="6113393" y="6525687"/>
            <a:ext cx="646331" cy="276999"/>
          </a:xfrm>
          <a:prstGeom prst="rect">
            <a:avLst/>
          </a:prstGeom>
          <a:noFill/>
        </p:spPr>
        <p:txBody>
          <a:bodyPr wrap="none" rtlCol="0">
            <a:spAutoFit/>
          </a:bodyPr>
          <a:lstStyle/>
          <a:p>
            <a:r>
              <a:rPr lang="ja-JP" altLang="en-US" sz="1200" dirty="0">
                <a:latin typeface="+mn-ea"/>
              </a:rPr>
              <a:t>全地連</a:t>
            </a:r>
          </a:p>
        </p:txBody>
      </p:sp>
      <p:sp>
        <p:nvSpPr>
          <p:cNvPr id="30" name="円/楕円 29"/>
          <p:cNvSpPr/>
          <p:nvPr/>
        </p:nvSpPr>
        <p:spPr>
          <a:xfrm>
            <a:off x="7631302" y="5527644"/>
            <a:ext cx="1020329" cy="673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49" name="直線矢印コネクタ 2048"/>
          <p:cNvCxnSpPr>
            <a:stCxn id="30" idx="2"/>
          </p:cNvCxnSpPr>
          <p:nvPr/>
        </p:nvCxnSpPr>
        <p:spPr>
          <a:xfrm flipH="1" flipV="1">
            <a:off x="7013749" y="5527644"/>
            <a:ext cx="617553" cy="33662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53" name="下カーブ矢印 2052"/>
          <p:cNvSpPr/>
          <p:nvPr/>
        </p:nvSpPr>
        <p:spPr>
          <a:xfrm>
            <a:off x="5029862" y="3617407"/>
            <a:ext cx="1041264" cy="442128"/>
          </a:xfrm>
          <a:prstGeom prst="curved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テキスト ボックス 40"/>
          <p:cNvSpPr txBox="1"/>
          <p:nvPr/>
        </p:nvSpPr>
        <p:spPr>
          <a:xfrm>
            <a:off x="3166733" y="4125596"/>
            <a:ext cx="1515158" cy="307777"/>
          </a:xfrm>
          <a:prstGeom prst="rect">
            <a:avLst/>
          </a:prstGeom>
          <a:noFill/>
        </p:spPr>
        <p:txBody>
          <a:bodyPr wrap="none" rtlCol="0">
            <a:spAutoFit/>
          </a:bodyPr>
          <a:lstStyle/>
          <a:p>
            <a:r>
              <a:rPr kumimoji="1" lang="ja-JP" altLang="en-US" sz="1400" b="1" dirty="0">
                <a:solidFill>
                  <a:schemeClr val="accent5"/>
                </a:solidFill>
              </a:rPr>
              <a:t>ケーシングパイプ</a:t>
            </a:r>
          </a:p>
        </p:txBody>
      </p:sp>
      <p:sp>
        <p:nvSpPr>
          <p:cNvPr id="42" name="テキスト ボックス 41"/>
          <p:cNvSpPr txBox="1"/>
          <p:nvPr/>
        </p:nvSpPr>
        <p:spPr>
          <a:xfrm>
            <a:off x="4864310" y="5326622"/>
            <a:ext cx="364202" cy="738664"/>
          </a:xfrm>
          <a:prstGeom prst="rect">
            <a:avLst/>
          </a:prstGeom>
          <a:noFill/>
        </p:spPr>
        <p:txBody>
          <a:bodyPr wrap="none" rtlCol="0">
            <a:spAutoFit/>
          </a:bodyPr>
          <a:lstStyle/>
          <a:p>
            <a:r>
              <a:rPr kumimoji="1" lang="ja-JP" altLang="en-US" sz="1400" b="1" dirty="0">
                <a:solidFill>
                  <a:schemeClr val="accent5"/>
                </a:solidFill>
              </a:rPr>
              <a:t>裸</a:t>
            </a:r>
            <a:endParaRPr kumimoji="1" lang="en-US" altLang="ja-JP" sz="1400" b="1" dirty="0">
              <a:solidFill>
                <a:schemeClr val="accent5"/>
              </a:solidFill>
            </a:endParaRPr>
          </a:p>
          <a:p>
            <a:r>
              <a:rPr kumimoji="1" lang="ja-JP" altLang="en-US" sz="1400" b="1" dirty="0">
                <a:solidFill>
                  <a:schemeClr val="accent5"/>
                </a:solidFill>
              </a:rPr>
              <a:t>孔</a:t>
            </a:r>
            <a:endParaRPr kumimoji="1" lang="en-US" altLang="ja-JP" sz="1400" b="1" dirty="0">
              <a:solidFill>
                <a:schemeClr val="accent5"/>
              </a:solidFill>
            </a:endParaRPr>
          </a:p>
          <a:p>
            <a:r>
              <a:rPr kumimoji="1" lang="ja-JP" altLang="en-US" sz="1400" b="1" dirty="0">
                <a:solidFill>
                  <a:schemeClr val="accent5"/>
                </a:solidFill>
              </a:rPr>
              <a:t>部</a:t>
            </a:r>
          </a:p>
        </p:txBody>
      </p:sp>
      <p:sp>
        <p:nvSpPr>
          <p:cNvPr id="43" name="テキスト ボックス 42"/>
          <p:cNvSpPr txBox="1"/>
          <p:nvPr/>
        </p:nvSpPr>
        <p:spPr>
          <a:xfrm>
            <a:off x="1923275" y="5710079"/>
            <a:ext cx="1872629" cy="954107"/>
          </a:xfrm>
          <a:prstGeom prst="rect">
            <a:avLst/>
          </a:prstGeom>
          <a:noFill/>
        </p:spPr>
        <p:txBody>
          <a:bodyPr wrap="none" rtlCol="0">
            <a:spAutoFit/>
          </a:bodyPr>
          <a:lstStyle/>
          <a:p>
            <a:r>
              <a:rPr kumimoji="1" lang="ja-JP" altLang="en-US" sz="1400" b="1" dirty="0">
                <a:solidFill>
                  <a:srgbClr val="FF0000"/>
                </a:solidFill>
                <a:latin typeface="+mn-ea"/>
              </a:rPr>
              <a:t>試錘日報解析</a:t>
            </a:r>
            <a:endParaRPr lang="en-US" altLang="ja-JP" sz="1400" b="1" dirty="0">
              <a:solidFill>
                <a:srgbClr val="FF0000"/>
              </a:solidFill>
              <a:latin typeface="+mn-ea"/>
            </a:endParaRPr>
          </a:p>
          <a:p>
            <a:r>
              <a:rPr kumimoji="1" lang="ja-JP" altLang="en-US" sz="1400" b="1" dirty="0">
                <a:latin typeface="+mn-ea"/>
              </a:rPr>
              <a:t>地下水の被圧の有</a:t>
            </a:r>
            <a:endParaRPr kumimoji="1" lang="en-US" altLang="ja-JP" sz="1400" b="1" dirty="0">
              <a:latin typeface="+mn-ea"/>
            </a:endParaRPr>
          </a:p>
          <a:p>
            <a:r>
              <a:rPr kumimoji="1" lang="ja-JP" altLang="en-US" sz="1400" b="1" dirty="0">
                <a:latin typeface="+mn-ea"/>
              </a:rPr>
              <a:t>無を深度毎に手早く確</a:t>
            </a:r>
            <a:endParaRPr kumimoji="1" lang="en-US" altLang="ja-JP" sz="1400" b="1" dirty="0">
              <a:latin typeface="+mn-ea"/>
            </a:endParaRPr>
          </a:p>
          <a:p>
            <a:r>
              <a:rPr kumimoji="1" lang="ja-JP" altLang="en-US" sz="1400" b="1" dirty="0">
                <a:latin typeface="+mn-ea"/>
              </a:rPr>
              <a:t>認できる唯一の方法</a:t>
            </a:r>
          </a:p>
        </p:txBody>
      </p:sp>
      <p:sp>
        <p:nvSpPr>
          <p:cNvPr id="2056" name="スライド番号プレースホルダー 2055"/>
          <p:cNvSpPr>
            <a:spLocks noGrp="1"/>
          </p:cNvSpPr>
          <p:nvPr>
            <p:ph type="sldNum" sz="quarter" idx="12"/>
          </p:nvPr>
        </p:nvSpPr>
        <p:spPr/>
        <p:txBody>
          <a:bodyPr/>
          <a:lstStyle/>
          <a:p>
            <a:fld id="{6458CAC6-F2B0-4A3E-BB74-BEB3D5014134}" type="slidenum">
              <a:rPr kumimoji="1" lang="ja-JP" altLang="en-US" smtClean="0"/>
              <a:t>24</a:t>
            </a:fld>
            <a:endParaRPr kumimoji="1" lang="ja-JP" altLang="en-US"/>
          </a:p>
        </p:txBody>
      </p:sp>
      <p:grpSp>
        <p:nvGrpSpPr>
          <p:cNvPr id="2" name="グループ化 1">
            <a:extLst>
              <a:ext uri="{FF2B5EF4-FFF2-40B4-BE49-F238E27FC236}">
                <a16:creationId xmlns:a16="http://schemas.microsoft.com/office/drawing/2014/main" id="{A021AA85-9E64-43D3-FBC3-D0C71ADE3F15}"/>
              </a:ext>
            </a:extLst>
          </p:cNvPr>
          <p:cNvGrpSpPr/>
          <p:nvPr/>
        </p:nvGrpSpPr>
        <p:grpSpPr>
          <a:xfrm>
            <a:off x="12357" y="0"/>
            <a:ext cx="9119286" cy="438912"/>
            <a:chOff x="0" y="0"/>
            <a:chExt cx="9119286" cy="438912"/>
          </a:xfrm>
        </p:grpSpPr>
        <p:sp>
          <p:nvSpPr>
            <p:cNvPr id="4" name="正方形/長方形 3">
              <a:extLst>
                <a:ext uri="{FF2B5EF4-FFF2-40B4-BE49-F238E27FC236}">
                  <a16:creationId xmlns:a16="http://schemas.microsoft.com/office/drawing/2014/main" id="{7FD01893-49E9-39F1-FF9B-ABA9A761A2FC}"/>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オブジェクト 4">
              <a:extLst>
                <a:ext uri="{FF2B5EF4-FFF2-40B4-BE49-F238E27FC236}">
                  <a16:creationId xmlns:a16="http://schemas.microsoft.com/office/drawing/2014/main" id="{D1012C38-440F-E6C3-5A90-14C3B6EAD47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6" name="テキスト ボックス 5">
            <a:extLst>
              <a:ext uri="{FF2B5EF4-FFF2-40B4-BE49-F238E27FC236}">
                <a16:creationId xmlns:a16="http://schemas.microsoft.com/office/drawing/2014/main" id="{857809B1-B5F8-924D-DC33-0BB5F983942C}"/>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孔内水位の計測</a:t>
            </a:r>
          </a:p>
        </p:txBody>
      </p:sp>
    </p:spTree>
    <p:extLst>
      <p:ext uri="{BB962C8B-B14F-4D97-AF65-F5344CB8AC3E}">
        <p14:creationId xmlns:p14="http://schemas.microsoft.com/office/powerpoint/2010/main" val="2274000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コンテンツ プレースホルダー 6" descr="掘削深度10m"/>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6764" y="1385560"/>
            <a:ext cx="2853813" cy="2623165"/>
          </a:xfrm>
          <a:prstGeom prst="rect">
            <a:avLst/>
          </a:prstGeom>
          <a:noFill/>
          <a:ln>
            <a:noFill/>
          </a:ln>
        </p:spPr>
      </p:pic>
      <p:pic>
        <p:nvPicPr>
          <p:cNvPr id="8" name="図 7" descr="掘削深度20m"/>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3136" y="1581075"/>
            <a:ext cx="2573593" cy="2427650"/>
          </a:xfrm>
          <a:prstGeom prst="rect">
            <a:avLst/>
          </a:prstGeom>
          <a:noFill/>
          <a:ln>
            <a:noFill/>
          </a:ln>
        </p:spPr>
      </p:pic>
      <p:pic>
        <p:nvPicPr>
          <p:cNvPr id="9" name="図 8" descr="掘削深度30m"/>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9288" y="1581075"/>
            <a:ext cx="2544097" cy="2437957"/>
          </a:xfrm>
          <a:prstGeom prst="rect">
            <a:avLst/>
          </a:prstGeom>
          <a:noFill/>
          <a:ln>
            <a:noFill/>
          </a:ln>
        </p:spPr>
      </p:pic>
      <p:sp>
        <p:nvSpPr>
          <p:cNvPr id="14" name="テキスト ボックス 13"/>
          <p:cNvSpPr txBox="1"/>
          <p:nvPr/>
        </p:nvSpPr>
        <p:spPr>
          <a:xfrm>
            <a:off x="0" y="494995"/>
            <a:ext cx="3836307" cy="400110"/>
          </a:xfrm>
          <a:prstGeom prst="rect">
            <a:avLst/>
          </a:prstGeom>
          <a:noFill/>
        </p:spPr>
        <p:txBody>
          <a:bodyPr wrap="none" rtlCol="0">
            <a:spAutoFit/>
          </a:bodyPr>
          <a:lstStyle/>
          <a:p>
            <a:r>
              <a:rPr kumimoji="1" lang="ja-JP" altLang="en-US" sz="2000" dirty="0"/>
              <a:t>試錘日報解析から読み取れること</a:t>
            </a:r>
          </a:p>
        </p:txBody>
      </p:sp>
      <p:sp>
        <p:nvSpPr>
          <p:cNvPr id="15" name="テキスト ボックス 14"/>
          <p:cNvSpPr txBox="1"/>
          <p:nvPr/>
        </p:nvSpPr>
        <p:spPr>
          <a:xfrm>
            <a:off x="175397" y="4481101"/>
            <a:ext cx="8662949" cy="923330"/>
          </a:xfrm>
          <a:prstGeom prst="rect">
            <a:avLst/>
          </a:prstGeom>
          <a:noFill/>
        </p:spPr>
        <p:txBody>
          <a:bodyPr wrap="none" rtlCol="0">
            <a:spAutoFit/>
          </a:bodyPr>
          <a:lstStyle/>
          <a:p>
            <a:r>
              <a:rPr kumimoji="1" lang="ja-JP" altLang="en-US" dirty="0"/>
              <a:t>任意の掘削深度における，作業前水位の例</a:t>
            </a:r>
            <a:endParaRPr kumimoji="1" lang="en-US" altLang="ja-JP" dirty="0"/>
          </a:p>
          <a:p>
            <a:endParaRPr kumimoji="1" lang="en-US" altLang="ja-JP" dirty="0"/>
          </a:p>
          <a:p>
            <a:r>
              <a:rPr kumimoji="1" lang="ja-JP" altLang="en-US" dirty="0"/>
              <a:t>この図が意味することは，地下水が一様な水面形であれば，このような事は起こりづらい</a:t>
            </a:r>
          </a:p>
        </p:txBody>
      </p:sp>
      <p:sp>
        <p:nvSpPr>
          <p:cNvPr id="17" name="テキスト ボックス 16"/>
          <p:cNvSpPr txBox="1"/>
          <p:nvPr/>
        </p:nvSpPr>
        <p:spPr>
          <a:xfrm>
            <a:off x="6998192" y="4204102"/>
            <a:ext cx="1970411" cy="276999"/>
          </a:xfrm>
          <a:prstGeom prst="rect">
            <a:avLst/>
          </a:prstGeom>
          <a:noFill/>
        </p:spPr>
        <p:txBody>
          <a:bodyPr wrap="none" rtlCol="0">
            <a:spAutoFit/>
          </a:bodyPr>
          <a:lstStyle/>
          <a:p>
            <a:r>
              <a:rPr kumimoji="1" lang="ja-JP" altLang="en-US" sz="1200" dirty="0"/>
              <a:t>竹内篤雄博士　原図に加筆</a:t>
            </a:r>
          </a:p>
        </p:txBody>
      </p:sp>
      <p:sp>
        <p:nvSpPr>
          <p:cNvPr id="16" name="スライド番号プレースホルダー 15"/>
          <p:cNvSpPr>
            <a:spLocks noGrp="1"/>
          </p:cNvSpPr>
          <p:nvPr>
            <p:ph type="sldNum" sz="quarter" idx="12"/>
          </p:nvPr>
        </p:nvSpPr>
        <p:spPr/>
        <p:txBody>
          <a:bodyPr/>
          <a:lstStyle/>
          <a:p>
            <a:fld id="{6458CAC6-F2B0-4A3E-BB74-BEB3D5014134}" type="slidenum">
              <a:rPr kumimoji="1" lang="ja-JP" altLang="en-US" smtClean="0"/>
              <a:t>25</a:t>
            </a:fld>
            <a:endParaRPr kumimoji="1" lang="ja-JP" altLang="en-US"/>
          </a:p>
        </p:txBody>
      </p:sp>
      <p:grpSp>
        <p:nvGrpSpPr>
          <p:cNvPr id="2" name="グループ化 1">
            <a:extLst>
              <a:ext uri="{FF2B5EF4-FFF2-40B4-BE49-F238E27FC236}">
                <a16:creationId xmlns:a16="http://schemas.microsoft.com/office/drawing/2014/main" id="{40223667-5F6D-CE79-ACFB-57C1CA20E371}"/>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0716A998-170B-0280-B9A5-50C9809C0E55}"/>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967A3266-E109-9C87-3D31-3E5EFCBEE51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64C3D8EE-B5BE-9DBD-E640-0D7694CA2B44}"/>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孔内水位の計測</a:t>
            </a:r>
          </a:p>
        </p:txBody>
      </p:sp>
    </p:spTree>
    <p:extLst>
      <p:ext uri="{BB962C8B-B14F-4D97-AF65-F5344CB8AC3E}">
        <p14:creationId xmlns:p14="http://schemas.microsoft.com/office/powerpoint/2010/main" val="1126214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708" y="655628"/>
            <a:ext cx="4535488" cy="600152"/>
          </a:xfrm>
        </p:spPr>
        <p:txBody>
          <a:bodyPr>
            <a:normAutofit/>
          </a:bodyPr>
          <a:lstStyle/>
          <a:p>
            <a:pPr algn="ctr"/>
            <a:r>
              <a:rPr kumimoji="1" lang="ja-JP" altLang="en-US" sz="2400" dirty="0"/>
              <a:t>孔内水位が</a:t>
            </a:r>
            <a:r>
              <a:rPr lang="ja-JP" altLang="en-US" sz="1800" b="1" dirty="0">
                <a:solidFill>
                  <a:srgbClr val="FF0000"/>
                </a:solidFill>
              </a:rPr>
              <a:t>いろいろ</a:t>
            </a:r>
            <a:r>
              <a:rPr kumimoji="1" lang="ja-JP" altLang="en-US" sz="2400" dirty="0"/>
              <a:t>変化する理由</a:t>
            </a:r>
          </a:p>
        </p:txBody>
      </p:sp>
      <p:pic>
        <p:nvPicPr>
          <p:cNvPr id="7" name="コンテンツ プレースホルダー 6" descr="図1-3"/>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655013" y="1066133"/>
            <a:ext cx="5017655" cy="3475722"/>
          </a:xfrm>
          <a:prstGeom prst="rect">
            <a:avLst/>
          </a:prstGeom>
          <a:noFill/>
          <a:ln>
            <a:noFill/>
          </a:ln>
        </p:spPr>
      </p:pic>
      <p:sp>
        <p:nvSpPr>
          <p:cNvPr id="12" name="テキスト ボックス 11"/>
          <p:cNvSpPr txBox="1"/>
          <p:nvPr/>
        </p:nvSpPr>
        <p:spPr>
          <a:xfrm>
            <a:off x="457468" y="4952360"/>
            <a:ext cx="8505022" cy="1631216"/>
          </a:xfrm>
          <a:prstGeom prst="rect">
            <a:avLst/>
          </a:prstGeom>
          <a:noFill/>
          <a:ln>
            <a:solidFill>
              <a:srgbClr val="FF0000"/>
            </a:solidFill>
          </a:ln>
        </p:spPr>
        <p:txBody>
          <a:bodyPr wrap="square" rtlCol="0">
            <a:spAutoFit/>
          </a:bodyPr>
          <a:lstStyle/>
          <a:p>
            <a:r>
              <a:rPr lang="ja-JP" altLang="en-US" sz="2000" dirty="0"/>
              <a:t>（１）　</a:t>
            </a:r>
            <a:r>
              <a:rPr lang="en-US" altLang="ja-JP" sz="2000" dirty="0"/>
              <a:t>WLA</a:t>
            </a:r>
            <a:r>
              <a:rPr lang="ja-JP" altLang="en-US" sz="2000" dirty="0"/>
              <a:t>＞</a:t>
            </a:r>
            <a:r>
              <a:rPr lang="en-US" altLang="ja-JP" sz="2000" dirty="0"/>
              <a:t>WLB</a:t>
            </a:r>
            <a:r>
              <a:rPr lang="ja-JP" altLang="en-US" sz="2000" dirty="0"/>
              <a:t>：水位は</a:t>
            </a:r>
            <a:r>
              <a:rPr lang="en-US" altLang="ja-JP" sz="2000" dirty="0"/>
              <a:t>WLA</a:t>
            </a:r>
            <a:r>
              <a:rPr lang="ja-JP" altLang="en-US" sz="2000" dirty="0"/>
              <a:t>と</a:t>
            </a:r>
            <a:r>
              <a:rPr lang="en-US" altLang="ja-JP" sz="2000" dirty="0"/>
              <a:t>WLB</a:t>
            </a:r>
            <a:r>
              <a:rPr lang="ja-JP" altLang="en-US" sz="2000" dirty="0"/>
              <a:t>の間（</a:t>
            </a:r>
            <a:r>
              <a:rPr lang="en-US" altLang="ja-JP" sz="2000" dirty="0"/>
              <a:t>A</a:t>
            </a:r>
            <a:r>
              <a:rPr lang="ja-JP" altLang="en-US" sz="2000" dirty="0"/>
              <a:t>層より下，</a:t>
            </a:r>
            <a:r>
              <a:rPr lang="en-US" altLang="ja-JP" sz="2000" dirty="0"/>
              <a:t>B</a:t>
            </a:r>
            <a:r>
              <a:rPr lang="ja-JP" altLang="en-US" sz="2000" dirty="0"/>
              <a:t>層より上で平衡する）</a:t>
            </a:r>
            <a:endParaRPr lang="en-US" altLang="ja-JP" sz="2000" dirty="0"/>
          </a:p>
          <a:p>
            <a:r>
              <a:rPr lang="ja-JP" altLang="en-US" sz="2000" dirty="0"/>
              <a:t>（２）　</a:t>
            </a:r>
            <a:r>
              <a:rPr lang="en-US" altLang="ja-JP" sz="2000" dirty="0"/>
              <a:t>WLA</a:t>
            </a:r>
            <a:r>
              <a:rPr lang="ja-JP" altLang="en-US" sz="2000" dirty="0"/>
              <a:t>＜</a:t>
            </a:r>
            <a:r>
              <a:rPr lang="en-US" altLang="ja-JP" sz="2000" dirty="0"/>
              <a:t>WLB</a:t>
            </a:r>
            <a:r>
              <a:rPr lang="ja-JP" altLang="en-US" sz="2000" dirty="0"/>
              <a:t>：水位は</a:t>
            </a:r>
            <a:r>
              <a:rPr lang="en-US" altLang="ja-JP" sz="2000" dirty="0"/>
              <a:t>WLA</a:t>
            </a:r>
            <a:r>
              <a:rPr lang="ja-JP" altLang="en-US" sz="2000" dirty="0"/>
              <a:t>と</a:t>
            </a:r>
            <a:r>
              <a:rPr lang="en-US" altLang="ja-JP" sz="2000" dirty="0"/>
              <a:t>WLB</a:t>
            </a:r>
            <a:r>
              <a:rPr lang="ja-JP" altLang="en-US" sz="2000" dirty="0"/>
              <a:t>の間（</a:t>
            </a:r>
            <a:r>
              <a:rPr lang="en-US" altLang="ja-JP" sz="2000" dirty="0"/>
              <a:t>A</a:t>
            </a:r>
            <a:r>
              <a:rPr lang="ja-JP" altLang="en-US" sz="2000" dirty="0"/>
              <a:t>層より上で平衡する）</a:t>
            </a:r>
            <a:endParaRPr lang="en-US" altLang="ja-JP" sz="2000" dirty="0"/>
          </a:p>
          <a:p>
            <a:r>
              <a:rPr lang="ja-JP" altLang="en-US" sz="2000" dirty="0"/>
              <a:t>（３）　</a:t>
            </a:r>
            <a:r>
              <a:rPr lang="en-US" altLang="ja-JP" sz="2000" dirty="0"/>
              <a:t>WLA</a:t>
            </a:r>
            <a:r>
              <a:rPr lang="ja-JP" altLang="en-US" sz="2000" dirty="0"/>
              <a:t>＞</a:t>
            </a:r>
            <a:r>
              <a:rPr lang="en-US" altLang="ja-JP" sz="2000" dirty="0"/>
              <a:t>WLB</a:t>
            </a:r>
            <a:r>
              <a:rPr lang="ja-JP" altLang="en-US" sz="2000" dirty="0"/>
              <a:t>：水位は</a:t>
            </a:r>
            <a:r>
              <a:rPr lang="en-US" altLang="ja-JP" sz="2000" dirty="0"/>
              <a:t>WLB</a:t>
            </a:r>
            <a:r>
              <a:rPr lang="ja-JP" altLang="en-US" sz="2000" dirty="0"/>
              <a:t>以深（亀裂から溢水）</a:t>
            </a:r>
            <a:endParaRPr lang="en-US" altLang="ja-JP" sz="2000" dirty="0"/>
          </a:p>
          <a:p>
            <a:r>
              <a:rPr lang="ja-JP" altLang="en-US" sz="2000" dirty="0">
                <a:solidFill>
                  <a:srgbClr val="FF0000"/>
                </a:solidFill>
              </a:rPr>
              <a:t>水理地質構造の違いにより，ボーリング孔内の水位は各条件で異なる</a:t>
            </a:r>
            <a:endParaRPr lang="en-US" altLang="ja-JP" sz="2000" dirty="0">
              <a:solidFill>
                <a:srgbClr val="FF0000"/>
              </a:solidFill>
            </a:endParaRPr>
          </a:p>
          <a:p>
            <a:r>
              <a:rPr lang="ja-JP" altLang="en-US" sz="2000" dirty="0">
                <a:solidFill>
                  <a:srgbClr val="FF0000"/>
                </a:solidFill>
              </a:rPr>
              <a:t>　</a:t>
            </a:r>
            <a:r>
              <a:rPr lang="ja-JP" altLang="en-US" sz="2000" b="1" dirty="0">
                <a:solidFill>
                  <a:srgbClr val="7030A0"/>
                </a:solidFill>
                <a:effectLst>
                  <a:outerShdw blurRad="38100" dist="38100" dir="2700000" algn="tl">
                    <a:srgbClr val="000000">
                      <a:alpha val="43137"/>
                    </a:srgbClr>
                  </a:outerShdw>
                </a:effectLst>
              </a:rPr>
              <a:t>→水みち（地下水の流動経路）を詳しく把握する必要がある</a:t>
            </a:r>
            <a:endParaRPr lang="en-US" altLang="ja-JP" sz="2000" b="1" dirty="0">
              <a:solidFill>
                <a:srgbClr val="7030A0"/>
              </a:solidFill>
              <a:effectLst>
                <a:outerShdw blurRad="38100" dist="38100" dir="2700000" algn="tl">
                  <a:srgbClr val="000000">
                    <a:alpha val="43137"/>
                  </a:srgbClr>
                </a:outerShdw>
              </a:effectLst>
            </a:endParaRPr>
          </a:p>
        </p:txBody>
      </p:sp>
      <p:sp>
        <p:nvSpPr>
          <p:cNvPr id="13" name="テキスト ボックス 12"/>
          <p:cNvSpPr txBox="1"/>
          <p:nvPr/>
        </p:nvSpPr>
        <p:spPr>
          <a:xfrm>
            <a:off x="7085" y="2913517"/>
            <a:ext cx="2252951" cy="1415772"/>
          </a:xfrm>
          <a:prstGeom prst="rect">
            <a:avLst/>
          </a:prstGeom>
          <a:noFill/>
        </p:spPr>
        <p:txBody>
          <a:bodyPr wrap="square" rtlCol="0">
            <a:spAutoFit/>
          </a:bodyPr>
          <a:lstStyle/>
          <a:p>
            <a:r>
              <a:rPr lang="en-US" altLang="ja-JP" sz="1400" b="1" dirty="0">
                <a:solidFill>
                  <a:srgbClr val="FF0000"/>
                </a:solidFill>
                <a:latin typeface="+mn-ea"/>
              </a:rPr>
              <a:t>A</a:t>
            </a:r>
            <a:r>
              <a:rPr lang="ja-JP" altLang="en-US" sz="1400" b="1" dirty="0">
                <a:solidFill>
                  <a:srgbClr val="FF0000"/>
                </a:solidFill>
                <a:latin typeface="+mn-ea"/>
              </a:rPr>
              <a:t>層の水位は</a:t>
            </a:r>
            <a:r>
              <a:rPr lang="en-US" altLang="ja-JP" sz="1400" b="1" dirty="0">
                <a:solidFill>
                  <a:srgbClr val="FF0000"/>
                </a:solidFill>
                <a:latin typeface="+mn-ea"/>
              </a:rPr>
              <a:t>WLA</a:t>
            </a:r>
            <a:r>
              <a:rPr lang="ja-JP" altLang="en-US" sz="1400" b="1" dirty="0" err="1">
                <a:solidFill>
                  <a:srgbClr val="FF0000"/>
                </a:solidFill>
                <a:latin typeface="+mn-ea"/>
              </a:rPr>
              <a:t>，</a:t>
            </a:r>
            <a:endParaRPr lang="en-US" altLang="ja-JP" sz="1400" b="1" dirty="0">
              <a:solidFill>
                <a:srgbClr val="FF0000"/>
              </a:solidFill>
              <a:latin typeface="+mn-ea"/>
            </a:endParaRPr>
          </a:p>
          <a:p>
            <a:r>
              <a:rPr lang="en-US" altLang="ja-JP" sz="1400" b="1" dirty="0">
                <a:solidFill>
                  <a:srgbClr val="FF0000"/>
                </a:solidFill>
                <a:latin typeface="+mn-ea"/>
              </a:rPr>
              <a:t>B</a:t>
            </a:r>
            <a:r>
              <a:rPr lang="ja-JP" altLang="en-US" sz="1400" b="1" dirty="0">
                <a:solidFill>
                  <a:srgbClr val="FF0000"/>
                </a:solidFill>
                <a:latin typeface="+mn-ea"/>
              </a:rPr>
              <a:t>層の水頭は</a:t>
            </a:r>
            <a:r>
              <a:rPr lang="en-US" altLang="ja-JP" sz="1400" b="1" dirty="0">
                <a:solidFill>
                  <a:srgbClr val="FF0000"/>
                </a:solidFill>
                <a:latin typeface="+mn-ea"/>
              </a:rPr>
              <a:t>WLB</a:t>
            </a:r>
          </a:p>
          <a:p>
            <a:endParaRPr lang="en-US" altLang="ja-JP" sz="1400" b="1" dirty="0">
              <a:solidFill>
                <a:srgbClr val="FF0000"/>
              </a:solidFill>
              <a:latin typeface="+mn-ea"/>
            </a:endParaRPr>
          </a:p>
          <a:p>
            <a:r>
              <a:rPr lang="en-US" altLang="ja-JP" sz="1400" b="1" dirty="0">
                <a:solidFill>
                  <a:srgbClr val="FF0000"/>
                </a:solidFill>
                <a:latin typeface="+mn-ea"/>
              </a:rPr>
              <a:t>(3)</a:t>
            </a:r>
            <a:r>
              <a:rPr lang="ja-JP" altLang="en-US" sz="1400" b="1" dirty="0">
                <a:solidFill>
                  <a:srgbClr val="FF0000"/>
                </a:solidFill>
                <a:latin typeface="+mn-ea"/>
              </a:rPr>
              <a:t>：（</a:t>
            </a:r>
            <a:r>
              <a:rPr lang="en-US" altLang="ja-JP" sz="1400" b="1" dirty="0">
                <a:solidFill>
                  <a:srgbClr val="FF0000"/>
                </a:solidFill>
                <a:latin typeface="+mn-ea"/>
              </a:rPr>
              <a:t>B</a:t>
            </a:r>
            <a:r>
              <a:rPr lang="ja-JP" altLang="en-US" sz="1400" b="1" dirty="0">
                <a:solidFill>
                  <a:srgbClr val="FF0000"/>
                </a:solidFill>
                <a:latin typeface="+mn-ea"/>
              </a:rPr>
              <a:t>層の下部層に亀裂が存在する：溢水箇所）</a:t>
            </a:r>
            <a:endParaRPr lang="en-US" altLang="ja-JP" sz="1400" b="1" dirty="0">
              <a:solidFill>
                <a:srgbClr val="FF0000"/>
              </a:solidFill>
              <a:latin typeface="+mn-ea"/>
            </a:endParaRPr>
          </a:p>
          <a:p>
            <a:endParaRPr lang="en-US" altLang="ja-JP" sz="1600" dirty="0"/>
          </a:p>
        </p:txBody>
      </p:sp>
      <p:sp>
        <p:nvSpPr>
          <p:cNvPr id="14" name="テキスト ボックス 13"/>
          <p:cNvSpPr txBox="1"/>
          <p:nvPr/>
        </p:nvSpPr>
        <p:spPr>
          <a:xfrm>
            <a:off x="7246758" y="4329289"/>
            <a:ext cx="1970411" cy="276999"/>
          </a:xfrm>
          <a:prstGeom prst="rect">
            <a:avLst/>
          </a:prstGeom>
          <a:noFill/>
        </p:spPr>
        <p:txBody>
          <a:bodyPr wrap="none" rtlCol="0">
            <a:spAutoFit/>
          </a:bodyPr>
          <a:lstStyle/>
          <a:p>
            <a:r>
              <a:rPr kumimoji="1" lang="ja-JP" altLang="en-US" sz="1200" dirty="0"/>
              <a:t>竹内篤雄博士　原図に加筆</a:t>
            </a:r>
          </a:p>
        </p:txBody>
      </p:sp>
      <p:sp>
        <p:nvSpPr>
          <p:cNvPr id="15" name="スライド番号プレースホルダー 14"/>
          <p:cNvSpPr>
            <a:spLocks noGrp="1"/>
          </p:cNvSpPr>
          <p:nvPr>
            <p:ph type="sldNum" sz="quarter" idx="12"/>
          </p:nvPr>
        </p:nvSpPr>
        <p:spPr/>
        <p:txBody>
          <a:bodyPr/>
          <a:lstStyle/>
          <a:p>
            <a:fld id="{6458CAC6-F2B0-4A3E-BB74-BEB3D5014134}" type="slidenum">
              <a:rPr kumimoji="1" lang="ja-JP" altLang="en-US" smtClean="0"/>
              <a:t>26</a:t>
            </a:fld>
            <a:endParaRPr kumimoji="1" lang="ja-JP" altLang="en-US" dirty="0"/>
          </a:p>
        </p:txBody>
      </p:sp>
      <p:grpSp>
        <p:nvGrpSpPr>
          <p:cNvPr id="3" name="グループ化 2">
            <a:extLst>
              <a:ext uri="{FF2B5EF4-FFF2-40B4-BE49-F238E27FC236}">
                <a16:creationId xmlns:a16="http://schemas.microsoft.com/office/drawing/2014/main" id="{423B0BA4-F348-9D54-5F2F-351A8AE169D5}"/>
              </a:ext>
            </a:extLst>
          </p:cNvPr>
          <p:cNvGrpSpPr/>
          <p:nvPr/>
        </p:nvGrpSpPr>
        <p:grpSpPr>
          <a:xfrm>
            <a:off x="12357" y="0"/>
            <a:ext cx="9119286" cy="438912"/>
            <a:chOff x="0" y="0"/>
            <a:chExt cx="9119286" cy="438912"/>
          </a:xfrm>
        </p:grpSpPr>
        <p:sp>
          <p:nvSpPr>
            <p:cNvPr id="4" name="正方形/長方形 3">
              <a:extLst>
                <a:ext uri="{FF2B5EF4-FFF2-40B4-BE49-F238E27FC236}">
                  <a16:creationId xmlns:a16="http://schemas.microsoft.com/office/drawing/2014/main" id="{6112AA10-77A9-4641-E2E7-07E725028056}"/>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オブジェクト 4">
              <a:extLst>
                <a:ext uri="{FF2B5EF4-FFF2-40B4-BE49-F238E27FC236}">
                  <a16:creationId xmlns:a16="http://schemas.microsoft.com/office/drawing/2014/main" id="{EA81972E-AB67-22DE-5E1C-EB7D3463E95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6" name="テキスト ボックス 5">
            <a:extLst>
              <a:ext uri="{FF2B5EF4-FFF2-40B4-BE49-F238E27FC236}">
                <a16:creationId xmlns:a16="http://schemas.microsoft.com/office/drawing/2014/main" id="{DE27B99B-507F-4BCC-21E0-72275CA821FE}"/>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孔内水位の計測</a:t>
            </a:r>
          </a:p>
        </p:txBody>
      </p:sp>
    </p:spTree>
    <p:extLst>
      <p:ext uri="{BB962C8B-B14F-4D97-AF65-F5344CB8AC3E}">
        <p14:creationId xmlns:p14="http://schemas.microsoft.com/office/powerpoint/2010/main" val="39280216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85818" y="3786050"/>
            <a:ext cx="9033468" cy="3139321"/>
          </a:xfrm>
          <a:prstGeom prst="rect">
            <a:avLst/>
          </a:prstGeom>
          <a:noFill/>
        </p:spPr>
        <p:txBody>
          <a:bodyPr wrap="square" rtlCol="0">
            <a:spAutoFit/>
          </a:bodyPr>
          <a:lstStyle/>
          <a:p>
            <a:r>
              <a:rPr lang="en-US" altLang="ja-JP" dirty="0"/>
              <a:t> </a:t>
            </a:r>
            <a:r>
              <a:rPr lang="ja-JP" altLang="ja-JP" dirty="0"/>
              <a:t>このように、決められた掘削長まで掘削されたボーリング孔の最終水位は、その孔全体の帯水層・地下水流動層が有する水位・水頭の合成された</a:t>
            </a:r>
            <a:r>
              <a:rPr lang="ja-JP" altLang="ja-JP" b="1" dirty="0"/>
              <a:t>「</a:t>
            </a:r>
            <a:r>
              <a:rPr lang="ja-JP" altLang="ja-JP" b="1" dirty="0">
                <a:solidFill>
                  <a:srgbClr val="FF0000"/>
                </a:solidFill>
              </a:rPr>
              <a:t>平衡水位</a:t>
            </a:r>
            <a:r>
              <a:rPr lang="ja-JP" altLang="ja-JP" b="1" dirty="0"/>
              <a:t>」</a:t>
            </a:r>
            <a:r>
              <a:rPr lang="ja-JP" altLang="ja-JP" dirty="0"/>
              <a:t>ということになる。</a:t>
            </a:r>
            <a:endParaRPr lang="en-US" altLang="ja-JP" dirty="0"/>
          </a:p>
          <a:p>
            <a:endParaRPr lang="en-US" altLang="ja-JP" dirty="0"/>
          </a:p>
          <a:p>
            <a:r>
              <a:rPr lang="ja-JP" altLang="ja-JP" dirty="0"/>
              <a:t>このような水位を、掘削によってボーリング孔内に生じた水位ということで、</a:t>
            </a:r>
            <a:r>
              <a:rPr lang="ja-JP" altLang="ja-JP" b="1" dirty="0">
                <a:solidFill>
                  <a:srgbClr val="FF0000"/>
                </a:solidFill>
              </a:rPr>
              <a:t>「孔内水位」</a:t>
            </a:r>
            <a:r>
              <a:rPr lang="ja-JP" altLang="ja-JP" dirty="0"/>
              <a:t>と称す</a:t>
            </a:r>
            <a:r>
              <a:rPr lang="ja-JP" altLang="en-US" dirty="0"/>
              <a:t>べき</a:t>
            </a:r>
            <a:r>
              <a:rPr lang="ja-JP" altLang="ja-JP" dirty="0"/>
              <a:t>。これを持って</a:t>
            </a:r>
            <a:r>
              <a:rPr lang="ja-JP" altLang="ja-JP" dirty="0">
                <a:solidFill>
                  <a:srgbClr val="FF0000"/>
                </a:solidFill>
              </a:rPr>
              <a:t>「地下水位」とすることには疑念を抱かざるを得ない</a:t>
            </a:r>
            <a:r>
              <a:rPr lang="ja-JP" altLang="ja-JP" dirty="0"/>
              <a:t>ことは理解できる</a:t>
            </a:r>
            <a:r>
              <a:rPr lang="ja-JP" altLang="en-US" dirty="0"/>
              <a:t>はず</a:t>
            </a:r>
            <a:r>
              <a:rPr lang="ja-JP" altLang="ja-JP" dirty="0"/>
              <a:t>。</a:t>
            </a:r>
            <a:endParaRPr lang="en-US" altLang="ja-JP" dirty="0"/>
          </a:p>
          <a:p>
            <a:endParaRPr lang="en-US" altLang="ja-JP" dirty="0"/>
          </a:p>
          <a:p>
            <a:r>
              <a:rPr lang="ja-JP" altLang="ja-JP" dirty="0"/>
              <a:t>一般的には、</a:t>
            </a:r>
            <a:r>
              <a:rPr lang="ja-JP" altLang="ja-JP" dirty="0">
                <a:solidFill>
                  <a:srgbClr val="FF0000"/>
                </a:solidFill>
              </a:rPr>
              <a:t>孔内水位</a:t>
            </a:r>
            <a:r>
              <a:rPr lang="en-US" altLang="ja-JP" dirty="0">
                <a:solidFill>
                  <a:srgbClr val="FF0000"/>
                </a:solidFill>
              </a:rPr>
              <a:t>≠</a:t>
            </a:r>
            <a:r>
              <a:rPr lang="ja-JP" altLang="ja-JP" dirty="0">
                <a:solidFill>
                  <a:srgbClr val="FF0000"/>
                </a:solidFill>
              </a:rPr>
              <a:t>地下水位</a:t>
            </a:r>
            <a:r>
              <a:rPr lang="ja-JP" altLang="ja-JP" dirty="0"/>
              <a:t>である。ただし、ある条件下（均一な水理的特性を有する地層）においては、</a:t>
            </a:r>
            <a:r>
              <a:rPr lang="ja-JP" altLang="ja-JP" dirty="0">
                <a:solidFill>
                  <a:srgbClr val="FF0000"/>
                </a:solidFill>
              </a:rPr>
              <a:t>孔内水位＝地下水位</a:t>
            </a:r>
            <a:r>
              <a:rPr lang="ja-JP" altLang="ja-JP" dirty="0"/>
              <a:t>となることもある。　</a:t>
            </a:r>
            <a:endParaRPr lang="en-US" altLang="ja-JP" dirty="0"/>
          </a:p>
          <a:p>
            <a:endParaRPr lang="en-US" altLang="ja-JP" dirty="0"/>
          </a:p>
          <a:p>
            <a:r>
              <a:rPr lang="ja-JP" altLang="en-US" dirty="0"/>
              <a:t>→単純に最終形の水位情報をシミュレーションのデータとして入力しても，その計算の正しさは？（孔内水位データ→ボーリングの構造を十分に加味すること）</a:t>
            </a:r>
            <a:endParaRPr lang="ja-JP" altLang="ja-JP" dirty="0"/>
          </a:p>
        </p:txBody>
      </p:sp>
      <p:pic>
        <p:nvPicPr>
          <p:cNvPr id="12" name="コンテンツ プレースホルダー 6" descr="掘削深度10m"/>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112" y="908241"/>
            <a:ext cx="2853813" cy="2623165"/>
          </a:xfrm>
          <a:prstGeom prst="rect">
            <a:avLst/>
          </a:prstGeom>
          <a:noFill/>
          <a:ln>
            <a:noFill/>
          </a:ln>
        </p:spPr>
      </p:pic>
      <p:pic>
        <p:nvPicPr>
          <p:cNvPr id="13" name="図 12" descr="掘削深度20m"/>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7484" y="1103756"/>
            <a:ext cx="2573593" cy="2427650"/>
          </a:xfrm>
          <a:prstGeom prst="rect">
            <a:avLst/>
          </a:prstGeom>
          <a:noFill/>
          <a:ln>
            <a:noFill/>
          </a:ln>
        </p:spPr>
      </p:pic>
      <p:pic>
        <p:nvPicPr>
          <p:cNvPr id="14" name="図 13" descr="掘削深度30m"/>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3636" y="1103756"/>
            <a:ext cx="2544097" cy="2437957"/>
          </a:xfrm>
          <a:prstGeom prst="rect">
            <a:avLst/>
          </a:prstGeom>
          <a:noFill/>
          <a:ln>
            <a:noFill/>
          </a:ln>
        </p:spPr>
      </p:pic>
      <p:sp>
        <p:nvSpPr>
          <p:cNvPr id="6" name="テキスト ボックス 5"/>
          <p:cNvSpPr txBox="1"/>
          <p:nvPr/>
        </p:nvSpPr>
        <p:spPr>
          <a:xfrm>
            <a:off x="7039996" y="3494614"/>
            <a:ext cx="1970411" cy="276999"/>
          </a:xfrm>
          <a:prstGeom prst="rect">
            <a:avLst/>
          </a:prstGeom>
          <a:noFill/>
        </p:spPr>
        <p:txBody>
          <a:bodyPr wrap="none" rtlCol="0">
            <a:spAutoFit/>
          </a:bodyPr>
          <a:lstStyle/>
          <a:p>
            <a:r>
              <a:rPr lang="ja-JP" altLang="en-US" sz="1200" dirty="0"/>
              <a:t>竹内篤雄博士　原図に加筆</a:t>
            </a:r>
          </a:p>
        </p:txBody>
      </p:sp>
      <p:sp>
        <p:nvSpPr>
          <p:cNvPr id="16" name="テキスト ボックス 15"/>
          <p:cNvSpPr txBox="1"/>
          <p:nvPr/>
        </p:nvSpPr>
        <p:spPr>
          <a:xfrm>
            <a:off x="6694789" y="412451"/>
            <a:ext cx="1714586" cy="369332"/>
          </a:xfrm>
          <a:prstGeom prst="rect">
            <a:avLst/>
          </a:prstGeom>
          <a:noFill/>
        </p:spPr>
        <p:txBody>
          <a:bodyPr wrap="square" rtlCol="0">
            <a:spAutoFit/>
          </a:bodyPr>
          <a:lstStyle/>
          <a:p>
            <a:r>
              <a:rPr kumimoji="1" lang="ja-JP" altLang="en-US" dirty="0">
                <a:solidFill>
                  <a:srgbClr val="FF0000"/>
                </a:solidFill>
              </a:rPr>
              <a:t>注意すべき事</a:t>
            </a:r>
          </a:p>
        </p:txBody>
      </p:sp>
      <p:sp>
        <p:nvSpPr>
          <p:cNvPr id="17" name="スライド番号プレースホルダー 16"/>
          <p:cNvSpPr>
            <a:spLocks noGrp="1"/>
          </p:cNvSpPr>
          <p:nvPr>
            <p:ph type="sldNum" sz="quarter" idx="12"/>
          </p:nvPr>
        </p:nvSpPr>
        <p:spPr/>
        <p:txBody>
          <a:bodyPr/>
          <a:lstStyle/>
          <a:p>
            <a:fld id="{6458CAC6-F2B0-4A3E-BB74-BEB3D5014134}" type="slidenum">
              <a:rPr kumimoji="1" lang="ja-JP" altLang="en-US" smtClean="0"/>
              <a:t>27</a:t>
            </a:fld>
            <a:endParaRPr kumimoji="1" lang="ja-JP" altLang="en-US"/>
          </a:p>
        </p:txBody>
      </p:sp>
      <p:grpSp>
        <p:nvGrpSpPr>
          <p:cNvPr id="2" name="グループ化 1">
            <a:extLst>
              <a:ext uri="{FF2B5EF4-FFF2-40B4-BE49-F238E27FC236}">
                <a16:creationId xmlns:a16="http://schemas.microsoft.com/office/drawing/2014/main" id="{B67C5080-F53F-3CBA-F9BE-118BA8645183}"/>
              </a:ext>
            </a:extLst>
          </p:cNvPr>
          <p:cNvGrpSpPr/>
          <p:nvPr/>
        </p:nvGrpSpPr>
        <p:grpSpPr>
          <a:xfrm>
            <a:off x="12357" y="0"/>
            <a:ext cx="9119286" cy="438912"/>
            <a:chOff x="0" y="0"/>
            <a:chExt cx="9119286" cy="438912"/>
          </a:xfrm>
        </p:grpSpPr>
        <p:sp>
          <p:nvSpPr>
            <p:cNvPr id="4" name="正方形/長方形 3">
              <a:extLst>
                <a:ext uri="{FF2B5EF4-FFF2-40B4-BE49-F238E27FC236}">
                  <a16:creationId xmlns:a16="http://schemas.microsoft.com/office/drawing/2014/main" id="{8108948D-61C0-C802-9477-EE1F5869FD6A}"/>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オブジェクト 4">
              <a:extLst>
                <a:ext uri="{FF2B5EF4-FFF2-40B4-BE49-F238E27FC236}">
                  <a16:creationId xmlns:a16="http://schemas.microsoft.com/office/drawing/2014/main" id="{55CC7E60-7293-F5C9-444E-020EBBE7A65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7" name="テキスト ボックス 6">
            <a:extLst>
              <a:ext uri="{FF2B5EF4-FFF2-40B4-BE49-F238E27FC236}">
                <a16:creationId xmlns:a16="http://schemas.microsoft.com/office/drawing/2014/main" id="{138B427C-CF8C-63C0-5223-A8B2DE84F62D}"/>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孔内水位の計測</a:t>
            </a:r>
          </a:p>
        </p:txBody>
      </p:sp>
    </p:spTree>
    <p:extLst>
      <p:ext uri="{BB962C8B-B14F-4D97-AF65-F5344CB8AC3E}">
        <p14:creationId xmlns:p14="http://schemas.microsoft.com/office/powerpoint/2010/main" val="1659079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E6714-D874-6347-4560-2BDDEA1BBE46}"/>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1530F094-A27A-DDD1-2BDF-FC9536B55AB3}"/>
              </a:ext>
            </a:extLst>
          </p:cNvPr>
          <p:cNvPicPr>
            <a:picLocks noChangeAspect="1"/>
          </p:cNvPicPr>
          <p:nvPr/>
        </p:nvPicPr>
        <p:blipFill>
          <a:blip r:embed="rId2"/>
          <a:stretch>
            <a:fillRect/>
          </a:stretch>
        </p:blipFill>
        <p:spPr>
          <a:xfrm>
            <a:off x="489497" y="1401347"/>
            <a:ext cx="7925703" cy="2459701"/>
          </a:xfrm>
          <a:prstGeom prst="rect">
            <a:avLst/>
          </a:prstGeom>
        </p:spPr>
      </p:pic>
      <p:sp>
        <p:nvSpPr>
          <p:cNvPr id="5" name="テキスト ボックス 4">
            <a:extLst>
              <a:ext uri="{FF2B5EF4-FFF2-40B4-BE49-F238E27FC236}">
                <a16:creationId xmlns:a16="http://schemas.microsoft.com/office/drawing/2014/main" id="{EDA9FC1C-FF7E-122B-A193-DA9C3993DEF3}"/>
              </a:ext>
            </a:extLst>
          </p:cNvPr>
          <p:cNvSpPr txBox="1"/>
          <p:nvPr/>
        </p:nvSpPr>
        <p:spPr>
          <a:xfrm>
            <a:off x="4900" y="908720"/>
            <a:ext cx="7956024" cy="400110"/>
          </a:xfrm>
          <a:prstGeom prst="rect">
            <a:avLst/>
          </a:prstGeom>
          <a:noFill/>
        </p:spPr>
        <p:txBody>
          <a:bodyPr wrap="none" rtlCol="0">
            <a:spAutoFit/>
          </a:bodyPr>
          <a:lstStyle/>
          <a:p>
            <a:r>
              <a:rPr lang="ja-JP" altLang="en-US" sz="2000" dirty="0">
                <a:latin typeface="+mn-ea"/>
                <a:ea typeface="+mn-ea"/>
              </a:rPr>
              <a:t>地すべり防止技術指針及び同解説　国交省砂防部　土木研究所　（</a:t>
            </a:r>
            <a:r>
              <a:rPr lang="en-US" altLang="ja-JP" sz="2000" dirty="0">
                <a:latin typeface="+mn-ea"/>
                <a:ea typeface="+mn-ea"/>
              </a:rPr>
              <a:t>H20</a:t>
            </a:r>
            <a:r>
              <a:rPr lang="ja-JP" altLang="en-US" sz="2000" dirty="0">
                <a:latin typeface="+mn-ea"/>
                <a:ea typeface="+mn-ea"/>
              </a:rPr>
              <a:t>）</a:t>
            </a:r>
            <a:endParaRPr lang="ja-JP" altLang="en-US" b="1" dirty="0">
              <a:solidFill>
                <a:srgbClr val="FF0000"/>
              </a:solidFill>
            </a:endParaRPr>
          </a:p>
        </p:txBody>
      </p:sp>
      <p:sp>
        <p:nvSpPr>
          <p:cNvPr id="6" name="テキスト ボックス 5">
            <a:extLst>
              <a:ext uri="{FF2B5EF4-FFF2-40B4-BE49-F238E27FC236}">
                <a16:creationId xmlns:a16="http://schemas.microsoft.com/office/drawing/2014/main" id="{BDE0EE09-0181-0DBF-38B8-8BACB2A2E611}"/>
              </a:ext>
            </a:extLst>
          </p:cNvPr>
          <p:cNvSpPr txBox="1"/>
          <p:nvPr/>
        </p:nvSpPr>
        <p:spPr>
          <a:xfrm>
            <a:off x="251520" y="3861048"/>
            <a:ext cx="8401659" cy="1015663"/>
          </a:xfrm>
          <a:prstGeom prst="rect">
            <a:avLst/>
          </a:prstGeom>
          <a:noFill/>
        </p:spPr>
        <p:txBody>
          <a:bodyPr wrap="none" rtlCol="0">
            <a:spAutoFit/>
          </a:bodyPr>
          <a:lstStyle/>
          <a:p>
            <a:r>
              <a:rPr lang="ja-JP" altLang="en-US" sz="2000" dirty="0"/>
              <a:t>目的に応じた観測孔の設置が望ましい（本来はしなければいけないはず）と</a:t>
            </a:r>
            <a:endParaRPr lang="en-US" altLang="ja-JP" sz="2000" dirty="0"/>
          </a:p>
          <a:p>
            <a:r>
              <a:rPr lang="ja-JP" altLang="en-US" sz="2000" dirty="0"/>
              <a:t>記載されていながら，不思議なことにほとんどのケースはこれに沿っていない</a:t>
            </a:r>
            <a:endParaRPr lang="en-US" altLang="ja-JP" sz="2000" dirty="0"/>
          </a:p>
          <a:p>
            <a:r>
              <a:rPr lang="ja-JP" altLang="en-US" sz="2000" dirty="0"/>
              <a:t>（最近は忘れ去れている？）</a:t>
            </a:r>
            <a:endParaRPr lang="en-US" altLang="ja-JP" sz="2000" dirty="0"/>
          </a:p>
        </p:txBody>
      </p:sp>
      <p:grpSp>
        <p:nvGrpSpPr>
          <p:cNvPr id="7" name="グループ化 6">
            <a:extLst>
              <a:ext uri="{FF2B5EF4-FFF2-40B4-BE49-F238E27FC236}">
                <a16:creationId xmlns:a16="http://schemas.microsoft.com/office/drawing/2014/main" id="{2DF5499F-7E44-7538-3623-F217A8E99E7C}"/>
              </a:ext>
            </a:extLst>
          </p:cNvPr>
          <p:cNvGrpSpPr/>
          <p:nvPr/>
        </p:nvGrpSpPr>
        <p:grpSpPr>
          <a:xfrm>
            <a:off x="12357" y="0"/>
            <a:ext cx="9119286" cy="438912"/>
            <a:chOff x="0" y="0"/>
            <a:chExt cx="9119286" cy="438912"/>
          </a:xfrm>
        </p:grpSpPr>
        <p:sp>
          <p:nvSpPr>
            <p:cNvPr id="8" name="正方形/長方形 7">
              <a:extLst>
                <a:ext uri="{FF2B5EF4-FFF2-40B4-BE49-F238E27FC236}">
                  <a16:creationId xmlns:a16="http://schemas.microsoft.com/office/drawing/2014/main" id="{7CE5E3A6-15D4-E3DE-1C8D-A626834A8DE8}"/>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オブジェクト 4">
              <a:extLst>
                <a:ext uri="{FF2B5EF4-FFF2-40B4-BE49-F238E27FC236}">
                  <a16:creationId xmlns:a16="http://schemas.microsoft.com/office/drawing/2014/main" id="{FAF0AD85-73E1-9D53-1BCE-227D120E41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0" name="テキスト ボックス 9">
            <a:extLst>
              <a:ext uri="{FF2B5EF4-FFF2-40B4-BE49-F238E27FC236}">
                <a16:creationId xmlns:a16="http://schemas.microsoft.com/office/drawing/2014/main" id="{A91F8ADF-2CE9-86CD-ECF9-3CA83E97A801}"/>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孔内水位の計測</a:t>
            </a:r>
          </a:p>
        </p:txBody>
      </p:sp>
    </p:spTree>
    <p:extLst>
      <p:ext uri="{BB962C8B-B14F-4D97-AF65-F5344CB8AC3E}">
        <p14:creationId xmlns:p14="http://schemas.microsoft.com/office/powerpoint/2010/main" val="11114333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88C1-2D25-E091-36D5-E95FB77B35CD}"/>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B51D548E-25A9-6C56-C115-476C842C00A9}"/>
              </a:ext>
            </a:extLst>
          </p:cNvPr>
          <p:cNvPicPr>
            <a:picLocks noChangeAspect="1"/>
          </p:cNvPicPr>
          <p:nvPr/>
        </p:nvPicPr>
        <p:blipFill>
          <a:blip r:embed="rId2"/>
          <a:srcRect r="2250" b="43127"/>
          <a:stretch>
            <a:fillRect/>
          </a:stretch>
        </p:blipFill>
        <p:spPr>
          <a:xfrm>
            <a:off x="323528" y="1916832"/>
            <a:ext cx="7884368" cy="1778491"/>
          </a:xfrm>
          <a:prstGeom prst="rect">
            <a:avLst/>
          </a:prstGeom>
        </p:spPr>
      </p:pic>
      <p:sp>
        <p:nvSpPr>
          <p:cNvPr id="5" name="テキスト ボックス 4">
            <a:extLst>
              <a:ext uri="{FF2B5EF4-FFF2-40B4-BE49-F238E27FC236}">
                <a16:creationId xmlns:a16="http://schemas.microsoft.com/office/drawing/2014/main" id="{362939B1-FF12-734E-1CDA-EEEFA2937D0F}"/>
              </a:ext>
            </a:extLst>
          </p:cNvPr>
          <p:cNvSpPr txBox="1"/>
          <p:nvPr/>
        </p:nvSpPr>
        <p:spPr>
          <a:xfrm>
            <a:off x="323528" y="998548"/>
            <a:ext cx="7884368" cy="707886"/>
          </a:xfrm>
          <a:prstGeom prst="rect">
            <a:avLst/>
          </a:prstGeom>
          <a:noFill/>
        </p:spPr>
        <p:txBody>
          <a:bodyPr wrap="square" rtlCol="0">
            <a:spAutoFit/>
          </a:bodyPr>
          <a:lstStyle/>
          <a:p>
            <a:r>
              <a:rPr lang="ja-JP" altLang="en-US" sz="2000" dirty="0">
                <a:latin typeface="+mn-ea"/>
                <a:ea typeface="+mn-ea"/>
              </a:rPr>
              <a:t>貯水池周辺の地すべり等に係る調査と対策に関する技術指針・同解説</a:t>
            </a:r>
            <a:endParaRPr lang="en-US" altLang="ja-JP" sz="2000" dirty="0">
              <a:latin typeface="+mn-ea"/>
              <a:ea typeface="+mn-ea"/>
            </a:endParaRPr>
          </a:p>
          <a:p>
            <a:r>
              <a:rPr kumimoji="1" lang="ja-JP" altLang="en-US" sz="2000" dirty="0">
                <a:latin typeface="+mn-ea"/>
                <a:ea typeface="+mn-ea"/>
              </a:rPr>
              <a:t>国交省　水管理・国土保全局 （</a:t>
            </a:r>
            <a:r>
              <a:rPr kumimoji="1" lang="en-US" altLang="ja-JP" sz="2000" dirty="0">
                <a:latin typeface="+mn-ea"/>
                <a:ea typeface="+mn-ea"/>
              </a:rPr>
              <a:t>H31</a:t>
            </a:r>
            <a:r>
              <a:rPr kumimoji="1" lang="ja-JP" altLang="en-US" sz="2000" dirty="0">
                <a:latin typeface="+mn-ea"/>
                <a:ea typeface="+mn-ea"/>
              </a:rPr>
              <a:t>）</a:t>
            </a:r>
          </a:p>
        </p:txBody>
      </p:sp>
      <p:sp>
        <p:nvSpPr>
          <p:cNvPr id="6" name="テキスト ボックス 5">
            <a:extLst>
              <a:ext uri="{FF2B5EF4-FFF2-40B4-BE49-F238E27FC236}">
                <a16:creationId xmlns:a16="http://schemas.microsoft.com/office/drawing/2014/main" id="{34CD35C6-A17A-8B21-AA06-01214F6B4EC5}"/>
              </a:ext>
            </a:extLst>
          </p:cNvPr>
          <p:cNvSpPr txBox="1"/>
          <p:nvPr/>
        </p:nvSpPr>
        <p:spPr>
          <a:xfrm>
            <a:off x="251520" y="3861048"/>
            <a:ext cx="8064896" cy="400110"/>
          </a:xfrm>
          <a:prstGeom prst="rect">
            <a:avLst/>
          </a:prstGeom>
          <a:noFill/>
        </p:spPr>
        <p:txBody>
          <a:bodyPr wrap="square" rtlCol="0">
            <a:spAutoFit/>
          </a:bodyPr>
          <a:lstStyle/>
          <a:p>
            <a:r>
              <a:rPr lang="ja-JP" altLang="en-US" sz="2000" dirty="0"/>
              <a:t>地下水調査孔の構造についての記載がない（最近は忘れ去れている？）</a:t>
            </a:r>
            <a:endParaRPr lang="en-US" altLang="ja-JP" sz="2000" dirty="0"/>
          </a:p>
        </p:txBody>
      </p:sp>
      <p:grpSp>
        <p:nvGrpSpPr>
          <p:cNvPr id="7" name="グループ化 6">
            <a:extLst>
              <a:ext uri="{FF2B5EF4-FFF2-40B4-BE49-F238E27FC236}">
                <a16:creationId xmlns:a16="http://schemas.microsoft.com/office/drawing/2014/main" id="{82415172-9C49-0836-68C5-806F218C1174}"/>
              </a:ext>
            </a:extLst>
          </p:cNvPr>
          <p:cNvGrpSpPr/>
          <p:nvPr/>
        </p:nvGrpSpPr>
        <p:grpSpPr>
          <a:xfrm>
            <a:off x="12357" y="0"/>
            <a:ext cx="9119286" cy="438912"/>
            <a:chOff x="0" y="0"/>
            <a:chExt cx="9119286" cy="438912"/>
          </a:xfrm>
        </p:grpSpPr>
        <p:sp>
          <p:nvSpPr>
            <p:cNvPr id="8" name="正方形/長方形 7">
              <a:extLst>
                <a:ext uri="{FF2B5EF4-FFF2-40B4-BE49-F238E27FC236}">
                  <a16:creationId xmlns:a16="http://schemas.microsoft.com/office/drawing/2014/main" id="{2782950C-C505-27CC-C045-3CF67A635A84}"/>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オブジェクト 4">
              <a:extLst>
                <a:ext uri="{FF2B5EF4-FFF2-40B4-BE49-F238E27FC236}">
                  <a16:creationId xmlns:a16="http://schemas.microsoft.com/office/drawing/2014/main" id="{33B54E13-66C3-BC21-E273-03B62D6D4C2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0" name="テキスト ボックス 9">
            <a:extLst>
              <a:ext uri="{FF2B5EF4-FFF2-40B4-BE49-F238E27FC236}">
                <a16:creationId xmlns:a16="http://schemas.microsoft.com/office/drawing/2014/main" id="{3AA92408-32D2-A70A-80C9-6672E59E777B}"/>
              </a:ext>
            </a:extLst>
          </p:cNvPr>
          <p:cNvSpPr txBox="1"/>
          <p:nvPr/>
        </p:nvSpPr>
        <p:spPr>
          <a:xfrm>
            <a:off x="12357" y="-1448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孔内水位の計測</a:t>
            </a:r>
          </a:p>
        </p:txBody>
      </p:sp>
    </p:spTree>
    <p:extLst>
      <p:ext uri="{BB962C8B-B14F-4D97-AF65-F5344CB8AC3E}">
        <p14:creationId xmlns:p14="http://schemas.microsoft.com/office/powerpoint/2010/main" val="849228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18872" y="585216"/>
            <a:ext cx="6322565" cy="707886"/>
          </a:xfrm>
          <a:prstGeom prst="rect">
            <a:avLst/>
          </a:prstGeom>
          <a:noFill/>
        </p:spPr>
        <p:txBody>
          <a:bodyPr wrap="none" rtlCol="0">
            <a:spAutoFit/>
          </a:bodyPr>
          <a:lstStyle/>
          <a:p>
            <a:r>
              <a:rPr kumimoji="1" lang="ja-JP" altLang="en-US" sz="2000" dirty="0"/>
              <a:t>基本的には斜面における力のバランスが崩れて発生する</a:t>
            </a:r>
            <a:endParaRPr kumimoji="1" lang="en-US" altLang="ja-JP" sz="2000" dirty="0"/>
          </a:p>
          <a:p>
            <a:r>
              <a:rPr kumimoji="1" lang="ja-JP" altLang="en-US" sz="2000" dirty="0"/>
              <a:t>（復習です）</a:t>
            </a:r>
          </a:p>
        </p:txBody>
      </p:sp>
      <p:sp>
        <p:nvSpPr>
          <p:cNvPr id="14" name="テキスト ボックス 13"/>
          <p:cNvSpPr txBox="1"/>
          <p:nvPr/>
        </p:nvSpPr>
        <p:spPr>
          <a:xfrm>
            <a:off x="4882224" y="1659494"/>
            <a:ext cx="4161281" cy="2246769"/>
          </a:xfrm>
          <a:prstGeom prst="rect">
            <a:avLst/>
          </a:prstGeom>
          <a:noFill/>
        </p:spPr>
        <p:txBody>
          <a:bodyPr wrap="square" rtlCol="0">
            <a:spAutoFit/>
          </a:bodyPr>
          <a:lstStyle/>
          <a:p>
            <a:r>
              <a:rPr kumimoji="1" lang="ja-JP" altLang="en-US" sz="2000" dirty="0"/>
              <a:t>せん断力とせん断抵抗力（せん断強さ）のバランス</a:t>
            </a:r>
            <a:endParaRPr kumimoji="1" lang="en-US" altLang="ja-JP" sz="2000" dirty="0"/>
          </a:p>
          <a:p>
            <a:r>
              <a:rPr kumimoji="1" lang="ja-JP" altLang="en-US" sz="2000" dirty="0"/>
              <a:t>一般的に極限平衡状態で取り扱うことが多い</a:t>
            </a:r>
            <a:endParaRPr kumimoji="1" lang="en-US" altLang="ja-JP" sz="2000" dirty="0"/>
          </a:p>
          <a:p>
            <a:r>
              <a:rPr lang="ja-JP" altLang="en-US" sz="2000" dirty="0"/>
              <a:t>そのほか</a:t>
            </a:r>
            <a:endParaRPr lang="en-US" altLang="ja-JP" sz="2000" dirty="0"/>
          </a:p>
          <a:p>
            <a:r>
              <a:rPr kumimoji="1" lang="ja-JP" altLang="en-US" sz="2000" dirty="0"/>
              <a:t>・有限要素法・個別要素法　など</a:t>
            </a:r>
            <a:endParaRPr kumimoji="1" lang="en-US" altLang="ja-JP" sz="2000" dirty="0"/>
          </a:p>
          <a:p>
            <a:r>
              <a:rPr kumimoji="1" lang="ja-JP" altLang="en-US" sz="2000" dirty="0"/>
              <a:t>＜今回の話ではあつかわないです＞</a:t>
            </a:r>
          </a:p>
        </p:txBody>
      </p:sp>
      <p:sp>
        <p:nvSpPr>
          <p:cNvPr id="12" name="スライド番号プレースホルダー 11"/>
          <p:cNvSpPr>
            <a:spLocks noGrp="1"/>
          </p:cNvSpPr>
          <p:nvPr>
            <p:ph type="sldNum" sz="quarter" idx="12"/>
          </p:nvPr>
        </p:nvSpPr>
        <p:spPr/>
        <p:txBody>
          <a:bodyPr/>
          <a:lstStyle/>
          <a:p>
            <a:fld id="{53C9A8A5-CC87-4170-9A9F-F9F21EEBC6F5}" type="slidenum">
              <a:rPr kumimoji="1" lang="ja-JP" altLang="en-US" smtClean="0"/>
              <a:t>3</a:t>
            </a:fld>
            <a:endParaRPr kumimoji="1" lang="ja-JP" altLang="en-US" dirty="0"/>
          </a:p>
        </p:txBody>
      </p:sp>
      <p:grpSp>
        <p:nvGrpSpPr>
          <p:cNvPr id="15" name="グループ化 14">
            <a:extLst>
              <a:ext uri="{FF2B5EF4-FFF2-40B4-BE49-F238E27FC236}">
                <a16:creationId xmlns:a16="http://schemas.microsoft.com/office/drawing/2014/main" id="{7C29C3AF-C201-C114-21C6-A78758B927DB}"/>
              </a:ext>
            </a:extLst>
          </p:cNvPr>
          <p:cNvGrpSpPr/>
          <p:nvPr/>
        </p:nvGrpSpPr>
        <p:grpSpPr>
          <a:xfrm>
            <a:off x="0" y="14488"/>
            <a:ext cx="9119286" cy="438912"/>
            <a:chOff x="0" y="0"/>
            <a:chExt cx="9119286" cy="438912"/>
          </a:xfrm>
        </p:grpSpPr>
        <p:sp>
          <p:nvSpPr>
            <p:cNvPr id="18" name="正方形/長方形 17">
              <a:extLst>
                <a:ext uri="{FF2B5EF4-FFF2-40B4-BE49-F238E27FC236}">
                  <a16:creationId xmlns:a16="http://schemas.microsoft.com/office/drawing/2014/main" id="{27A12555-83C5-FA60-0CCD-99BF13110966}"/>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オブジェクト 4">
              <a:extLst>
                <a:ext uri="{FF2B5EF4-FFF2-40B4-BE49-F238E27FC236}">
                  <a16:creationId xmlns:a16="http://schemas.microsoft.com/office/drawing/2014/main" id="{A5DF2F52-E65E-C909-FF52-B7C8C3C9582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0" name="テキスト ボックス 19">
            <a:extLst>
              <a:ext uri="{FF2B5EF4-FFF2-40B4-BE49-F238E27FC236}">
                <a16:creationId xmlns:a16="http://schemas.microsoft.com/office/drawing/2014/main" id="{AC66CEA8-ADE9-95BA-7920-B59E0AC5B012}"/>
              </a:ext>
            </a:extLst>
          </p:cNvPr>
          <p:cNvSpPr txBox="1"/>
          <p:nvPr/>
        </p:nvSpPr>
        <p:spPr>
          <a:xfrm>
            <a:off x="0" y="0"/>
            <a:ext cx="7498080"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grpSp>
        <p:nvGrpSpPr>
          <p:cNvPr id="2" name="グループ化 1">
            <a:extLst>
              <a:ext uri="{FF2B5EF4-FFF2-40B4-BE49-F238E27FC236}">
                <a16:creationId xmlns:a16="http://schemas.microsoft.com/office/drawing/2014/main" id="{C400365A-683B-B59B-42E9-6DCB636210C5}"/>
              </a:ext>
            </a:extLst>
          </p:cNvPr>
          <p:cNvGrpSpPr/>
          <p:nvPr/>
        </p:nvGrpSpPr>
        <p:grpSpPr>
          <a:xfrm>
            <a:off x="315469" y="1659494"/>
            <a:ext cx="4435490" cy="2237503"/>
            <a:chOff x="315469" y="1590256"/>
            <a:chExt cx="4435490" cy="2237503"/>
          </a:xfrm>
        </p:grpSpPr>
        <p:grpSp>
          <p:nvGrpSpPr>
            <p:cNvPr id="3" name="グループ化 2">
              <a:extLst>
                <a:ext uri="{FF2B5EF4-FFF2-40B4-BE49-F238E27FC236}">
                  <a16:creationId xmlns:a16="http://schemas.microsoft.com/office/drawing/2014/main" id="{D226B423-27D0-028E-7B99-0D2C5B909250}"/>
                </a:ext>
              </a:extLst>
            </p:cNvPr>
            <p:cNvGrpSpPr/>
            <p:nvPr/>
          </p:nvGrpSpPr>
          <p:grpSpPr>
            <a:xfrm>
              <a:off x="315469" y="1590256"/>
              <a:ext cx="4435490" cy="2237503"/>
              <a:chOff x="2295145" y="1615758"/>
              <a:chExt cx="4435490" cy="2237503"/>
            </a:xfrm>
          </p:grpSpPr>
          <p:pic>
            <p:nvPicPr>
              <p:cNvPr id="5" name="Picture 11">
                <a:extLst>
                  <a:ext uri="{FF2B5EF4-FFF2-40B4-BE49-F238E27FC236}">
                    <a16:creationId xmlns:a16="http://schemas.microsoft.com/office/drawing/2014/main" id="{BB9D4829-BA75-46A5-0F96-BEE16DDB8146}"/>
                  </a:ext>
                </a:extLst>
              </p:cNvPr>
              <p:cNvPicPr>
                <a:picLocks noChangeAspect="1" noChangeArrowheads="1"/>
              </p:cNvPicPr>
              <p:nvPr/>
            </p:nvPicPr>
            <p:blipFill>
              <a:blip r:embed="rId3">
                <a:lum contrast="20000"/>
                <a:extLst>
                  <a:ext uri="{28A0092B-C50C-407E-A947-70E740481C1C}">
                    <a14:useLocalDpi xmlns:a14="http://schemas.microsoft.com/office/drawing/2010/main" val="0"/>
                  </a:ext>
                </a:extLst>
              </a:blip>
              <a:srcRect r="4311" b="17105"/>
              <a:stretch>
                <a:fillRect/>
              </a:stretch>
            </p:blipFill>
            <p:spPr bwMode="auto">
              <a:xfrm>
                <a:off x="2295145" y="1615758"/>
                <a:ext cx="4161282" cy="223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下矢印 7">
                <a:extLst>
                  <a:ext uri="{FF2B5EF4-FFF2-40B4-BE49-F238E27FC236}">
                    <a16:creationId xmlns:a16="http://schemas.microsoft.com/office/drawing/2014/main" id="{EB2F0B64-E175-F382-6874-E23014A4B06C}"/>
                  </a:ext>
                </a:extLst>
              </p:cNvPr>
              <p:cNvSpPr/>
              <p:nvPr/>
            </p:nvSpPr>
            <p:spPr>
              <a:xfrm rot="3139818">
                <a:off x="4501214" y="2836425"/>
                <a:ext cx="238116"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8">
                <a:extLst>
                  <a:ext uri="{FF2B5EF4-FFF2-40B4-BE49-F238E27FC236}">
                    <a16:creationId xmlns:a16="http://schemas.microsoft.com/office/drawing/2014/main" id="{28B9D71C-F636-8D5D-3BA6-E7CC14C6FC4B}"/>
                  </a:ext>
                </a:extLst>
              </p:cNvPr>
              <p:cNvSpPr/>
              <p:nvPr/>
            </p:nvSpPr>
            <p:spPr>
              <a:xfrm rot="14278562">
                <a:off x="4690946" y="3056779"/>
                <a:ext cx="147134"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B107549A-E7C3-1499-6DA2-272A09CF95F4}"/>
                  </a:ext>
                </a:extLst>
              </p:cNvPr>
              <p:cNvSpPr txBox="1"/>
              <p:nvPr/>
            </p:nvSpPr>
            <p:spPr>
              <a:xfrm>
                <a:off x="2949218" y="2039100"/>
                <a:ext cx="1800493"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滑動力（起動力）</a:t>
                </a:r>
              </a:p>
            </p:txBody>
          </p:sp>
          <p:sp>
            <p:nvSpPr>
              <p:cNvPr id="25" name="テキスト ボックス 24">
                <a:extLst>
                  <a:ext uri="{FF2B5EF4-FFF2-40B4-BE49-F238E27FC236}">
                    <a16:creationId xmlns:a16="http://schemas.microsoft.com/office/drawing/2014/main" id="{7443E294-1AAB-9867-E287-DDEF2BC70978}"/>
                  </a:ext>
                </a:extLst>
              </p:cNvPr>
              <p:cNvSpPr txBox="1"/>
              <p:nvPr/>
            </p:nvSpPr>
            <p:spPr>
              <a:xfrm>
                <a:off x="4481301" y="3439322"/>
                <a:ext cx="2249334"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滑動に抵抗（抵抗力）</a:t>
                </a:r>
              </a:p>
            </p:txBody>
          </p:sp>
        </p:grpSp>
        <p:sp>
          <p:nvSpPr>
            <p:cNvPr id="4" name="フリーフォーム: 図形 3">
              <a:extLst>
                <a:ext uri="{FF2B5EF4-FFF2-40B4-BE49-F238E27FC236}">
                  <a16:creationId xmlns:a16="http://schemas.microsoft.com/office/drawing/2014/main" id="{60B427DA-2939-5DF2-37FD-D08465FB791D}"/>
                </a:ext>
              </a:extLst>
            </p:cNvPr>
            <p:cNvSpPr/>
            <p:nvPr/>
          </p:nvSpPr>
          <p:spPr>
            <a:xfrm>
              <a:off x="846667" y="2177397"/>
              <a:ext cx="2849422" cy="1352289"/>
            </a:xfrm>
            <a:custGeom>
              <a:avLst/>
              <a:gdLst>
                <a:gd name="connsiteX0" fmla="*/ 0 w 2641630"/>
                <a:gd name="connsiteY0" fmla="*/ 959555 h 1072444"/>
                <a:gd name="connsiteX1" fmla="*/ 158044 w 2641630"/>
                <a:gd name="connsiteY1" fmla="*/ 1049866 h 1072444"/>
                <a:gd name="connsiteX2" fmla="*/ 203200 w 2641630"/>
                <a:gd name="connsiteY2" fmla="*/ 1072444 h 1072444"/>
                <a:gd name="connsiteX3" fmla="*/ 575733 w 2641630"/>
                <a:gd name="connsiteY3" fmla="*/ 1061155 h 1072444"/>
                <a:gd name="connsiteX4" fmla="*/ 711200 w 2641630"/>
                <a:gd name="connsiteY4" fmla="*/ 1049866 h 1072444"/>
                <a:gd name="connsiteX5" fmla="*/ 1174044 w 2641630"/>
                <a:gd name="connsiteY5" fmla="*/ 1038577 h 1072444"/>
                <a:gd name="connsiteX6" fmla="*/ 1264355 w 2641630"/>
                <a:gd name="connsiteY6" fmla="*/ 1016000 h 1072444"/>
                <a:gd name="connsiteX7" fmla="*/ 1309511 w 2641630"/>
                <a:gd name="connsiteY7" fmla="*/ 1004711 h 1072444"/>
                <a:gd name="connsiteX8" fmla="*/ 1343377 w 2641630"/>
                <a:gd name="connsiteY8" fmla="*/ 993422 h 1072444"/>
                <a:gd name="connsiteX9" fmla="*/ 1467555 w 2641630"/>
                <a:gd name="connsiteY9" fmla="*/ 970844 h 1072444"/>
                <a:gd name="connsiteX10" fmla="*/ 1535289 w 2641630"/>
                <a:gd name="connsiteY10" fmla="*/ 936977 h 1072444"/>
                <a:gd name="connsiteX11" fmla="*/ 1580444 w 2641630"/>
                <a:gd name="connsiteY11" fmla="*/ 925689 h 1072444"/>
                <a:gd name="connsiteX12" fmla="*/ 1648177 w 2641630"/>
                <a:gd name="connsiteY12" fmla="*/ 903111 h 1072444"/>
                <a:gd name="connsiteX13" fmla="*/ 1715911 w 2641630"/>
                <a:gd name="connsiteY13" fmla="*/ 857955 h 1072444"/>
                <a:gd name="connsiteX14" fmla="*/ 1806222 w 2641630"/>
                <a:gd name="connsiteY14" fmla="*/ 835377 h 1072444"/>
                <a:gd name="connsiteX15" fmla="*/ 1840089 w 2641630"/>
                <a:gd name="connsiteY15" fmla="*/ 812800 h 1072444"/>
                <a:gd name="connsiteX16" fmla="*/ 1873955 w 2641630"/>
                <a:gd name="connsiteY16" fmla="*/ 801511 h 1072444"/>
                <a:gd name="connsiteX17" fmla="*/ 1907822 w 2641630"/>
                <a:gd name="connsiteY17" fmla="*/ 767644 h 1072444"/>
                <a:gd name="connsiteX18" fmla="*/ 1986844 w 2641630"/>
                <a:gd name="connsiteY18" fmla="*/ 722489 h 1072444"/>
                <a:gd name="connsiteX19" fmla="*/ 2032000 w 2641630"/>
                <a:gd name="connsiteY19" fmla="*/ 688622 h 1072444"/>
                <a:gd name="connsiteX20" fmla="*/ 2099733 w 2641630"/>
                <a:gd name="connsiteY20" fmla="*/ 643466 h 1072444"/>
                <a:gd name="connsiteX21" fmla="*/ 2133600 w 2641630"/>
                <a:gd name="connsiteY21" fmla="*/ 609600 h 1072444"/>
                <a:gd name="connsiteX22" fmla="*/ 2212622 w 2641630"/>
                <a:gd name="connsiteY22" fmla="*/ 564444 h 1072444"/>
                <a:gd name="connsiteX23" fmla="*/ 2246489 w 2641630"/>
                <a:gd name="connsiteY23" fmla="*/ 519289 h 1072444"/>
                <a:gd name="connsiteX24" fmla="*/ 2280355 w 2641630"/>
                <a:gd name="connsiteY24" fmla="*/ 440266 h 1072444"/>
                <a:gd name="connsiteX25" fmla="*/ 2325511 w 2641630"/>
                <a:gd name="connsiteY25" fmla="*/ 428977 h 1072444"/>
                <a:gd name="connsiteX26" fmla="*/ 2404533 w 2641630"/>
                <a:gd name="connsiteY26" fmla="*/ 361244 h 1072444"/>
                <a:gd name="connsiteX27" fmla="*/ 2427111 w 2641630"/>
                <a:gd name="connsiteY27" fmla="*/ 293511 h 1072444"/>
                <a:gd name="connsiteX28" fmla="*/ 2494844 w 2641630"/>
                <a:gd name="connsiteY28" fmla="*/ 248355 h 1072444"/>
                <a:gd name="connsiteX29" fmla="*/ 2517422 w 2641630"/>
                <a:gd name="connsiteY29" fmla="*/ 214489 h 1072444"/>
                <a:gd name="connsiteX30" fmla="*/ 2607733 w 2641630"/>
                <a:gd name="connsiteY30" fmla="*/ 124177 h 1072444"/>
                <a:gd name="connsiteX31" fmla="*/ 2630311 w 2641630"/>
                <a:gd name="connsiteY31" fmla="*/ 45155 h 1072444"/>
                <a:gd name="connsiteX32" fmla="*/ 2641600 w 2641630"/>
                <a:gd name="connsiteY32" fmla="*/ 0 h 1072444"/>
                <a:gd name="connsiteX0" fmla="*/ 0 w 2641630"/>
                <a:gd name="connsiteY0" fmla="*/ 959555 h 1072444"/>
                <a:gd name="connsiteX1" fmla="*/ 158044 w 2641630"/>
                <a:gd name="connsiteY1" fmla="*/ 1049866 h 1072444"/>
                <a:gd name="connsiteX2" fmla="*/ 203200 w 2641630"/>
                <a:gd name="connsiteY2" fmla="*/ 1072444 h 1072444"/>
                <a:gd name="connsiteX3" fmla="*/ 575733 w 2641630"/>
                <a:gd name="connsiteY3" fmla="*/ 1061155 h 1072444"/>
                <a:gd name="connsiteX4" fmla="*/ 711200 w 2641630"/>
                <a:gd name="connsiteY4" fmla="*/ 1049866 h 1072444"/>
                <a:gd name="connsiteX5" fmla="*/ 1174044 w 2641630"/>
                <a:gd name="connsiteY5" fmla="*/ 1038577 h 1072444"/>
                <a:gd name="connsiteX6" fmla="*/ 1264355 w 2641630"/>
                <a:gd name="connsiteY6" fmla="*/ 1016000 h 1072444"/>
                <a:gd name="connsiteX7" fmla="*/ 1309511 w 2641630"/>
                <a:gd name="connsiteY7" fmla="*/ 1004711 h 1072444"/>
                <a:gd name="connsiteX8" fmla="*/ 1343377 w 2641630"/>
                <a:gd name="connsiteY8" fmla="*/ 993422 h 1072444"/>
                <a:gd name="connsiteX9" fmla="*/ 1467555 w 2641630"/>
                <a:gd name="connsiteY9" fmla="*/ 970844 h 1072444"/>
                <a:gd name="connsiteX10" fmla="*/ 1535289 w 2641630"/>
                <a:gd name="connsiteY10" fmla="*/ 936977 h 1072444"/>
                <a:gd name="connsiteX11" fmla="*/ 1580444 w 2641630"/>
                <a:gd name="connsiteY11" fmla="*/ 925689 h 1072444"/>
                <a:gd name="connsiteX12" fmla="*/ 1648177 w 2641630"/>
                <a:gd name="connsiteY12" fmla="*/ 903111 h 1072444"/>
                <a:gd name="connsiteX13" fmla="*/ 1715911 w 2641630"/>
                <a:gd name="connsiteY13" fmla="*/ 857955 h 1072444"/>
                <a:gd name="connsiteX14" fmla="*/ 1806222 w 2641630"/>
                <a:gd name="connsiteY14" fmla="*/ 835377 h 1072444"/>
                <a:gd name="connsiteX15" fmla="*/ 1840089 w 2641630"/>
                <a:gd name="connsiteY15" fmla="*/ 812800 h 1072444"/>
                <a:gd name="connsiteX16" fmla="*/ 1873955 w 2641630"/>
                <a:gd name="connsiteY16" fmla="*/ 801511 h 1072444"/>
                <a:gd name="connsiteX17" fmla="*/ 1907822 w 2641630"/>
                <a:gd name="connsiteY17" fmla="*/ 767644 h 1072444"/>
                <a:gd name="connsiteX18" fmla="*/ 1986844 w 2641630"/>
                <a:gd name="connsiteY18" fmla="*/ 722489 h 1072444"/>
                <a:gd name="connsiteX19" fmla="*/ 2032000 w 2641630"/>
                <a:gd name="connsiteY19" fmla="*/ 688622 h 1072444"/>
                <a:gd name="connsiteX20" fmla="*/ 2099733 w 2641630"/>
                <a:gd name="connsiteY20" fmla="*/ 643466 h 1072444"/>
                <a:gd name="connsiteX21" fmla="*/ 2133600 w 2641630"/>
                <a:gd name="connsiteY21" fmla="*/ 609600 h 1072444"/>
                <a:gd name="connsiteX22" fmla="*/ 2212622 w 2641630"/>
                <a:gd name="connsiteY22" fmla="*/ 564444 h 1072444"/>
                <a:gd name="connsiteX23" fmla="*/ 2246489 w 2641630"/>
                <a:gd name="connsiteY23" fmla="*/ 519289 h 1072444"/>
                <a:gd name="connsiteX24" fmla="*/ 2325511 w 2641630"/>
                <a:gd name="connsiteY24" fmla="*/ 428977 h 1072444"/>
                <a:gd name="connsiteX25" fmla="*/ 2404533 w 2641630"/>
                <a:gd name="connsiteY25" fmla="*/ 361244 h 1072444"/>
                <a:gd name="connsiteX26" fmla="*/ 2427111 w 2641630"/>
                <a:gd name="connsiteY26" fmla="*/ 293511 h 1072444"/>
                <a:gd name="connsiteX27" fmla="*/ 2494844 w 2641630"/>
                <a:gd name="connsiteY27" fmla="*/ 248355 h 1072444"/>
                <a:gd name="connsiteX28" fmla="*/ 2517422 w 2641630"/>
                <a:gd name="connsiteY28" fmla="*/ 214489 h 1072444"/>
                <a:gd name="connsiteX29" fmla="*/ 2607733 w 2641630"/>
                <a:gd name="connsiteY29" fmla="*/ 124177 h 1072444"/>
                <a:gd name="connsiteX30" fmla="*/ 2630311 w 2641630"/>
                <a:gd name="connsiteY30" fmla="*/ 45155 h 1072444"/>
                <a:gd name="connsiteX31" fmla="*/ 2641600 w 2641630"/>
                <a:gd name="connsiteY31" fmla="*/ 0 h 1072444"/>
                <a:gd name="connsiteX0" fmla="*/ 0 w 2641630"/>
                <a:gd name="connsiteY0" fmla="*/ 959555 h 1072444"/>
                <a:gd name="connsiteX1" fmla="*/ 158044 w 2641630"/>
                <a:gd name="connsiteY1" fmla="*/ 1049866 h 1072444"/>
                <a:gd name="connsiteX2" fmla="*/ 203200 w 2641630"/>
                <a:gd name="connsiteY2" fmla="*/ 1072444 h 1072444"/>
                <a:gd name="connsiteX3" fmla="*/ 575733 w 2641630"/>
                <a:gd name="connsiteY3" fmla="*/ 1061155 h 1072444"/>
                <a:gd name="connsiteX4" fmla="*/ 711200 w 2641630"/>
                <a:gd name="connsiteY4" fmla="*/ 1049866 h 1072444"/>
                <a:gd name="connsiteX5" fmla="*/ 1174044 w 2641630"/>
                <a:gd name="connsiteY5" fmla="*/ 1038577 h 1072444"/>
                <a:gd name="connsiteX6" fmla="*/ 1264355 w 2641630"/>
                <a:gd name="connsiteY6" fmla="*/ 1016000 h 1072444"/>
                <a:gd name="connsiteX7" fmla="*/ 1309511 w 2641630"/>
                <a:gd name="connsiteY7" fmla="*/ 1004711 h 1072444"/>
                <a:gd name="connsiteX8" fmla="*/ 1343377 w 2641630"/>
                <a:gd name="connsiteY8" fmla="*/ 993422 h 1072444"/>
                <a:gd name="connsiteX9" fmla="*/ 1467555 w 2641630"/>
                <a:gd name="connsiteY9" fmla="*/ 970844 h 1072444"/>
                <a:gd name="connsiteX10" fmla="*/ 1535289 w 2641630"/>
                <a:gd name="connsiteY10" fmla="*/ 936977 h 1072444"/>
                <a:gd name="connsiteX11" fmla="*/ 1580444 w 2641630"/>
                <a:gd name="connsiteY11" fmla="*/ 925689 h 1072444"/>
                <a:gd name="connsiteX12" fmla="*/ 1648177 w 2641630"/>
                <a:gd name="connsiteY12" fmla="*/ 903111 h 1072444"/>
                <a:gd name="connsiteX13" fmla="*/ 1715911 w 2641630"/>
                <a:gd name="connsiteY13" fmla="*/ 857955 h 1072444"/>
                <a:gd name="connsiteX14" fmla="*/ 1806222 w 2641630"/>
                <a:gd name="connsiteY14" fmla="*/ 835377 h 1072444"/>
                <a:gd name="connsiteX15" fmla="*/ 1840089 w 2641630"/>
                <a:gd name="connsiteY15" fmla="*/ 812800 h 1072444"/>
                <a:gd name="connsiteX16" fmla="*/ 1873955 w 2641630"/>
                <a:gd name="connsiteY16" fmla="*/ 801511 h 1072444"/>
                <a:gd name="connsiteX17" fmla="*/ 1907822 w 2641630"/>
                <a:gd name="connsiteY17" fmla="*/ 767644 h 1072444"/>
                <a:gd name="connsiteX18" fmla="*/ 1986844 w 2641630"/>
                <a:gd name="connsiteY18" fmla="*/ 722489 h 1072444"/>
                <a:gd name="connsiteX19" fmla="*/ 2032000 w 2641630"/>
                <a:gd name="connsiteY19" fmla="*/ 688622 h 1072444"/>
                <a:gd name="connsiteX20" fmla="*/ 2099733 w 2641630"/>
                <a:gd name="connsiteY20" fmla="*/ 643466 h 1072444"/>
                <a:gd name="connsiteX21" fmla="*/ 2133600 w 2641630"/>
                <a:gd name="connsiteY21" fmla="*/ 609600 h 1072444"/>
                <a:gd name="connsiteX22" fmla="*/ 2212622 w 2641630"/>
                <a:gd name="connsiteY22" fmla="*/ 564444 h 1072444"/>
                <a:gd name="connsiteX23" fmla="*/ 2246489 w 2641630"/>
                <a:gd name="connsiteY23" fmla="*/ 519289 h 1072444"/>
                <a:gd name="connsiteX24" fmla="*/ 2325511 w 2641630"/>
                <a:gd name="connsiteY24" fmla="*/ 428977 h 1072444"/>
                <a:gd name="connsiteX25" fmla="*/ 2404533 w 2641630"/>
                <a:gd name="connsiteY25" fmla="*/ 361244 h 1072444"/>
                <a:gd name="connsiteX26" fmla="*/ 2494844 w 2641630"/>
                <a:gd name="connsiteY26" fmla="*/ 248355 h 1072444"/>
                <a:gd name="connsiteX27" fmla="*/ 2517422 w 2641630"/>
                <a:gd name="connsiteY27" fmla="*/ 214489 h 1072444"/>
                <a:gd name="connsiteX28" fmla="*/ 2607733 w 2641630"/>
                <a:gd name="connsiteY28" fmla="*/ 124177 h 1072444"/>
                <a:gd name="connsiteX29" fmla="*/ 2630311 w 2641630"/>
                <a:gd name="connsiteY29" fmla="*/ 45155 h 1072444"/>
                <a:gd name="connsiteX30" fmla="*/ 2641600 w 2641630"/>
                <a:gd name="connsiteY30" fmla="*/ 0 h 1072444"/>
                <a:gd name="connsiteX0" fmla="*/ 0 w 2630311"/>
                <a:gd name="connsiteY0" fmla="*/ 914400 h 1027289"/>
                <a:gd name="connsiteX1" fmla="*/ 158044 w 2630311"/>
                <a:gd name="connsiteY1" fmla="*/ 1004711 h 1027289"/>
                <a:gd name="connsiteX2" fmla="*/ 203200 w 2630311"/>
                <a:gd name="connsiteY2" fmla="*/ 1027289 h 1027289"/>
                <a:gd name="connsiteX3" fmla="*/ 575733 w 2630311"/>
                <a:gd name="connsiteY3" fmla="*/ 1016000 h 1027289"/>
                <a:gd name="connsiteX4" fmla="*/ 711200 w 2630311"/>
                <a:gd name="connsiteY4" fmla="*/ 1004711 h 1027289"/>
                <a:gd name="connsiteX5" fmla="*/ 1174044 w 2630311"/>
                <a:gd name="connsiteY5" fmla="*/ 993422 h 1027289"/>
                <a:gd name="connsiteX6" fmla="*/ 1264355 w 2630311"/>
                <a:gd name="connsiteY6" fmla="*/ 970845 h 1027289"/>
                <a:gd name="connsiteX7" fmla="*/ 1309511 w 2630311"/>
                <a:gd name="connsiteY7" fmla="*/ 959556 h 1027289"/>
                <a:gd name="connsiteX8" fmla="*/ 1343377 w 2630311"/>
                <a:gd name="connsiteY8" fmla="*/ 948267 h 1027289"/>
                <a:gd name="connsiteX9" fmla="*/ 1467555 w 2630311"/>
                <a:gd name="connsiteY9" fmla="*/ 925689 h 1027289"/>
                <a:gd name="connsiteX10" fmla="*/ 1535289 w 2630311"/>
                <a:gd name="connsiteY10" fmla="*/ 891822 h 1027289"/>
                <a:gd name="connsiteX11" fmla="*/ 1580444 w 2630311"/>
                <a:gd name="connsiteY11" fmla="*/ 880534 h 1027289"/>
                <a:gd name="connsiteX12" fmla="*/ 1648177 w 2630311"/>
                <a:gd name="connsiteY12" fmla="*/ 857956 h 1027289"/>
                <a:gd name="connsiteX13" fmla="*/ 1715911 w 2630311"/>
                <a:gd name="connsiteY13" fmla="*/ 812800 h 1027289"/>
                <a:gd name="connsiteX14" fmla="*/ 1806222 w 2630311"/>
                <a:gd name="connsiteY14" fmla="*/ 790222 h 1027289"/>
                <a:gd name="connsiteX15" fmla="*/ 1840089 w 2630311"/>
                <a:gd name="connsiteY15" fmla="*/ 767645 h 1027289"/>
                <a:gd name="connsiteX16" fmla="*/ 1873955 w 2630311"/>
                <a:gd name="connsiteY16" fmla="*/ 756356 h 1027289"/>
                <a:gd name="connsiteX17" fmla="*/ 1907822 w 2630311"/>
                <a:gd name="connsiteY17" fmla="*/ 722489 h 1027289"/>
                <a:gd name="connsiteX18" fmla="*/ 1986844 w 2630311"/>
                <a:gd name="connsiteY18" fmla="*/ 677334 h 1027289"/>
                <a:gd name="connsiteX19" fmla="*/ 2032000 w 2630311"/>
                <a:gd name="connsiteY19" fmla="*/ 643467 h 1027289"/>
                <a:gd name="connsiteX20" fmla="*/ 2099733 w 2630311"/>
                <a:gd name="connsiteY20" fmla="*/ 598311 h 1027289"/>
                <a:gd name="connsiteX21" fmla="*/ 2133600 w 2630311"/>
                <a:gd name="connsiteY21" fmla="*/ 564445 h 1027289"/>
                <a:gd name="connsiteX22" fmla="*/ 2212622 w 2630311"/>
                <a:gd name="connsiteY22" fmla="*/ 519289 h 1027289"/>
                <a:gd name="connsiteX23" fmla="*/ 2246489 w 2630311"/>
                <a:gd name="connsiteY23" fmla="*/ 474134 h 1027289"/>
                <a:gd name="connsiteX24" fmla="*/ 2325511 w 2630311"/>
                <a:gd name="connsiteY24" fmla="*/ 383822 h 1027289"/>
                <a:gd name="connsiteX25" fmla="*/ 2404533 w 2630311"/>
                <a:gd name="connsiteY25" fmla="*/ 316089 h 1027289"/>
                <a:gd name="connsiteX26" fmla="*/ 2494844 w 2630311"/>
                <a:gd name="connsiteY26" fmla="*/ 203200 h 1027289"/>
                <a:gd name="connsiteX27" fmla="*/ 2517422 w 2630311"/>
                <a:gd name="connsiteY27" fmla="*/ 169334 h 1027289"/>
                <a:gd name="connsiteX28" fmla="*/ 2607733 w 2630311"/>
                <a:gd name="connsiteY28" fmla="*/ 79022 h 1027289"/>
                <a:gd name="connsiteX29" fmla="*/ 2630311 w 2630311"/>
                <a:gd name="connsiteY29" fmla="*/ 0 h 1027289"/>
                <a:gd name="connsiteX0" fmla="*/ 0 w 2630311"/>
                <a:gd name="connsiteY0" fmla="*/ 914400 h 1016000"/>
                <a:gd name="connsiteX1" fmla="*/ 158044 w 2630311"/>
                <a:gd name="connsiteY1" fmla="*/ 1004711 h 1016000"/>
                <a:gd name="connsiteX2" fmla="*/ 380354 w 2630311"/>
                <a:gd name="connsiteY2" fmla="*/ 1010326 h 1016000"/>
                <a:gd name="connsiteX3" fmla="*/ 575733 w 2630311"/>
                <a:gd name="connsiteY3" fmla="*/ 1016000 h 1016000"/>
                <a:gd name="connsiteX4" fmla="*/ 711200 w 2630311"/>
                <a:gd name="connsiteY4" fmla="*/ 1004711 h 1016000"/>
                <a:gd name="connsiteX5" fmla="*/ 1174044 w 2630311"/>
                <a:gd name="connsiteY5" fmla="*/ 993422 h 1016000"/>
                <a:gd name="connsiteX6" fmla="*/ 1264355 w 2630311"/>
                <a:gd name="connsiteY6" fmla="*/ 970845 h 1016000"/>
                <a:gd name="connsiteX7" fmla="*/ 1309511 w 2630311"/>
                <a:gd name="connsiteY7" fmla="*/ 959556 h 1016000"/>
                <a:gd name="connsiteX8" fmla="*/ 1343377 w 2630311"/>
                <a:gd name="connsiteY8" fmla="*/ 948267 h 1016000"/>
                <a:gd name="connsiteX9" fmla="*/ 1467555 w 2630311"/>
                <a:gd name="connsiteY9" fmla="*/ 925689 h 1016000"/>
                <a:gd name="connsiteX10" fmla="*/ 1535289 w 2630311"/>
                <a:gd name="connsiteY10" fmla="*/ 891822 h 1016000"/>
                <a:gd name="connsiteX11" fmla="*/ 1580444 w 2630311"/>
                <a:gd name="connsiteY11" fmla="*/ 880534 h 1016000"/>
                <a:gd name="connsiteX12" fmla="*/ 1648177 w 2630311"/>
                <a:gd name="connsiteY12" fmla="*/ 857956 h 1016000"/>
                <a:gd name="connsiteX13" fmla="*/ 1715911 w 2630311"/>
                <a:gd name="connsiteY13" fmla="*/ 812800 h 1016000"/>
                <a:gd name="connsiteX14" fmla="*/ 1806222 w 2630311"/>
                <a:gd name="connsiteY14" fmla="*/ 790222 h 1016000"/>
                <a:gd name="connsiteX15" fmla="*/ 1840089 w 2630311"/>
                <a:gd name="connsiteY15" fmla="*/ 767645 h 1016000"/>
                <a:gd name="connsiteX16" fmla="*/ 1873955 w 2630311"/>
                <a:gd name="connsiteY16" fmla="*/ 756356 h 1016000"/>
                <a:gd name="connsiteX17" fmla="*/ 1907822 w 2630311"/>
                <a:gd name="connsiteY17" fmla="*/ 722489 h 1016000"/>
                <a:gd name="connsiteX18" fmla="*/ 1986844 w 2630311"/>
                <a:gd name="connsiteY18" fmla="*/ 677334 h 1016000"/>
                <a:gd name="connsiteX19" fmla="*/ 2032000 w 2630311"/>
                <a:gd name="connsiteY19" fmla="*/ 643467 h 1016000"/>
                <a:gd name="connsiteX20" fmla="*/ 2099733 w 2630311"/>
                <a:gd name="connsiteY20" fmla="*/ 598311 h 1016000"/>
                <a:gd name="connsiteX21" fmla="*/ 2133600 w 2630311"/>
                <a:gd name="connsiteY21" fmla="*/ 564445 h 1016000"/>
                <a:gd name="connsiteX22" fmla="*/ 2212622 w 2630311"/>
                <a:gd name="connsiteY22" fmla="*/ 519289 h 1016000"/>
                <a:gd name="connsiteX23" fmla="*/ 2246489 w 2630311"/>
                <a:gd name="connsiteY23" fmla="*/ 474134 h 1016000"/>
                <a:gd name="connsiteX24" fmla="*/ 2325511 w 2630311"/>
                <a:gd name="connsiteY24" fmla="*/ 383822 h 1016000"/>
                <a:gd name="connsiteX25" fmla="*/ 2404533 w 2630311"/>
                <a:gd name="connsiteY25" fmla="*/ 316089 h 1016000"/>
                <a:gd name="connsiteX26" fmla="*/ 2494844 w 2630311"/>
                <a:gd name="connsiteY26" fmla="*/ 203200 h 1016000"/>
                <a:gd name="connsiteX27" fmla="*/ 2517422 w 2630311"/>
                <a:gd name="connsiteY27" fmla="*/ 169334 h 1016000"/>
                <a:gd name="connsiteX28" fmla="*/ 2607733 w 2630311"/>
                <a:gd name="connsiteY28" fmla="*/ 79022 h 1016000"/>
                <a:gd name="connsiteX29" fmla="*/ 2630311 w 2630311"/>
                <a:gd name="connsiteY29" fmla="*/ 0 h 1016000"/>
                <a:gd name="connsiteX0" fmla="*/ 0 w 2630311"/>
                <a:gd name="connsiteY0" fmla="*/ 914400 h 1016000"/>
                <a:gd name="connsiteX1" fmla="*/ 158044 w 2630311"/>
                <a:gd name="connsiteY1" fmla="*/ 1004711 h 1016000"/>
                <a:gd name="connsiteX2" fmla="*/ 380354 w 2630311"/>
                <a:gd name="connsiteY2" fmla="*/ 1010326 h 1016000"/>
                <a:gd name="connsiteX3" fmla="*/ 575733 w 2630311"/>
                <a:gd name="connsiteY3" fmla="*/ 1016000 h 1016000"/>
                <a:gd name="connsiteX4" fmla="*/ 711200 w 2630311"/>
                <a:gd name="connsiteY4" fmla="*/ 1004711 h 1016000"/>
                <a:gd name="connsiteX5" fmla="*/ 1174044 w 2630311"/>
                <a:gd name="connsiteY5" fmla="*/ 993422 h 1016000"/>
                <a:gd name="connsiteX6" fmla="*/ 1264355 w 2630311"/>
                <a:gd name="connsiteY6" fmla="*/ 970845 h 1016000"/>
                <a:gd name="connsiteX7" fmla="*/ 1309511 w 2630311"/>
                <a:gd name="connsiteY7" fmla="*/ 959556 h 1016000"/>
                <a:gd name="connsiteX8" fmla="*/ 1467555 w 2630311"/>
                <a:gd name="connsiteY8" fmla="*/ 925689 h 1016000"/>
                <a:gd name="connsiteX9" fmla="*/ 1535289 w 2630311"/>
                <a:gd name="connsiteY9" fmla="*/ 891822 h 1016000"/>
                <a:gd name="connsiteX10" fmla="*/ 1580444 w 2630311"/>
                <a:gd name="connsiteY10" fmla="*/ 880534 h 1016000"/>
                <a:gd name="connsiteX11" fmla="*/ 1648177 w 2630311"/>
                <a:gd name="connsiteY11" fmla="*/ 857956 h 1016000"/>
                <a:gd name="connsiteX12" fmla="*/ 1715911 w 2630311"/>
                <a:gd name="connsiteY12" fmla="*/ 812800 h 1016000"/>
                <a:gd name="connsiteX13" fmla="*/ 1806222 w 2630311"/>
                <a:gd name="connsiteY13" fmla="*/ 790222 h 1016000"/>
                <a:gd name="connsiteX14" fmla="*/ 1840089 w 2630311"/>
                <a:gd name="connsiteY14" fmla="*/ 767645 h 1016000"/>
                <a:gd name="connsiteX15" fmla="*/ 1873955 w 2630311"/>
                <a:gd name="connsiteY15" fmla="*/ 756356 h 1016000"/>
                <a:gd name="connsiteX16" fmla="*/ 1907822 w 2630311"/>
                <a:gd name="connsiteY16" fmla="*/ 722489 h 1016000"/>
                <a:gd name="connsiteX17" fmla="*/ 1986844 w 2630311"/>
                <a:gd name="connsiteY17" fmla="*/ 677334 h 1016000"/>
                <a:gd name="connsiteX18" fmla="*/ 2032000 w 2630311"/>
                <a:gd name="connsiteY18" fmla="*/ 643467 h 1016000"/>
                <a:gd name="connsiteX19" fmla="*/ 2099733 w 2630311"/>
                <a:gd name="connsiteY19" fmla="*/ 598311 h 1016000"/>
                <a:gd name="connsiteX20" fmla="*/ 2133600 w 2630311"/>
                <a:gd name="connsiteY20" fmla="*/ 564445 h 1016000"/>
                <a:gd name="connsiteX21" fmla="*/ 2212622 w 2630311"/>
                <a:gd name="connsiteY21" fmla="*/ 519289 h 1016000"/>
                <a:gd name="connsiteX22" fmla="*/ 2246489 w 2630311"/>
                <a:gd name="connsiteY22" fmla="*/ 474134 h 1016000"/>
                <a:gd name="connsiteX23" fmla="*/ 2325511 w 2630311"/>
                <a:gd name="connsiteY23" fmla="*/ 383822 h 1016000"/>
                <a:gd name="connsiteX24" fmla="*/ 2404533 w 2630311"/>
                <a:gd name="connsiteY24" fmla="*/ 316089 h 1016000"/>
                <a:gd name="connsiteX25" fmla="*/ 2494844 w 2630311"/>
                <a:gd name="connsiteY25" fmla="*/ 203200 h 1016000"/>
                <a:gd name="connsiteX26" fmla="*/ 2517422 w 2630311"/>
                <a:gd name="connsiteY26" fmla="*/ 169334 h 1016000"/>
                <a:gd name="connsiteX27" fmla="*/ 2607733 w 2630311"/>
                <a:gd name="connsiteY27" fmla="*/ 79022 h 1016000"/>
                <a:gd name="connsiteX28" fmla="*/ 2630311 w 2630311"/>
                <a:gd name="connsiteY28" fmla="*/ 0 h 1016000"/>
                <a:gd name="connsiteX0" fmla="*/ 0 w 2630311"/>
                <a:gd name="connsiteY0" fmla="*/ 914400 h 1016000"/>
                <a:gd name="connsiteX1" fmla="*/ 158044 w 2630311"/>
                <a:gd name="connsiteY1" fmla="*/ 1004711 h 1016000"/>
                <a:gd name="connsiteX2" fmla="*/ 380354 w 2630311"/>
                <a:gd name="connsiteY2" fmla="*/ 1010326 h 1016000"/>
                <a:gd name="connsiteX3" fmla="*/ 575733 w 2630311"/>
                <a:gd name="connsiteY3" fmla="*/ 1016000 h 1016000"/>
                <a:gd name="connsiteX4" fmla="*/ 711200 w 2630311"/>
                <a:gd name="connsiteY4" fmla="*/ 1004711 h 1016000"/>
                <a:gd name="connsiteX5" fmla="*/ 1174044 w 2630311"/>
                <a:gd name="connsiteY5" fmla="*/ 993422 h 1016000"/>
                <a:gd name="connsiteX6" fmla="*/ 1264355 w 2630311"/>
                <a:gd name="connsiteY6" fmla="*/ 970845 h 1016000"/>
                <a:gd name="connsiteX7" fmla="*/ 1309511 w 2630311"/>
                <a:gd name="connsiteY7" fmla="*/ 959556 h 1016000"/>
                <a:gd name="connsiteX8" fmla="*/ 1467555 w 2630311"/>
                <a:gd name="connsiteY8" fmla="*/ 925689 h 1016000"/>
                <a:gd name="connsiteX9" fmla="*/ 1535289 w 2630311"/>
                <a:gd name="connsiteY9" fmla="*/ 891822 h 1016000"/>
                <a:gd name="connsiteX10" fmla="*/ 1580444 w 2630311"/>
                <a:gd name="connsiteY10" fmla="*/ 880534 h 1016000"/>
                <a:gd name="connsiteX11" fmla="*/ 1648177 w 2630311"/>
                <a:gd name="connsiteY11" fmla="*/ 857956 h 1016000"/>
                <a:gd name="connsiteX12" fmla="*/ 1806222 w 2630311"/>
                <a:gd name="connsiteY12" fmla="*/ 790222 h 1016000"/>
                <a:gd name="connsiteX13" fmla="*/ 1840089 w 2630311"/>
                <a:gd name="connsiteY13" fmla="*/ 767645 h 1016000"/>
                <a:gd name="connsiteX14" fmla="*/ 1873955 w 2630311"/>
                <a:gd name="connsiteY14" fmla="*/ 756356 h 1016000"/>
                <a:gd name="connsiteX15" fmla="*/ 1907822 w 2630311"/>
                <a:gd name="connsiteY15" fmla="*/ 722489 h 1016000"/>
                <a:gd name="connsiteX16" fmla="*/ 1986844 w 2630311"/>
                <a:gd name="connsiteY16" fmla="*/ 677334 h 1016000"/>
                <a:gd name="connsiteX17" fmla="*/ 2032000 w 2630311"/>
                <a:gd name="connsiteY17" fmla="*/ 643467 h 1016000"/>
                <a:gd name="connsiteX18" fmla="*/ 2099733 w 2630311"/>
                <a:gd name="connsiteY18" fmla="*/ 598311 h 1016000"/>
                <a:gd name="connsiteX19" fmla="*/ 2133600 w 2630311"/>
                <a:gd name="connsiteY19" fmla="*/ 564445 h 1016000"/>
                <a:gd name="connsiteX20" fmla="*/ 2212622 w 2630311"/>
                <a:gd name="connsiteY20" fmla="*/ 519289 h 1016000"/>
                <a:gd name="connsiteX21" fmla="*/ 2246489 w 2630311"/>
                <a:gd name="connsiteY21" fmla="*/ 474134 h 1016000"/>
                <a:gd name="connsiteX22" fmla="*/ 2325511 w 2630311"/>
                <a:gd name="connsiteY22" fmla="*/ 383822 h 1016000"/>
                <a:gd name="connsiteX23" fmla="*/ 2404533 w 2630311"/>
                <a:gd name="connsiteY23" fmla="*/ 316089 h 1016000"/>
                <a:gd name="connsiteX24" fmla="*/ 2494844 w 2630311"/>
                <a:gd name="connsiteY24" fmla="*/ 203200 h 1016000"/>
                <a:gd name="connsiteX25" fmla="*/ 2517422 w 2630311"/>
                <a:gd name="connsiteY25" fmla="*/ 169334 h 1016000"/>
                <a:gd name="connsiteX26" fmla="*/ 2607733 w 2630311"/>
                <a:gd name="connsiteY26" fmla="*/ 79022 h 1016000"/>
                <a:gd name="connsiteX27" fmla="*/ 2630311 w 2630311"/>
                <a:gd name="connsiteY27" fmla="*/ 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630311" h="1016000">
                  <a:moveTo>
                    <a:pt x="0" y="914400"/>
                  </a:moveTo>
                  <a:lnTo>
                    <a:pt x="158044" y="1004711"/>
                  </a:lnTo>
                  <a:cubicBezTo>
                    <a:pt x="172755" y="1012884"/>
                    <a:pt x="380354" y="1010326"/>
                    <a:pt x="380354" y="1010326"/>
                  </a:cubicBezTo>
                  <a:lnTo>
                    <a:pt x="575733" y="1016000"/>
                  </a:lnTo>
                  <a:cubicBezTo>
                    <a:pt x="621001" y="1013988"/>
                    <a:pt x="665920" y="1006420"/>
                    <a:pt x="711200" y="1004711"/>
                  </a:cubicBezTo>
                  <a:cubicBezTo>
                    <a:pt x="865417" y="998891"/>
                    <a:pt x="1019763" y="997185"/>
                    <a:pt x="1174044" y="993422"/>
                  </a:cubicBezTo>
                  <a:cubicBezTo>
                    <a:pt x="1234564" y="973250"/>
                    <a:pt x="1182617" y="989009"/>
                    <a:pt x="1264355" y="970845"/>
                  </a:cubicBezTo>
                  <a:cubicBezTo>
                    <a:pt x="1279501" y="967479"/>
                    <a:pt x="1275644" y="967082"/>
                    <a:pt x="1309511" y="959556"/>
                  </a:cubicBezTo>
                  <a:cubicBezTo>
                    <a:pt x="1343378" y="952030"/>
                    <a:pt x="1429925" y="936978"/>
                    <a:pt x="1467555" y="925689"/>
                  </a:cubicBezTo>
                  <a:cubicBezTo>
                    <a:pt x="1505185" y="914400"/>
                    <a:pt x="1458028" y="924933"/>
                    <a:pt x="1535289" y="891822"/>
                  </a:cubicBezTo>
                  <a:cubicBezTo>
                    <a:pt x="1549549" y="885710"/>
                    <a:pt x="1565583" y="884992"/>
                    <a:pt x="1580444" y="880534"/>
                  </a:cubicBezTo>
                  <a:cubicBezTo>
                    <a:pt x="1603239" y="873695"/>
                    <a:pt x="1610547" y="873008"/>
                    <a:pt x="1648177" y="857956"/>
                  </a:cubicBezTo>
                  <a:cubicBezTo>
                    <a:pt x="1685807" y="842904"/>
                    <a:pt x="1774237" y="805274"/>
                    <a:pt x="1806222" y="790222"/>
                  </a:cubicBezTo>
                  <a:cubicBezTo>
                    <a:pt x="1817511" y="782696"/>
                    <a:pt x="1827954" y="773713"/>
                    <a:pt x="1840089" y="767645"/>
                  </a:cubicBezTo>
                  <a:cubicBezTo>
                    <a:pt x="1850732" y="762324"/>
                    <a:pt x="1864054" y="762957"/>
                    <a:pt x="1873955" y="756356"/>
                  </a:cubicBezTo>
                  <a:cubicBezTo>
                    <a:pt x="1887239" y="747500"/>
                    <a:pt x="1895557" y="732710"/>
                    <a:pt x="1907822" y="722489"/>
                  </a:cubicBezTo>
                  <a:cubicBezTo>
                    <a:pt x="1945112" y="691414"/>
                    <a:pt x="1942675" y="704939"/>
                    <a:pt x="1986844" y="677334"/>
                  </a:cubicBezTo>
                  <a:cubicBezTo>
                    <a:pt x="2002799" y="667362"/>
                    <a:pt x="2016586" y="654257"/>
                    <a:pt x="2032000" y="643467"/>
                  </a:cubicBezTo>
                  <a:cubicBezTo>
                    <a:pt x="2054230" y="627906"/>
                    <a:pt x="2080545" y="617498"/>
                    <a:pt x="2099733" y="598311"/>
                  </a:cubicBezTo>
                  <a:cubicBezTo>
                    <a:pt x="2111022" y="587022"/>
                    <a:pt x="2120609" y="573724"/>
                    <a:pt x="2133600" y="564445"/>
                  </a:cubicBezTo>
                  <a:cubicBezTo>
                    <a:pt x="2164588" y="542311"/>
                    <a:pt x="2185959" y="545952"/>
                    <a:pt x="2212622" y="519289"/>
                  </a:cubicBezTo>
                  <a:cubicBezTo>
                    <a:pt x="2225926" y="505985"/>
                    <a:pt x="2235200" y="489186"/>
                    <a:pt x="2246489" y="474134"/>
                  </a:cubicBezTo>
                  <a:cubicBezTo>
                    <a:pt x="2265304" y="451556"/>
                    <a:pt x="2299170" y="410163"/>
                    <a:pt x="2325511" y="383822"/>
                  </a:cubicBezTo>
                  <a:cubicBezTo>
                    <a:pt x="2341084" y="372142"/>
                    <a:pt x="2376311" y="346193"/>
                    <a:pt x="2404533" y="316089"/>
                  </a:cubicBezTo>
                  <a:cubicBezTo>
                    <a:pt x="2432755" y="285985"/>
                    <a:pt x="2476029" y="227659"/>
                    <a:pt x="2494844" y="203200"/>
                  </a:cubicBezTo>
                  <a:cubicBezTo>
                    <a:pt x="2502370" y="191911"/>
                    <a:pt x="2508296" y="179373"/>
                    <a:pt x="2517422" y="169334"/>
                  </a:cubicBezTo>
                  <a:cubicBezTo>
                    <a:pt x="2546060" y="137832"/>
                    <a:pt x="2607733" y="79022"/>
                    <a:pt x="2607733" y="79022"/>
                  </a:cubicBezTo>
                  <a:cubicBezTo>
                    <a:pt x="2634800" y="-2176"/>
                    <a:pt x="2601961" y="99224"/>
                    <a:pt x="2630311" y="0"/>
                  </a:cubicBezTo>
                </a:path>
              </a:pathLst>
            </a:custGeom>
            <a:ln>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kumimoji="1" lang="ja-JP" altLang="en-US"/>
            </a:p>
          </p:txBody>
        </p:sp>
      </p:grpSp>
    </p:spTree>
    <p:extLst>
      <p:ext uri="{BB962C8B-B14F-4D97-AF65-F5344CB8AC3E}">
        <p14:creationId xmlns:p14="http://schemas.microsoft.com/office/powerpoint/2010/main" val="24033626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コンテンツ プレースホルダ 2"/>
          <p:cNvSpPr>
            <a:spLocks noGrp="1"/>
          </p:cNvSpPr>
          <p:nvPr>
            <p:ph idx="1"/>
          </p:nvPr>
        </p:nvSpPr>
        <p:spPr>
          <a:xfrm>
            <a:off x="12357" y="811581"/>
            <a:ext cx="2357610" cy="495075"/>
          </a:xfrm>
          <a:ln>
            <a:solidFill>
              <a:schemeClr val="bg1"/>
            </a:solidFill>
          </a:ln>
        </p:spPr>
        <p:txBody>
          <a:bodyPr>
            <a:normAutofit/>
          </a:bodyPr>
          <a:lstStyle/>
          <a:p>
            <a:pPr marL="0" indent="0">
              <a:buNone/>
            </a:pPr>
            <a:r>
              <a:rPr kumimoji="1" lang="ja-JP" altLang="en-US" sz="2000" dirty="0">
                <a:solidFill>
                  <a:srgbClr val="FF0000"/>
                </a:solidFill>
                <a:latin typeface="+mn-ea"/>
              </a:rPr>
              <a:t>通常の地下水検層</a:t>
            </a:r>
            <a:endParaRPr kumimoji="1" lang="en-US" altLang="ja-JP" sz="2000" dirty="0">
              <a:solidFill>
                <a:srgbClr val="FF0000"/>
              </a:solidFill>
              <a:latin typeface="+mn-ea"/>
            </a:endParaRPr>
          </a:p>
          <a:p>
            <a:pPr marL="0" indent="0">
              <a:buNone/>
            </a:pPr>
            <a:endParaRPr kumimoji="1" lang="en-US" altLang="ja-JP" sz="2000" dirty="0">
              <a:solidFill>
                <a:srgbClr val="FF0000"/>
              </a:solidFill>
              <a:latin typeface="+mn-ea"/>
            </a:endParaRPr>
          </a:p>
        </p:txBody>
      </p:sp>
      <p:grpSp>
        <p:nvGrpSpPr>
          <p:cNvPr id="10" name="グループ化 9"/>
          <p:cNvGrpSpPr>
            <a:grpSpLocks noChangeAspect="1"/>
          </p:cNvGrpSpPr>
          <p:nvPr/>
        </p:nvGrpSpPr>
        <p:grpSpPr>
          <a:xfrm>
            <a:off x="2369967" y="911108"/>
            <a:ext cx="3048000" cy="2286000"/>
            <a:chOff x="1524000" y="1143000"/>
            <a:chExt cx="6096000" cy="4572000"/>
          </a:xfrm>
        </p:grpSpPr>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143000"/>
              <a:ext cx="6096000" cy="4572000"/>
            </a:xfrm>
            <a:prstGeom prst="rect">
              <a:avLst/>
            </a:prstGeom>
          </p:spPr>
        </p:pic>
        <p:sp>
          <p:nvSpPr>
            <p:cNvPr id="12" name="正方形/長方形 11"/>
            <p:cNvSpPr/>
            <p:nvPr/>
          </p:nvSpPr>
          <p:spPr>
            <a:xfrm>
              <a:off x="5563519" y="3910988"/>
              <a:ext cx="1685580" cy="52880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コンテンツ プレースホルダ 2"/>
          <p:cNvSpPr>
            <a:spLocks noGrp="1"/>
          </p:cNvSpPr>
          <p:nvPr>
            <p:ph idx="1"/>
          </p:nvPr>
        </p:nvSpPr>
        <p:spPr>
          <a:xfrm>
            <a:off x="12357" y="460549"/>
            <a:ext cx="5987936" cy="423504"/>
          </a:xfrm>
          <a:ln>
            <a:solidFill>
              <a:schemeClr val="bg1"/>
            </a:solidFill>
          </a:ln>
        </p:spPr>
        <p:txBody>
          <a:bodyPr>
            <a:normAutofit/>
          </a:bodyPr>
          <a:lstStyle/>
          <a:p>
            <a:pPr marL="0" indent="0">
              <a:buNone/>
            </a:pPr>
            <a:r>
              <a:rPr kumimoji="1" lang="ja-JP" altLang="en-US" sz="2000" dirty="0">
                <a:latin typeface="+mn-ea"/>
              </a:rPr>
              <a:t>電解質溶液（通常は</a:t>
            </a:r>
            <a:r>
              <a:rPr kumimoji="1" lang="en-US" altLang="ja-JP" sz="2000" dirty="0" err="1">
                <a:latin typeface="+mn-ea"/>
              </a:rPr>
              <a:t>NaCl</a:t>
            </a:r>
            <a:r>
              <a:rPr kumimoji="1" lang="ja-JP" altLang="en-US" sz="2000" dirty="0">
                <a:latin typeface="+mn-ea"/>
              </a:rPr>
              <a:t>）を使用した地下水検層</a:t>
            </a:r>
            <a:endParaRPr kumimoji="1" lang="en-US" altLang="ja-JP" sz="2000" dirty="0">
              <a:latin typeface="+mn-ea"/>
            </a:endParaRPr>
          </a:p>
        </p:txBody>
      </p:sp>
      <p:pic>
        <p:nvPicPr>
          <p:cNvPr id="2" name="図 1"/>
          <p:cNvPicPr>
            <a:picLocks noChangeAspect="1"/>
          </p:cNvPicPr>
          <p:nvPr/>
        </p:nvPicPr>
        <p:blipFill>
          <a:blip r:embed="rId4"/>
          <a:stretch>
            <a:fillRect/>
          </a:stretch>
        </p:blipFill>
        <p:spPr>
          <a:xfrm>
            <a:off x="5634859" y="617644"/>
            <a:ext cx="2594741" cy="3338752"/>
          </a:xfrm>
          <a:prstGeom prst="rect">
            <a:avLst/>
          </a:prstGeom>
        </p:spPr>
      </p:pic>
      <p:sp>
        <p:nvSpPr>
          <p:cNvPr id="7" name="テキスト ボックス 6"/>
          <p:cNvSpPr txBox="1"/>
          <p:nvPr/>
        </p:nvSpPr>
        <p:spPr>
          <a:xfrm>
            <a:off x="6814672" y="637024"/>
            <a:ext cx="2175596" cy="276999"/>
          </a:xfrm>
          <a:prstGeom prst="rect">
            <a:avLst/>
          </a:prstGeom>
          <a:noFill/>
        </p:spPr>
        <p:txBody>
          <a:bodyPr wrap="none" rtlCol="0">
            <a:spAutoFit/>
          </a:bodyPr>
          <a:lstStyle/>
          <a:p>
            <a:r>
              <a:rPr kumimoji="1" lang="ja-JP" altLang="en-US" sz="1200" dirty="0"/>
              <a:t>斜面防災対策技術協会に加筆</a:t>
            </a:r>
          </a:p>
        </p:txBody>
      </p:sp>
      <p:sp>
        <p:nvSpPr>
          <p:cNvPr id="8" name="テキスト ボックス 7"/>
          <p:cNvSpPr txBox="1"/>
          <p:nvPr/>
        </p:nvSpPr>
        <p:spPr>
          <a:xfrm>
            <a:off x="6786894" y="1576161"/>
            <a:ext cx="1986441" cy="369332"/>
          </a:xfrm>
          <a:prstGeom prst="rect">
            <a:avLst/>
          </a:prstGeom>
          <a:noFill/>
        </p:spPr>
        <p:txBody>
          <a:bodyPr wrap="none" rtlCol="0">
            <a:spAutoFit/>
          </a:bodyPr>
          <a:lstStyle/>
          <a:p>
            <a:r>
              <a:rPr kumimoji="1" lang="ja-JP" altLang="en-US" dirty="0"/>
              <a:t>バックグラウンド値</a:t>
            </a:r>
          </a:p>
        </p:txBody>
      </p:sp>
      <p:sp>
        <p:nvSpPr>
          <p:cNvPr id="16" name="テキスト ボックス 15"/>
          <p:cNvSpPr txBox="1"/>
          <p:nvPr/>
        </p:nvSpPr>
        <p:spPr>
          <a:xfrm>
            <a:off x="6740173" y="3329445"/>
            <a:ext cx="1915909" cy="646331"/>
          </a:xfrm>
          <a:prstGeom prst="rect">
            <a:avLst/>
          </a:prstGeom>
          <a:noFill/>
        </p:spPr>
        <p:txBody>
          <a:bodyPr wrap="none" rtlCol="0">
            <a:spAutoFit/>
          </a:bodyPr>
          <a:lstStyle/>
          <a:p>
            <a:r>
              <a:rPr kumimoji="1" lang="ja-JP" altLang="en-US" dirty="0"/>
              <a:t>電気抵抗の回復：</a:t>
            </a:r>
            <a:endParaRPr kumimoji="1" lang="en-US" altLang="ja-JP" dirty="0"/>
          </a:p>
          <a:p>
            <a:r>
              <a:rPr kumimoji="1" lang="ja-JP" altLang="en-US" dirty="0"/>
              <a:t>流動層</a:t>
            </a:r>
          </a:p>
        </p:txBody>
      </p:sp>
      <p:sp>
        <p:nvSpPr>
          <p:cNvPr id="17" name="テキスト ボックス 16"/>
          <p:cNvSpPr txBox="1"/>
          <p:nvPr/>
        </p:nvSpPr>
        <p:spPr>
          <a:xfrm>
            <a:off x="6766696" y="2205553"/>
            <a:ext cx="1107996" cy="369332"/>
          </a:xfrm>
          <a:prstGeom prst="rect">
            <a:avLst/>
          </a:prstGeom>
          <a:noFill/>
        </p:spPr>
        <p:txBody>
          <a:bodyPr wrap="none" rtlCol="0">
            <a:spAutoFit/>
          </a:bodyPr>
          <a:lstStyle/>
          <a:p>
            <a:r>
              <a:rPr kumimoji="1" lang="ja-JP" altLang="en-US" dirty="0">
                <a:solidFill>
                  <a:srgbClr val="0000FF"/>
                </a:solidFill>
              </a:rPr>
              <a:t>孔内水位</a:t>
            </a:r>
          </a:p>
        </p:txBody>
      </p:sp>
      <p:cxnSp>
        <p:nvCxnSpPr>
          <p:cNvPr id="18" name="直線コネクタ 17"/>
          <p:cNvCxnSpPr/>
          <p:nvPr/>
        </p:nvCxnSpPr>
        <p:spPr>
          <a:xfrm flipH="1">
            <a:off x="7239920" y="2723109"/>
            <a:ext cx="793214" cy="9001"/>
          </a:xfrm>
          <a:prstGeom prst="line">
            <a:avLst/>
          </a:prstGeom>
          <a:ln w="22225">
            <a:solidFill>
              <a:srgbClr val="0000FF"/>
            </a:solidFill>
            <a:prstDash val="sysDash"/>
          </a:ln>
        </p:spPr>
        <p:style>
          <a:lnRef idx="1">
            <a:schemeClr val="accent1"/>
          </a:lnRef>
          <a:fillRef idx="0">
            <a:schemeClr val="accent1"/>
          </a:fillRef>
          <a:effectRef idx="0">
            <a:schemeClr val="accent1"/>
          </a:effectRef>
          <a:fontRef idx="minor">
            <a:schemeClr val="tx1"/>
          </a:fontRef>
        </p:style>
      </p:cxnSp>
      <p:sp>
        <p:nvSpPr>
          <p:cNvPr id="19" name="二等辺三角形 18"/>
          <p:cNvSpPr/>
          <p:nvPr/>
        </p:nvSpPr>
        <p:spPr>
          <a:xfrm flipV="1">
            <a:off x="7492256" y="2588958"/>
            <a:ext cx="196468" cy="140004"/>
          </a:xfrm>
          <a:prstGeom prst="triangle">
            <a:avLst/>
          </a:prstGeom>
          <a:solidFill>
            <a:schemeClr val="bg1"/>
          </a:solidFill>
          <a:ln w="2222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矢印コネクタ 20"/>
          <p:cNvCxnSpPr/>
          <p:nvPr/>
        </p:nvCxnSpPr>
        <p:spPr>
          <a:xfrm flipH="1">
            <a:off x="7954178" y="1910193"/>
            <a:ext cx="275422" cy="9529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09665" y="1456160"/>
            <a:ext cx="2062495" cy="2308324"/>
          </a:xfrm>
          <a:prstGeom prst="rect">
            <a:avLst/>
          </a:prstGeom>
          <a:noFill/>
        </p:spPr>
        <p:txBody>
          <a:bodyPr wrap="square" rtlCol="0">
            <a:spAutoFit/>
          </a:bodyPr>
          <a:lstStyle/>
          <a:p>
            <a:r>
              <a:rPr kumimoji="1" lang="ja-JP" altLang="en-US" dirty="0"/>
              <a:t>・電解質溶液で人</a:t>
            </a:r>
            <a:endParaRPr kumimoji="1" lang="en-US" altLang="ja-JP" dirty="0"/>
          </a:p>
          <a:p>
            <a:r>
              <a:rPr kumimoji="1" lang="ja-JP" altLang="en-US" dirty="0"/>
              <a:t>　為的に孔内水の</a:t>
            </a:r>
            <a:endParaRPr kumimoji="1" lang="en-US" altLang="ja-JP" dirty="0"/>
          </a:p>
          <a:p>
            <a:r>
              <a:rPr kumimoji="1" lang="ja-JP" altLang="en-US" dirty="0"/>
              <a:t>　抵抗値を変える</a:t>
            </a:r>
            <a:endParaRPr kumimoji="1" lang="en-US" altLang="ja-JP" dirty="0"/>
          </a:p>
          <a:p>
            <a:r>
              <a:rPr kumimoji="1" lang="ja-JP" altLang="en-US" dirty="0"/>
              <a:t>・抵抗値の回復状</a:t>
            </a:r>
            <a:endParaRPr kumimoji="1" lang="en-US" altLang="ja-JP" dirty="0"/>
          </a:p>
          <a:p>
            <a:r>
              <a:rPr kumimoji="1" lang="ja-JP" altLang="en-US" dirty="0"/>
              <a:t>　況を経時的に計</a:t>
            </a:r>
            <a:endParaRPr kumimoji="1" lang="en-US" altLang="ja-JP" dirty="0"/>
          </a:p>
          <a:p>
            <a:r>
              <a:rPr kumimoji="1" lang="ja-JP" altLang="en-US" dirty="0"/>
              <a:t>　</a:t>
            </a:r>
            <a:r>
              <a:rPr kumimoji="1" lang="ja-JP" altLang="en-US" dirty="0" err="1"/>
              <a:t>測する</a:t>
            </a:r>
            <a:endParaRPr kumimoji="1" lang="en-US" altLang="ja-JP" dirty="0"/>
          </a:p>
          <a:p>
            <a:r>
              <a:rPr kumimoji="1" lang="ja-JP" altLang="en-US" dirty="0">
                <a:solidFill>
                  <a:srgbClr val="0000FF"/>
                </a:solidFill>
              </a:rPr>
              <a:t>孔内水位以浅は計測できない</a:t>
            </a:r>
          </a:p>
        </p:txBody>
      </p:sp>
      <p:sp>
        <p:nvSpPr>
          <p:cNvPr id="24" name="コンテンツ プレースホルダ 2"/>
          <p:cNvSpPr>
            <a:spLocks noGrp="1"/>
          </p:cNvSpPr>
          <p:nvPr>
            <p:ph idx="1"/>
          </p:nvPr>
        </p:nvSpPr>
        <p:spPr>
          <a:xfrm>
            <a:off x="109665" y="3770555"/>
            <a:ext cx="2655569" cy="379743"/>
          </a:xfrm>
          <a:ln>
            <a:solidFill>
              <a:schemeClr val="bg1"/>
            </a:solidFill>
          </a:ln>
        </p:spPr>
        <p:txBody>
          <a:bodyPr>
            <a:normAutofit/>
          </a:bodyPr>
          <a:lstStyle/>
          <a:p>
            <a:pPr marL="0" indent="0">
              <a:buNone/>
            </a:pPr>
            <a:r>
              <a:rPr kumimoji="1" lang="ja-JP" altLang="en-US" sz="2000" dirty="0">
                <a:solidFill>
                  <a:srgbClr val="FF0000"/>
                </a:solidFill>
                <a:latin typeface="+mn-ea"/>
              </a:rPr>
              <a:t>ステップ式地下水検層</a:t>
            </a:r>
            <a:endParaRPr kumimoji="1" lang="en-US" altLang="ja-JP" sz="2000" dirty="0">
              <a:solidFill>
                <a:srgbClr val="FF0000"/>
              </a:solidFill>
              <a:latin typeface="+mn-ea"/>
            </a:endParaRPr>
          </a:p>
        </p:txBody>
      </p:sp>
      <p:grpSp>
        <p:nvGrpSpPr>
          <p:cNvPr id="26" name="グループ化 25"/>
          <p:cNvGrpSpPr>
            <a:grpSpLocks noChangeAspect="1"/>
          </p:cNvGrpSpPr>
          <p:nvPr/>
        </p:nvGrpSpPr>
        <p:grpSpPr>
          <a:xfrm>
            <a:off x="2137801" y="4225477"/>
            <a:ext cx="1792498" cy="2389997"/>
            <a:chOff x="2994484" y="3554228"/>
            <a:chExt cx="2381482" cy="3175310"/>
          </a:xfrm>
        </p:grpSpPr>
        <p:pic>
          <p:nvPicPr>
            <p:cNvPr id="23" name="図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4484" y="3554228"/>
              <a:ext cx="2381482" cy="3175310"/>
            </a:xfrm>
            <a:prstGeom prst="rect">
              <a:avLst/>
            </a:prstGeom>
          </p:spPr>
        </p:pic>
        <p:sp>
          <p:nvSpPr>
            <p:cNvPr id="25" name="正方形/長方形 24"/>
            <p:cNvSpPr/>
            <p:nvPr/>
          </p:nvSpPr>
          <p:spPr>
            <a:xfrm>
              <a:off x="3881610" y="3956396"/>
              <a:ext cx="1108763" cy="206398"/>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4435993" y="4790145"/>
              <a:ext cx="554380" cy="206398"/>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8" name="図 27"/>
          <p:cNvPicPr>
            <a:picLocks noChangeAspect="1"/>
          </p:cNvPicPr>
          <p:nvPr/>
        </p:nvPicPr>
        <p:blipFill>
          <a:blip r:embed="rId6"/>
          <a:stretch>
            <a:fillRect/>
          </a:stretch>
        </p:blipFill>
        <p:spPr>
          <a:xfrm>
            <a:off x="4144352" y="4141605"/>
            <a:ext cx="4882412" cy="2500354"/>
          </a:xfrm>
          <a:prstGeom prst="rect">
            <a:avLst/>
          </a:prstGeom>
        </p:spPr>
      </p:pic>
      <p:sp>
        <p:nvSpPr>
          <p:cNvPr id="30" name="テキスト ボックス 29"/>
          <p:cNvSpPr txBox="1"/>
          <p:nvPr/>
        </p:nvSpPr>
        <p:spPr>
          <a:xfrm>
            <a:off x="8356663" y="3938759"/>
            <a:ext cx="646331" cy="276999"/>
          </a:xfrm>
          <a:prstGeom prst="rect">
            <a:avLst/>
          </a:prstGeom>
          <a:noFill/>
        </p:spPr>
        <p:txBody>
          <a:bodyPr wrap="none" rtlCol="0">
            <a:spAutoFit/>
          </a:bodyPr>
          <a:lstStyle/>
          <a:p>
            <a:r>
              <a:rPr kumimoji="1" lang="ja-JP" altLang="en-US" sz="1200" dirty="0"/>
              <a:t>土田他</a:t>
            </a:r>
          </a:p>
        </p:txBody>
      </p:sp>
      <p:sp>
        <p:nvSpPr>
          <p:cNvPr id="31" name="テキスト ボックス 30"/>
          <p:cNvSpPr txBox="1"/>
          <p:nvPr/>
        </p:nvSpPr>
        <p:spPr>
          <a:xfrm>
            <a:off x="47093" y="4300261"/>
            <a:ext cx="2222410" cy="2308324"/>
          </a:xfrm>
          <a:prstGeom prst="rect">
            <a:avLst/>
          </a:prstGeom>
          <a:noFill/>
        </p:spPr>
        <p:txBody>
          <a:bodyPr wrap="square" rtlCol="0">
            <a:spAutoFit/>
          </a:bodyPr>
          <a:lstStyle/>
          <a:p>
            <a:r>
              <a:rPr kumimoji="1" lang="ja-JP" altLang="en-US" dirty="0"/>
              <a:t>・上記の計測を掘</a:t>
            </a:r>
            <a:endParaRPr kumimoji="1" lang="en-US" altLang="ja-JP" dirty="0"/>
          </a:p>
          <a:p>
            <a:r>
              <a:rPr kumimoji="1" lang="ja-JP" altLang="en-US" dirty="0"/>
              <a:t>　進区間毎に行う</a:t>
            </a:r>
            <a:endParaRPr kumimoji="1" lang="en-US" altLang="ja-JP" dirty="0"/>
          </a:p>
          <a:p>
            <a:r>
              <a:rPr kumimoji="1" lang="ja-JP" altLang="en-US" dirty="0"/>
              <a:t>・掘進時に実施す</a:t>
            </a:r>
            <a:endParaRPr kumimoji="1" lang="en-US" altLang="ja-JP" dirty="0"/>
          </a:p>
          <a:p>
            <a:r>
              <a:rPr kumimoji="1" lang="ja-JP" altLang="en-US" dirty="0"/>
              <a:t>　るために，孔内水</a:t>
            </a:r>
            <a:endParaRPr kumimoji="1" lang="en-US" altLang="ja-JP" dirty="0"/>
          </a:p>
          <a:p>
            <a:r>
              <a:rPr kumimoji="1" lang="ja-JP" altLang="en-US" dirty="0"/>
              <a:t>　位となる箇所以浅</a:t>
            </a:r>
            <a:endParaRPr kumimoji="1" lang="en-US" altLang="ja-JP" dirty="0"/>
          </a:p>
          <a:p>
            <a:r>
              <a:rPr kumimoji="1" lang="ja-JP" altLang="en-US" dirty="0"/>
              <a:t>　の状況も把握し</a:t>
            </a:r>
            <a:endParaRPr kumimoji="1" lang="en-US" altLang="ja-JP" dirty="0"/>
          </a:p>
          <a:p>
            <a:r>
              <a:rPr kumimoji="1" lang="ja-JP" altLang="en-US" dirty="0"/>
              <a:t>　やすい</a:t>
            </a:r>
            <a:endParaRPr kumimoji="1" lang="en-US" altLang="ja-JP" dirty="0"/>
          </a:p>
          <a:p>
            <a:r>
              <a:rPr kumimoji="1" lang="ja-JP" altLang="en-US" dirty="0">
                <a:solidFill>
                  <a:srgbClr val="0000FF"/>
                </a:solidFill>
              </a:rPr>
              <a:t>手間がかなりかかる</a:t>
            </a:r>
          </a:p>
        </p:txBody>
      </p:sp>
      <p:sp>
        <p:nvSpPr>
          <p:cNvPr id="29" name="円/楕円 28"/>
          <p:cNvSpPr/>
          <p:nvPr/>
        </p:nvSpPr>
        <p:spPr>
          <a:xfrm>
            <a:off x="8736376" y="6685432"/>
            <a:ext cx="88135" cy="789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スライド番号プレースホルダー 8"/>
          <p:cNvSpPr>
            <a:spLocks noGrp="1"/>
          </p:cNvSpPr>
          <p:nvPr>
            <p:ph type="sldNum" sz="quarter" idx="12"/>
          </p:nvPr>
        </p:nvSpPr>
        <p:spPr/>
        <p:txBody>
          <a:bodyPr/>
          <a:lstStyle/>
          <a:p>
            <a:fld id="{4953AF1A-CA25-4B48-8F65-E4520A1B734B}" type="slidenum">
              <a:rPr lang="en-US" altLang="ja-JP" smtClean="0"/>
              <a:pPr/>
              <a:t>30</a:t>
            </a:fld>
            <a:endParaRPr lang="en-US" altLang="ja-JP"/>
          </a:p>
        </p:txBody>
      </p:sp>
      <p:grpSp>
        <p:nvGrpSpPr>
          <p:cNvPr id="3" name="グループ化 2">
            <a:extLst>
              <a:ext uri="{FF2B5EF4-FFF2-40B4-BE49-F238E27FC236}">
                <a16:creationId xmlns:a16="http://schemas.microsoft.com/office/drawing/2014/main" id="{2D9B5D34-7A27-B9BA-C70B-AE2BC21829E5}"/>
              </a:ext>
            </a:extLst>
          </p:cNvPr>
          <p:cNvGrpSpPr/>
          <p:nvPr/>
        </p:nvGrpSpPr>
        <p:grpSpPr>
          <a:xfrm>
            <a:off x="12357" y="0"/>
            <a:ext cx="9119286" cy="438912"/>
            <a:chOff x="0" y="0"/>
            <a:chExt cx="9119286" cy="438912"/>
          </a:xfrm>
        </p:grpSpPr>
        <p:sp>
          <p:nvSpPr>
            <p:cNvPr id="4" name="正方形/長方形 3">
              <a:extLst>
                <a:ext uri="{FF2B5EF4-FFF2-40B4-BE49-F238E27FC236}">
                  <a16:creationId xmlns:a16="http://schemas.microsoft.com/office/drawing/2014/main" id="{C11137A3-2CA7-CA65-7C65-A94699130903}"/>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オブジェクト 4">
              <a:extLst>
                <a:ext uri="{FF2B5EF4-FFF2-40B4-BE49-F238E27FC236}">
                  <a16:creationId xmlns:a16="http://schemas.microsoft.com/office/drawing/2014/main" id="{19B7877A-64E4-4A41-C946-41CEA9E04B8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6" name="テキスト ボックス 5">
            <a:extLst>
              <a:ext uri="{FF2B5EF4-FFF2-40B4-BE49-F238E27FC236}">
                <a16:creationId xmlns:a16="http://schemas.microsoft.com/office/drawing/2014/main" id="{5F3D2993-5BC2-B20E-7784-B26BC74FEFCE}"/>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地下水流動層の把握</a:t>
            </a:r>
          </a:p>
        </p:txBody>
      </p:sp>
      <p:sp>
        <p:nvSpPr>
          <p:cNvPr id="15" name="コンテンツ プレースホルダ 2">
            <a:extLst>
              <a:ext uri="{FF2B5EF4-FFF2-40B4-BE49-F238E27FC236}">
                <a16:creationId xmlns:a16="http://schemas.microsoft.com/office/drawing/2014/main" id="{90634AE8-E917-A188-7938-878BFB9792D9}"/>
              </a:ext>
            </a:extLst>
          </p:cNvPr>
          <p:cNvSpPr txBox="1">
            <a:spLocks/>
          </p:cNvSpPr>
          <p:nvPr/>
        </p:nvSpPr>
        <p:spPr>
          <a:xfrm>
            <a:off x="47093" y="1198023"/>
            <a:ext cx="2539766" cy="378138"/>
          </a:xfrm>
          <a:prstGeom prst="rect">
            <a:avLst/>
          </a:prstGeom>
          <a:ln>
            <a:solidFill>
              <a:schemeClr val="bg1"/>
            </a:solidFill>
          </a:ln>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solidFill>
                  <a:srgbClr val="FF0000"/>
                </a:solidFill>
                <a:latin typeface="+mn-ea"/>
              </a:rPr>
              <a:t>（よくご存じかと思います）</a:t>
            </a:r>
            <a:endParaRPr lang="en-US" altLang="ja-JP" sz="2000" dirty="0">
              <a:solidFill>
                <a:srgbClr val="FF0000"/>
              </a:solidFill>
              <a:latin typeface="+mn-ea"/>
            </a:endParaRPr>
          </a:p>
        </p:txBody>
      </p:sp>
      <p:sp>
        <p:nvSpPr>
          <p:cNvPr id="20" name="コンテンツ プレースホルダ 2">
            <a:extLst>
              <a:ext uri="{FF2B5EF4-FFF2-40B4-BE49-F238E27FC236}">
                <a16:creationId xmlns:a16="http://schemas.microsoft.com/office/drawing/2014/main" id="{A5CFED71-BBEC-C9DC-A306-1497C6A1C172}"/>
              </a:ext>
            </a:extLst>
          </p:cNvPr>
          <p:cNvSpPr txBox="1">
            <a:spLocks/>
          </p:cNvSpPr>
          <p:nvPr/>
        </p:nvSpPr>
        <p:spPr>
          <a:xfrm>
            <a:off x="2361316" y="3272287"/>
            <a:ext cx="3165097" cy="660275"/>
          </a:xfrm>
          <a:prstGeom prst="rect">
            <a:avLst/>
          </a:prstGeom>
          <a:ln>
            <a:solidFill>
              <a:schemeClr val="bg1"/>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a:solidFill>
                  <a:srgbClr val="FF0000"/>
                </a:solidFill>
                <a:latin typeface="+mn-ea"/>
              </a:rPr>
              <a:t>（全孔スクリーン（オールストレーナ孔））</a:t>
            </a:r>
            <a:endParaRPr lang="en-US" altLang="ja-JP" sz="2000" b="1" dirty="0">
              <a:solidFill>
                <a:srgbClr val="FF0000"/>
              </a:solidFill>
              <a:latin typeface="+mn-ea"/>
            </a:endParaRPr>
          </a:p>
          <a:p>
            <a:pPr marL="0" indent="0">
              <a:buFont typeface="Arial" panose="020B0604020202020204" pitchFamily="34" charset="0"/>
              <a:buNone/>
            </a:pPr>
            <a:r>
              <a:rPr lang="ja-JP" altLang="en-US" sz="2000" b="1" dirty="0">
                <a:solidFill>
                  <a:srgbClr val="FF0000"/>
                </a:solidFill>
                <a:latin typeface="+mn-ea"/>
              </a:rPr>
              <a:t>でないと実施できない</a:t>
            </a:r>
            <a:endParaRPr lang="en-US" altLang="ja-JP" sz="2000" b="1" dirty="0">
              <a:solidFill>
                <a:srgbClr val="FF0000"/>
              </a:solidFill>
              <a:latin typeface="+mn-ea"/>
            </a:endParaRPr>
          </a:p>
        </p:txBody>
      </p:sp>
      <p:sp>
        <p:nvSpPr>
          <p:cNvPr id="36" name="コンテンツ プレースホルダ 2">
            <a:extLst>
              <a:ext uri="{FF2B5EF4-FFF2-40B4-BE49-F238E27FC236}">
                <a16:creationId xmlns:a16="http://schemas.microsoft.com/office/drawing/2014/main" id="{FF2C3EC5-1A9A-6E38-33D2-8797DFCC948D}"/>
              </a:ext>
            </a:extLst>
          </p:cNvPr>
          <p:cNvSpPr txBox="1">
            <a:spLocks/>
          </p:cNvSpPr>
          <p:nvPr/>
        </p:nvSpPr>
        <p:spPr>
          <a:xfrm>
            <a:off x="2665589" y="6568193"/>
            <a:ext cx="1429187" cy="340196"/>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solidFill>
                  <a:srgbClr val="FF0000"/>
                </a:solidFill>
                <a:latin typeface="+mn-ea"/>
              </a:rPr>
              <a:t>裸孔部で実施</a:t>
            </a:r>
            <a:endParaRPr lang="en-US" altLang="ja-JP" sz="1400" dirty="0">
              <a:solidFill>
                <a:srgbClr val="FF0000"/>
              </a:solidFill>
              <a:latin typeface="+mn-ea"/>
            </a:endParaRPr>
          </a:p>
        </p:txBody>
      </p:sp>
    </p:spTree>
    <p:extLst>
      <p:ext uri="{BB962C8B-B14F-4D97-AF65-F5344CB8AC3E}">
        <p14:creationId xmlns:p14="http://schemas.microsoft.com/office/powerpoint/2010/main" val="41103216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7E144-5862-5AAF-5E65-6D32C2624CD2}"/>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491CE50E-E535-C901-21D3-227C4FE3BA98}"/>
              </a:ext>
            </a:extLst>
          </p:cNvPr>
          <p:cNvSpPr>
            <a:spLocks noGrp="1"/>
          </p:cNvSpPr>
          <p:nvPr>
            <p:ph type="sldNum" sz="quarter" idx="12"/>
          </p:nvPr>
        </p:nvSpPr>
        <p:spPr/>
        <p:txBody>
          <a:bodyPr/>
          <a:lstStyle/>
          <a:p>
            <a:fld id="{39CB7DCB-03B8-4230-8C02-FEF92E79086E}" type="slidenum">
              <a:rPr kumimoji="1" lang="ja-JP" altLang="en-US" smtClean="0"/>
              <a:t>31</a:t>
            </a:fld>
            <a:endParaRPr kumimoji="1" lang="ja-JP" altLang="en-US"/>
          </a:p>
        </p:txBody>
      </p:sp>
      <p:grpSp>
        <p:nvGrpSpPr>
          <p:cNvPr id="2" name="グループ化 1">
            <a:extLst>
              <a:ext uri="{FF2B5EF4-FFF2-40B4-BE49-F238E27FC236}">
                <a16:creationId xmlns:a16="http://schemas.microsoft.com/office/drawing/2014/main" id="{C2044EAF-F2FC-B913-92F7-0A47DE8583C4}"/>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93B55033-B1F2-6C65-2B99-06028D398A7E}"/>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4DFF5F3D-1A90-169B-EE6A-452DFC104FD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45D53A9F-07B2-5DAE-C91E-F99D6986DDCE}"/>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地下水流動層の把握</a:t>
            </a:r>
          </a:p>
        </p:txBody>
      </p:sp>
      <p:pic>
        <p:nvPicPr>
          <p:cNvPr id="6" name="図 5">
            <a:extLst>
              <a:ext uri="{FF2B5EF4-FFF2-40B4-BE49-F238E27FC236}">
                <a16:creationId xmlns:a16="http://schemas.microsoft.com/office/drawing/2014/main" id="{6373F8C9-077A-27FB-A33E-41852FC42DEB}"/>
              </a:ext>
            </a:extLst>
          </p:cNvPr>
          <p:cNvPicPr>
            <a:picLocks noChangeAspect="1"/>
          </p:cNvPicPr>
          <p:nvPr/>
        </p:nvPicPr>
        <p:blipFill>
          <a:blip r:embed="rId3"/>
          <a:stretch>
            <a:fillRect/>
          </a:stretch>
        </p:blipFill>
        <p:spPr>
          <a:xfrm>
            <a:off x="3304976" y="724216"/>
            <a:ext cx="5656336" cy="5184307"/>
          </a:xfrm>
          <a:prstGeom prst="rect">
            <a:avLst/>
          </a:prstGeom>
          <a:ln w="19050">
            <a:noFill/>
          </a:ln>
        </p:spPr>
      </p:pic>
      <p:sp>
        <p:nvSpPr>
          <p:cNvPr id="7" name="コンテンツ プレースホルダ 2">
            <a:extLst>
              <a:ext uri="{FF2B5EF4-FFF2-40B4-BE49-F238E27FC236}">
                <a16:creationId xmlns:a16="http://schemas.microsoft.com/office/drawing/2014/main" id="{B2BFE741-5133-D0E2-2B6F-960676963C75}"/>
              </a:ext>
            </a:extLst>
          </p:cNvPr>
          <p:cNvSpPr>
            <a:spLocks noGrp="1"/>
          </p:cNvSpPr>
          <p:nvPr>
            <p:ph idx="1"/>
          </p:nvPr>
        </p:nvSpPr>
        <p:spPr>
          <a:xfrm>
            <a:off x="12357" y="493384"/>
            <a:ext cx="7825357" cy="461665"/>
          </a:xfrm>
          <a:ln>
            <a:solidFill>
              <a:schemeClr val="bg1"/>
            </a:solidFill>
          </a:ln>
        </p:spPr>
        <p:txBody>
          <a:bodyPr>
            <a:normAutofit/>
          </a:bodyPr>
          <a:lstStyle/>
          <a:p>
            <a:pPr marL="0" indent="0">
              <a:buNone/>
            </a:pPr>
            <a:r>
              <a:rPr kumimoji="1" lang="ja-JP" altLang="en-US" sz="2000" dirty="0">
                <a:latin typeface="+mn-ea"/>
              </a:rPr>
              <a:t>多点温度検層</a:t>
            </a:r>
            <a:endParaRPr kumimoji="1" lang="en-US" altLang="ja-JP" sz="2000" dirty="0">
              <a:latin typeface="+mn-ea"/>
            </a:endParaRPr>
          </a:p>
        </p:txBody>
      </p:sp>
      <p:sp>
        <p:nvSpPr>
          <p:cNvPr id="8" name="テキスト ボックス 7">
            <a:extLst>
              <a:ext uri="{FF2B5EF4-FFF2-40B4-BE49-F238E27FC236}">
                <a16:creationId xmlns:a16="http://schemas.microsoft.com/office/drawing/2014/main" id="{DC4D8FB1-C0C7-9099-F9DF-7EF29B0BAB52}"/>
              </a:ext>
            </a:extLst>
          </p:cNvPr>
          <p:cNvSpPr txBox="1"/>
          <p:nvPr/>
        </p:nvSpPr>
        <p:spPr>
          <a:xfrm>
            <a:off x="135791" y="1103463"/>
            <a:ext cx="2711912" cy="2585323"/>
          </a:xfrm>
          <a:prstGeom prst="rect">
            <a:avLst/>
          </a:prstGeom>
          <a:noFill/>
        </p:spPr>
        <p:txBody>
          <a:bodyPr wrap="square" rtlCol="0">
            <a:spAutoFit/>
          </a:bodyPr>
          <a:lstStyle/>
          <a:p>
            <a:r>
              <a:rPr kumimoji="1" lang="ja-JP" altLang="en-US" dirty="0"/>
              <a:t>・孔内へお湯を注水して，</a:t>
            </a:r>
            <a:endParaRPr kumimoji="1" lang="en-US" altLang="ja-JP" dirty="0"/>
          </a:p>
          <a:p>
            <a:r>
              <a:rPr kumimoji="1" lang="ja-JP" altLang="en-US" dirty="0"/>
              <a:t>　孔内水温を人為的に攪</a:t>
            </a:r>
            <a:endParaRPr kumimoji="1" lang="en-US" altLang="ja-JP" dirty="0"/>
          </a:p>
          <a:p>
            <a:r>
              <a:rPr kumimoji="1" lang="ja-JP" altLang="en-US" dirty="0"/>
              <a:t>　乱させる。その後，温度</a:t>
            </a:r>
            <a:endParaRPr kumimoji="1" lang="en-US" altLang="ja-JP" dirty="0"/>
          </a:p>
          <a:p>
            <a:r>
              <a:rPr kumimoji="1" lang="ja-JP" altLang="en-US" dirty="0"/>
              <a:t>　回復の経時変化を計測</a:t>
            </a:r>
            <a:endParaRPr kumimoji="1" lang="en-US" altLang="ja-JP" dirty="0"/>
          </a:p>
          <a:p>
            <a:endParaRPr kumimoji="1" lang="en-US" altLang="ja-JP" dirty="0">
              <a:solidFill>
                <a:srgbClr val="0000FF"/>
              </a:solidFill>
            </a:endParaRPr>
          </a:p>
          <a:p>
            <a:r>
              <a:rPr kumimoji="1" lang="ja-JP" altLang="en-US" dirty="0">
                <a:solidFill>
                  <a:srgbClr val="0000FF"/>
                </a:solidFill>
              </a:rPr>
              <a:t>孔内水位以浅・部分スクリーンでも精度はやや落ちるが流動層の把握が可能</a:t>
            </a:r>
          </a:p>
        </p:txBody>
      </p:sp>
      <p:sp>
        <p:nvSpPr>
          <p:cNvPr id="9" name="コンテンツ プレースホルダ 2">
            <a:extLst>
              <a:ext uri="{FF2B5EF4-FFF2-40B4-BE49-F238E27FC236}">
                <a16:creationId xmlns:a16="http://schemas.microsoft.com/office/drawing/2014/main" id="{5FFF268D-AFD7-763B-94A2-7BA24D85AB51}"/>
              </a:ext>
            </a:extLst>
          </p:cNvPr>
          <p:cNvSpPr txBox="1">
            <a:spLocks/>
          </p:cNvSpPr>
          <p:nvPr/>
        </p:nvSpPr>
        <p:spPr>
          <a:xfrm>
            <a:off x="4291060" y="6198471"/>
            <a:ext cx="3684168" cy="461665"/>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n-ea"/>
              </a:rPr>
              <a:t>新潟県沖見地すべりでの計測結果</a:t>
            </a:r>
            <a:endParaRPr lang="en-US" altLang="ja-JP" sz="1800" dirty="0">
              <a:latin typeface="+mn-ea"/>
            </a:endParaRPr>
          </a:p>
        </p:txBody>
      </p:sp>
      <p:pic>
        <p:nvPicPr>
          <p:cNvPr id="10" name="図 20" descr="C:/Users/GEN FURUYA/AppData/Roaming/PolarisOffice9/ETemp/13724_14915808/fImage693332103491.png">
            <a:extLst>
              <a:ext uri="{FF2B5EF4-FFF2-40B4-BE49-F238E27FC236}">
                <a16:creationId xmlns:a16="http://schemas.microsoft.com/office/drawing/2014/main" id="{B5063B89-2A2E-D474-E515-B83EC08208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63" t="3752" r="4848" b="3820"/>
          <a:stretch>
            <a:fillRect/>
          </a:stretch>
        </p:blipFill>
        <p:spPr>
          <a:xfrm>
            <a:off x="248834" y="3837200"/>
            <a:ext cx="2723723" cy="1917337"/>
          </a:xfrm>
          <a:prstGeom prst="rect">
            <a:avLst/>
          </a:prstGeom>
          <a:noFill/>
        </p:spPr>
      </p:pic>
      <p:sp>
        <p:nvSpPr>
          <p:cNvPr id="11" name="コンテンツ プレースホルダ 2">
            <a:extLst>
              <a:ext uri="{FF2B5EF4-FFF2-40B4-BE49-F238E27FC236}">
                <a16:creationId xmlns:a16="http://schemas.microsoft.com/office/drawing/2014/main" id="{D522079E-2872-FF90-C6A6-56351705CBA3}"/>
              </a:ext>
            </a:extLst>
          </p:cNvPr>
          <p:cNvSpPr txBox="1">
            <a:spLocks/>
          </p:cNvSpPr>
          <p:nvPr/>
        </p:nvSpPr>
        <p:spPr>
          <a:xfrm>
            <a:off x="456537" y="5815746"/>
            <a:ext cx="2516020" cy="765450"/>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n-ea"/>
              </a:rPr>
              <a:t>計測実施状況の例</a:t>
            </a:r>
            <a:endParaRPr lang="en-US" altLang="ja-JP" sz="1800" dirty="0">
              <a:latin typeface="+mn-ea"/>
            </a:endParaRPr>
          </a:p>
          <a:p>
            <a:pPr marL="0" indent="0">
              <a:buFont typeface="Arial" panose="020B0604020202020204" pitchFamily="34" charset="0"/>
              <a:buNone/>
            </a:pPr>
            <a:r>
              <a:rPr lang="ja-JP" altLang="en-US" sz="1800" dirty="0">
                <a:latin typeface="+mn-ea"/>
              </a:rPr>
              <a:t>（兵庫県村岡での例）</a:t>
            </a:r>
            <a:endParaRPr lang="en-US" altLang="ja-JP" sz="1800" dirty="0">
              <a:latin typeface="+mn-ea"/>
            </a:endParaRPr>
          </a:p>
        </p:txBody>
      </p:sp>
    </p:spTree>
    <p:extLst>
      <p:ext uri="{BB962C8B-B14F-4D97-AF65-F5344CB8AC3E}">
        <p14:creationId xmlns:p14="http://schemas.microsoft.com/office/powerpoint/2010/main" val="844188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AD622-809B-FD99-8492-2C14B8DEEE45}"/>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21AAD858-6993-6517-2066-71F17504CB38}"/>
              </a:ext>
            </a:extLst>
          </p:cNvPr>
          <p:cNvSpPr>
            <a:spLocks noGrp="1"/>
          </p:cNvSpPr>
          <p:nvPr>
            <p:ph type="sldNum" sz="quarter" idx="12"/>
          </p:nvPr>
        </p:nvSpPr>
        <p:spPr/>
        <p:txBody>
          <a:bodyPr/>
          <a:lstStyle/>
          <a:p>
            <a:fld id="{39CB7DCB-03B8-4230-8C02-FEF92E79086E}" type="slidenum">
              <a:rPr kumimoji="1" lang="ja-JP" altLang="en-US" smtClean="0"/>
              <a:t>32</a:t>
            </a:fld>
            <a:endParaRPr kumimoji="1" lang="ja-JP" altLang="en-US"/>
          </a:p>
        </p:txBody>
      </p:sp>
      <p:grpSp>
        <p:nvGrpSpPr>
          <p:cNvPr id="2" name="グループ化 1">
            <a:extLst>
              <a:ext uri="{FF2B5EF4-FFF2-40B4-BE49-F238E27FC236}">
                <a16:creationId xmlns:a16="http://schemas.microsoft.com/office/drawing/2014/main" id="{84EB5795-2C6F-181E-1015-706F4EDAC88C}"/>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F25AFECC-5923-7D11-C525-91E24EF4DB76}"/>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87C3390B-15D7-45C5-8085-21AF09A995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FBF06CF2-8BA9-81AC-0EA5-3E56A784BEC7}"/>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地下水流動層の把握</a:t>
            </a:r>
          </a:p>
        </p:txBody>
      </p:sp>
      <p:sp>
        <p:nvSpPr>
          <p:cNvPr id="7" name="コンテンツ プレースホルダ 2">
            <a:extLst>
              <a:ext uri="{FF2B5EF4-FFF2-40B4-BE49-F238E27FC236}">
                <a16:creationId xmlns:a16="http://schemas.microsoft.com/office/drawing/2014/main" id="{45F0A2C2-C5FA-A505-42F5-502513983164}"/>
              </a:ext>
            </a:extLst>
          </p:cNvPr>
          <p:cNvSpPr>
            <a:spLocks noGrp="1"/>
          </p:cNvSpPr>
          <p:nvPr>
            <p:ph idx="1"/>
          </p:nvPr>
        </p:nvSpPr>
        <p:spPr>
          <a:xfrm>
            <a:off x="12358" y="493384"/>
            <a:ext cx="3677140" cy="461665"/>
          </a:xfrm>
          <a:ln>
            <a:solidFill>
              <a:schemeClr val="bg1"/>
            </a:solidFill>
          </a:ln>
        </p:spPr>
        <p:txBody>
          <a:bodyPr>
            <a:normAutofit fontScale="92500"/>
          </a:bodyPr>
          <a:lstStyle/>
          <a:p>
            <a:pPr marL="0" indent="0">
              <a:buNone/>
            </a:pPr>
            <a:r>
              <a:rPr lang="ja-JP" altLang="en-US" sz="2000" dirty="0">
                <a:latin typeface="+mn-ea"/>
              </a:rPr>
              <a:t>保孔管の開口率・観測孔の仕上げ</a:t>
            </a:r>
            <a:endParaRPr lang="en-US" altLang="ja-JP" sz="2000" dirty="0">
              <a:latin typeface="+mn-ea"/>
            </a:endParaRPr>
          </a:p>
        </p:txBody>
      </p:sp>
      <p:pic>
        <p:nvPicPr>
          <p:cNvPr id="13" name="図 12" descr="コンピュータ が含まれている画像&#10;&#10;AI 生成コンテンツは誤りを含む可能性があります。">
            <a:extLst>
              <a:ext uri="{FF2B5EF4-FFF2-40B4-BE49-F238E27FC236}">
                <a16:creationId xmlns:a16="http://schemas.microsoft.com/office/drawing/2014/main" id="{113D01D0-0B3B-7C78-B182-DD78EE0EF1B3}"/>
              </a:ext>
            </a:extLst>
          </p:cNvPr>
          <p:cNvPicPr>
            <a:picLocks noChangeAspect="1"/>
          </p:cNvPicPr>
          <p:nvPr/>
        </p:nvPicPr>
        <p:blipFill>
          <a:blip r:embed="rId3"/>
          <a:stretch>
            <a:fillRect/>
          </a:stretch>
        </p:blipFill>
        <p:spPr>
          <a:xfrm>
            <a:off x="12357" y="1001256"/>
            <a:ext cx="4773060" cy="2932142"/>
          </a:xfrm>
          <a:prstGeom prst="rect">
            <a:avLst/>
          </a:prstGeom>
        </p:spPr>
      </p:pic>
      <p:sp>
        <p:nvSpPr>
          <p:cNvPr id="14" name="コンテンツ プレースホルダ 2">
            <a:extLst>
              <a:ext uri="{FF2B5EF4-FFF2-40B4-BE49-F238E27FC236}">
                <a16:creationId xmlns:a16="http://schemas.microsoft.com/office/drawing/2014/main" id="{85537730-8021-5BFC-F930-FEACFD2F6DBB}"/>
              </a:ext>
            </a:extLst>
          </p:cNvPr>
          <p:cNvSpPr txBox="1">
            <a:spLocks/>
          </p:cNvSpPr>
          <p:nvPr/>
        </p:nvSpPr>
        <p:spPr>
          <a:xfrm>
            <a:off x="500010" y="3864189"/>
            <a:ext cx="2892125" cy="461665"/>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n-ea"/>
              </a:rPr>
              <a:t>流向流速計は単孔式加熱型流向流速計</a:t>
            </a:r>
            <a:endParaRPr lang="en-US" altLang="ja-JP" sz="1200" dirty="0">
              <a:latin typeface="+mn-ea"/>
            </a:endParaRPr>
          </a:p>
        </p:txBody>
      </p:sp>
      <p:pic>
        <p:nvPicPr>
          <p:cNvPr id="16" name="図 15" descr="ボトル が含まれている画像&#10;&#10;AI 生成コンテンツは誤りを含む可能性があります。">
            <a:extLst>
              <a:ext uri="{FF2B5EF4-FFF2-40B4-BE49-F238E27FC236}">
                <a16:creationId xmlns:a16="http://schemas.microsoft.com/office/drawing/2014/main" id="{1F52DFF8-278D-96CE-8FB1-D885DCE54A38}"/>
              </a:ext>
            </a:extLst>
          </p:cNvPr>
          <p:cNvPicPr>
            <a:picLocks noChangeAspect="1"/>
          </p:cNvPicPr>
          <p:nvPr/>
        </p:nvPicPr>
        <p:blipFill>
          <a:blip r:embed="rId4"/>
          <a:stretch>
            <a:fillRect/>
          </a:stretch>
        </p:blipFill>
        <p:spPr>
          <a:xfrm>
            <a:off x="4785417" y="1427717"/>
            <a:ext cx="4121588" cy="2274848"/>
          </a:xfrm>
          <a:prstGeom prst="rect">
            <a:avLst/>
          </a:prstGeom>
        </p:spPr>
      </p:pic>
      <p:pic>
        <p:nvPicPr>
          <p:cNvPr id="18" name="図 17" descr="飲料, 紅茶, 食品, フルーツ が含まれている画像&#10;&#10;AI 生成コンテンツは誤りを含む可能性があります。">
            <a:extLst>
              <a:ext uri="{FF2B5EF4-FFF2-40B4-BE49-F238E27FC236}">
                <a16:creationId xmlns:a16="http://schemas.microsoft.com/office/drawing/2014/main" id="{F58ECB21-4965-390B-CD1E-2C0983AF2209}"/>
              </a:ext>
            </a:extLst>
          </p:cNvPr>
          <p:cNvPicPr>
            <a:picLocks noChangeAspect="1"/>
          </p:cNvPicPr>
          <p:nvPr/>
        </p:nvPicPr>
        <p:blipFill>
          <a:blip r:embed="rId5"/>
          <a:stretch>
            <a:fillRect/>
          </a:stretch>
        </p:blipFill>
        <p:spPr>
          <a:xfrm>
            <a:off x="4925659" y="4207858"/>
            <a:ext cx="4218341" cy="1673246"/>
          </a:xfrm>
          <a:prstGeom prst="rect">
            <a:avLst/>
          </a:prstGeom>
        </p:spPr>
      </p:pic>
      <p:sp>
        <p:nvSpPr>
          <p:cNvPr id="19" name="コンテンツ プレースホルダ 2">
            <a:extLst>
              <a:ext uri="{FF2B5EF4-FFF2-40B4-BE49-F238E27FC236}">
                <a16:creationId xmlns:a16="http://schemas.microsoft.com/office/drawing/2014/main" id="{2270DC30-CE9D-BA22-47DE-C186F8F62FCD}"/>
              </a:ext>
            </a:extLst>
          </p:cNvPr>
          <p:cNvSpPr txBox="1">
            <a:spLocks/>
          </p:cNvSpPr>
          <p:nvPr/>
        </p:nvSpPr>
        <p:spPr>
          <a:xfrm>
            <a:off x="4912242" y="3702565"/>
            <a:ext cx="3938461" cy="606900"/>
          </a:xfrm>
          <a:prstGeom prst="rect">
            <a:avLst/>
          </a:prstGeom>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n-ea"/>
              </a:rPr>
              <a:t>開口状況　左は掘削時の裸孔を想定</a:t>
            </a:r>
            <a:endParaRPr lang="en-US" altLang="ja-JP" sz="1400" dirty="0">
              <a:latin typeface="+mn-ea"/>
            </a:endParaRPr>
          </a:p>
          <a:p>
            <a:pPr marL="0" indent="0">
              <a:buFont typeface="Arial" panose="020B0604020202020204" pitchFamily="34" charset="0"/>
              <a:buNone/>
            </a:pPr>
            <a:r>
              <a:rPr lang="ja-JP" altLang="en-US" sz="1400" dirty="0">
                <a:latin typeface="+mn-ea"/>
              </a:rPr>
              <a:t>（この装置では土層が自立しないので設けている）</a:t>
            </a:r>
            <a:endParaRPr lang="en-US" altLang="ja-JP" sz="1400" dirty="0">
              <a:latin typeface="+mn-ea"/>
            </a:endParaRPr>
          </a:p>
        </p:txBody>
      </p:sp>
      <p:sp>
        <p:nvSpPr>
          <p:cNvPr id="20" name="コンテンツ プレースホルダ 2">
            <a:extLst>
              <a:ext uri="{FF2B5EF4-FFF2-40B4-BE49-F238E27FC236}">
                <a16:creationId xmlns:a16="http://schemas.microsoft.com/office/drawing/2014/main" id="{26C29D2D-C703-79B5-6A14-73C802EC498B}"/>
              </a:ext>
            </a:extLst>
          </p:cNvPr>
          <p:cNvSpPr txBox="1">
            <a:spLocks/>
          </p:cNvSpPr>
          <p:nvPr/>
        </p:nvSpPr>
        <p:spPr>
          <a:xfrm>
            <a:off x="6144462" y="5803622"/>
            <a:ext cx="2892125" cy="461665"/>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n-ea"/>
              </a:rPr>
              <a:t>間詰め材　左：砂利　右：砂</a:t>
            </a:r>
            <a:endParaRPr lang="en-US" altLang="ja-JP" sz="1400" dirty="0">
              <a:latin typeface="+mn-ea"/>
            </a:endParaRPr>
          </a:p>
        </p:txBody>
      </p:sp>
      <p:sp>
        <p:nvSpPr>
          <p:cNvPr id="21" name="テキスト ボックス 20">
            <a:extLst>
              <a:ext uri="{FF2B5EF4-FFF2-40B4-BE49-F238E27FC236}">
                <a16:creationId xmlns:a16="http://schemas.microsoft.com/office/drawing/2014/main" id="{6D1FD105-F434-473A-F865-AA1A65E2B3F3}"/>
              </a:ext>
            </a:extLst>
          </p:cNvPr>
          <p:cNvSpPr txBox="1"/>
          <p:nvPr/>
        </p:nvSpPr>
        <p:spPr>
          <a:xfrm>
            <a:off x="6144462" y="6063231"/>
            <a:ext cx="2170787" cy="646331"/>
          </a:xfrm>
          <a:prstGeom prst="rect">
            <a:avLst/>
          </a:prstGeom>
          <a:noFill/>
        </p:spPr>
        <p:txBody>
          <a:bodyPr wrap="none" rtlCol="0">
            <a:spAutoFit/>
          </a:bodyPr>
          <a:lstStyle/>
          <a:p>
            <a:r>
              <a:rPr kumimoji="1" lang="ja-JP" altLang="en-US" sz="1200" dirty="0"/>
              <a:t>地下水調査のための観測孔の</a:t>
            </a:r>
            <a:endParaRPr kumimoji="1" lang="en-US" altLang="ja-JP" sz="1200" dirty="0"/>
          </a:p>
          <a:p>
            <a:r>
              <a:rPr kumimoji="1" lang="ja-JP" altLang="en-US" sz="1200" dirty="0"/>
              <a:t>仕上げ方マニュアル（案）</a:t>
            </a:r>
            <a:endParaRPr kumimoji="1" lang="en-US" altLang="ja-JP" sz="1200" dirty="0"/>
          </a:p>
          <a:p>
            <a:r>
              <a:rPr kumimoji="1" lang="ja-JP" altLang="en-US" sz="1200" dirty="0"/>
              <a:t>全地連　地温調査研究会</a:t>
            </a:r>
          </a:p>
        </p:txBody>
      </p:sp>
      <p:pic>
        <p:nvPicPr>
          <p:cNvPr id="26" name="図 25" descr="ダイアグラム&#10;&#10;AI 生成コンテンツは誤りを含む可能性があります。">
            <a:extLst>
              <a:ext uri="{FF2B5EF4-FFF2-40B4-BE49-F238E27FC236}">
                <a16:creationId xmlns:a16="http://schemas.microsoft.com/office/drawing/2014/main" id="{CA74A079-F16F-5D72-A018-C48ABFF6A1E9}"/>
              </a:ext>
            </a:extLst>
          </p:cNvPr>
          <p:cNvPicPr>
            <a:picLocks noChangeAspect="1"/>
          </p:cNvPicPr>
          <p:nvPr/>
        </p:nvPicPr>
        <p:blipFill>
          <a:blip r:embed="rId6"/>
          <a:stretch>
            <a:fillRect/>
          </a:stretch>
        </p:blipFill>
        <p:spPr>
          <a:xfrm>
            <a:off x="488624" y="4207858"/>
            <a:ext cx="3200874" cy="1901626"/>
          </a:xfrm>
          <a:prstGeom prst="rect">
            <a:avLst/>
          </a:prstGeom>
        </p:spPr>
      </p:pic>
    </p:spTree>
    <p:extLst>
      <p:ext uri="{BB962C8B-B14F-4D97-AF65-F5344CB8AC3E}">
        <p14:creationId xmlns:p14="http://schemas.microsoft.com/office/powerpoint/2010/main" val="34369742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1950D-3465-4D27-BAAE-8ABC19591A9D}"/>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13474C35-CEF9-E124-B094-6E60EC25661C}"/>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9D919898-9F4B-A596-9FF1-541E85A1782D}"/>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A50879E2-749C-56B3-0267-D951F520A0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3" name="スライド番号プレースホルダー 22">
            <a:extLst>
              <a:ext uri="{FF2B5EF4-FFF2-40B4-BE49-F238E27FC236}">
                <a16:creationId xmlns:a16="http://schemas.microsoft.com/office/drawing/2014/main" id="{61B77E50-C915-B0CD-4402-26CCA551B636}"/>
              </a:ext>
            </a:extLst>
          </p:cNvPr>
          <p:cNvSpPr>
            <a:spLocks noGrp="1"/>
          </p:cNvSpPr>
          <p:nvPr>
            <p:ph type="sldNum" sz="quarter" idx="12"/>
          </p:nvPr>
        </p:nvSpPr>
        <p:spPr/>
        <p:txBody>
          <a:bodyPr/>
          <a:lstStyle/>
          <a:p>
            <a:fld id="{39CB7DCB-03B8-4230-8C02-FEF92E79086E}" type="slidenum">
              <a:rPr kumimoji="1" lang="ja-JP" altLang="en-US" smtClean="0"/>
              <a:t>33</a:t>
            </a:fld>
            <a:endParaRPr kumimoji="1" lang="ja-JP" altLang="en-US"/>
          </a:p>
        </p:txBody>
      </p:sp>
      <p:sp>
        <p:nvSpPr>
          <p:cNvPr id="5" name="テキスト ボックス 4">
            <a:extLst>
              <a:ext uri="{FF2B5EF4-FFF2-40B4-BE49-F238E27FC236}">
                <a16:creationId xmlns:a16="http://schemas.microsoft.com/office/drawing/2014/main" id="{42F19039-61EB-A59C-6C0D-D83007331474}"/>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地下水流動層の把握</a:t>
            </a:r>
          </a:p>
        </p:txBody>
      </p:sp>
      <p:sp>
        <p:nvSpPr>
          <p:cNvPr id="7" name="コンテンツ プレースホルダ 2">
            <a:extLst>
              <a:ext uri="{FF2B5EF4-FFF2-40B4-BE49-F238E27FC236}">
                <a16:creationId xmlns:a16="http://schemas.microsoft.com/office/drawing/2014/main" id="{13C45AAF-9938-FC6E-4015-8A6E748981A8}"/>
              </a:ext>
            </a:extLst>
          </p:cNvPr>
          <p:cNvSpPr>
            <a:spLocks noGrp="1"/>
          </p:cNvSpPr>
          <p:nvPr>
            <p:ph idx="1"/>
          </p:nvPr>
        </p:nvSpPr>
        <p:spPr>
          <a:xfrm>
            <a:off x="12358" y="493384"/>
            <a:ext cx="3189460" cy="633667"/>
          </a:xfrm>
          <a:ln>
            <a:solidFill>
              <a:schemeClr val="bg1"/>
            </a:solidFill>
          </a:ln>
        </p:spPr>
        <p:txBody>
          <a:bodyPr>
            <a:normAutofit lnSpcReduction="10000"/>
          </a:bodyPr>
          <a:lstStyle/>
          <a:p>
            <a:pPr marL="0" indent="0">
              <a:buNone/>
            </a:pPr>
            <a:r>
              <a:rPr kumimoji="1" lang="ja-JP" altLang="en-US" sz="2000" dirty="0">
                <a:latin typeface="+mn-ea"/>
              </a:rPr>
              <a:t>保孔管の開口率・観測孔の仕上げ</a:t>
            </a:r>
            <a:endParaRPr kumimoji="1" lang="en-US" altLang="ja-JP" sz="2000" dirty="0">
              <a:latin typeface="+mn-ea"/>
            </a:endParaRPr>
          </a:p>
        </p:txBody>
      </p:sp>
      <p:pic>
        <p:nvPicPr>
          <p:cNvPr id="27" name="図 26" descr="テーブル&#10;&#10;AI 生成コンテンツは誤りを含む可能性があります。">
            <a:extLst>
              <a:ext uri="{FF2B5EF4-FFF2-40B4-BE49-F238E27FC236}">
                <a16:creationId xmlns:a16="http://schemas.microsoft.com/office/drawing/2014/main" id="{98D3BC7A-8A8F-4C3D-5D44-497F71748198}"/>
              </a:ext>
            </a:extLst>
          </p:cNvPr>
          <p:cNvPicPr>
            <a:picLocks noChangeAspect="1"/>
          </p:cNvPicPr>
          <p:nvPr/>
        </p:nvPicPr>
        <p:blipFill>
          <a:blip r:embed="rId3"/>
          <a:srcRect t="16554"/>
          <a:stretch>
            <a:fillRect/>
          </a:stretch>
        </p:blipFill>
        <p:spPr>
          <a:xfrm>
            <a:off x="12357" y="1151993"/>
            <a:ext cx="4218046" cy="1637414"/>
          </a:xfrm>
          <a:prstGeom prst="rect">
            <a:avLst/>
          </a:prstGeom>
        </p:spPr>
      </p:pic>
      <p:sp>
        <p:nvSpPr>
          <p:cNvPr id="28" name="テキスト ボックス 27">
            <a:extLst>
              <a:ext uri="{FF2B5EF4-FFF2-40B4-BE49-F238E27FC236}">
                <a16:creationId xmlns:a16="http://schemas.microsoft.com/office/drawing/2014/main" id="{2F004AE3-4552-34B8-31C3-6CCF80214BDE}"/>
              </a:ext>
            </a:extLst>
          </p:cNvPr>
          <p:cNvSpPr txBox="1"/>
          <p:nvPr/>
        </p:nvSpPr>
        <p:spPr>
          <a:xfrm>
            <a:off x="6659077" y="5902723"/>
            <a:ext cx="2191626" cy="276999"/>
          </a:xfrm>
          <a:prstGeom prst="rect">
            <a:avLst/>
          </a:prstGeom>
          <a:noFill/>
        </p:spPr>
        <p:txBody>
          <a:bodyPr wrap="none" rtlCol="0">
            <a:spAutoFit/>
          </a:bodyPr>
          <a:lstStyle/>
          <a:p>
            <a:r>
              <a:rPr kumimoji="1" lang="ja-JP" altLang="en-US" sz="1200" dirty="0"/>
              <a:t>竹内，秋山，門川，酒井（</a:t>
            </a:r>
            <a:r>
              <a:rPr kumimoji="1" lang="en-US" altLang="ja-JP" sz="1200" dirty="0"/>
              <a:t>2012</a:t>
            </a:r>
            <a:r>
              <a:rPr kumimoji="1" lang="ja-JP" altLang="en-US" sz="1200" dirty="0"/>
              <a:t>）</a:t>
            </a:r>
          </a:p>
        </p:txBody>
      </p:sp>
      <p:pic>
        <p:nvPicPr>
          <p:cNvPr id="31" name="図 30" descr="テキスト, 手紙&#10;&#10;AI 生成コンテンツは誤りを含む可能性があります。">
            <a:extLst>
              <a:ext uri="{FF2B5EF4-FFF2-40B4-BE49-F238E27FC236}">
                <a16:creationId xmlns:a16="http://schemas.microsoft.com/office/drawing/2014/main" id="{BA5CB481-F9D9-3774-E0D3-FB0505EEE4FA}"/>
              </a:ext>
            </a:extLst>
          </p:cNvPr>
          <p:cNvPicPr>
            <a:picLocks noChangeAspect="1"/>
          </p:cNvPicPr>
          <p:nvPr/>
        </p:nvPicPr>
        <p:blipFill>
          <a:blip r:embed="rId4"/>
          <a:stretch>
            <a:fillRect/>
          </a:stretch>
        </p:blipFill>
        <p:spPr>
          <a:xfrm>
            <a:off x="4444148" y="810217"/>
            <a:ext cx="4578713" cy="2597039"/>
          </a:xfrm>
          <a:prstGeom prst="rect">
            <a:avLst/>
          </a:prstGeom>
        </p:spPr>
      </p:pic>
      <p:pic>
        <p:nvPicPr>
          <p:cNvPr id="33" name="図 32" descr="グラフ, 折れ線グラフ&#10;&#10;AI 生成コンテンツは誤りを含む可能性があります。">
            <a:extLst>
              <a:ext uri="{FF2B5EF4-FFF2-40B4-BE49-F238E27FC236}">
                <a16:creationId xmlns:a16="http://schemas.microsoft.com/office/drawing/2014/main" id="{125CD22E-22D9-CE86-BC4F-45D27B5D60C5}"/>
              </a:ext>
            </a:extLst>
          </p:cNvPr>
          <p:cNvPicPr>
            <a:picLocks noChangeAspect="1"/>
          </p:cNvPicPr>
          <p:nvPr/>
        </p:nvPicPr>
        <p:blipFill>
          <a:blip r:embed="rId5"/>
          <a:stretch>
            <a:fillRect/>
          </a:stretch>
        </p:blipFill>
        <p:spPr>
          <a:xfrm>
            <a:off x="241961" y="2920675"/>
            <a:ext cx="3819677" cy="1922200"/>
          </a:xfrm>
          <a:prstGeom prst="rect">
            <a:avLst/>
          </a:prstGeom>
        </p:spPr>
      </p:pic>
    </p:spTree>
    <p:extLst>
      <p:ext uri="{BB962C8B-B14F-4D97-AF65-F5344CB8AC3E}">
        <p14:creationId xmlns:p14="http://schemas.microsoft.com/office/powerpoint/2010/main" val="32763281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79D45-817D-6D3A-208F-DD675AD868FB}"/>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508F9A94-8A0F-1B1B-4D69-CC8DBFCD94DB}"/>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55CF6C20-0ED5-1D47-4668-EEEDBEB1FC7B}"/>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B73B758C-BEB9-8685-22CD-ED55225C23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3" name="スライド番号プレースホルダー 22">
            <a:extLst>
              <a:ext uri="{FF2B5EF4-FFF2-40B4-BE49-F238E27FC236}">
                <a16:creationId xmlns:a16="http://schemas.microsoft.com/office/drawing/2014/main" id="{2A250CD2-0335-F2AC-82F6-B4313691A3FF}"/>
              </a:ext>
            </a:extLst>
          </p:cNvPr>
          <p:cNvSpPr>
            <a:spLocks noGrp="1"/>
          </p:cNvSpPr>
          <p:nvPr>
            <p:ph type="sldNum" sz="quarter" idx="12"/>
          </p:nvPr>
        </p:nvSpPr>
        <p:spPr/>
        <p:txBody>
          <a:bodyPr/>
          <a:lstStyle/>
          <a:p>
            <a:fld id="{39CB7DCB-03B8-4230-8C02-FEF92E79086E}" type="slidenum">
              <a:rPr kumimoji="1" lang="ja-JP" altLang="en-US" smtClean="0"/>
              <a:t>34</a:t>
            </a:fld>
            <a:endParaRPr kumimoji="1" lang="ja-JP" altLang="en-US"/>
          </a:p>
        </p:txBody>
      </p:sp>
      <p:sp>
        <p:nvSpPr>
          <p:cNvPr id="5" name="テキスト ボックス 4">
            <a:extLst>
              <a:ext uri="{FF2B5EF4-FFF2-40B4-BE49-F238E27FC236}">
                <a16:creationId xmlns:a16="http://schemas.microsoft.com/office/drawing/2014/main" id="{42132D78-9D0B-5104-0C20-A3FB07B5013E}"/>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地下水流動層の把握</a:t>
            </a:r>
          </a:p>
        </p:txBody>
      </p:sp>
      <p:sp>
        <p:nvSpPr>
          <p:cNvPr id="7" name="コンテンツ プレースホルダ 2">
            <a:extLst>
              <a:ext uri="{FF2B5EF4-FFF2-40B4-BE49-F238E27FC236}">
                <a16:creationId xmlns:a16="http://schemas.microsoft.com/office/drawing/2014/main" id="{BA14DD27-C144-1666-B81E-7E8D6A4524E8}"/>
              </a:ext>
            </a:extLst>
          </p:cNvPr>
          <p:cNvSpPr>
            <a:spLocks noGrp="1"/>
          </p:cNvSpPr>
          <p:nvPr>
            <p:ph idx="1"/>
          </p:nvPr>
        </p:nvSpPr>
        <p:spPr>
          <a:xfrm>
            <a:off x="12358" y="493384"/>
            <a:ext cx="3189460" cy="633667"/>
          </a:xfrm>
          <a:ln>
            <a:solidFill>
              <a:schemeClr val="bg1"/>
            </a:solidFill>
          </a:ln>
        </p:spPr>
        <p:txBody>
          <a:bodyPr>
            <a:normAutofit lnSpcReduction="10000"/>
          </a:bodyPr>
          <a:lstStyle/>
          <a:p>
            <a:pPr marL="0" indent="0">
              <a:buNone/>
            </a:pPr>
            <a:r>
              <a:rPr kumimoji="1" lang="ja-JP" altLang="en-US" sz="2000" dirty="0">
                <a:latin typeface="+mn-ea"/>
              </a:rPr>
              <a:t>保孔管の開口率・観測孔の仕上げ</a:t>
            </a:r>
            <a:endParaRPr kumimoji="1" lang="en-US" altLang="ja-JP" sz="2000" dirty="0">
              <a:latin typeface="+mn-ea"/>
            </a:endParaRPr>
          </a:p>
        </p:txBody>
      </p:sp>
      <p:pic>
        <p:nvPicPr>
          <p:cNvPr id="25" name="図 24" descr="グラフィカル ユーザー インターフェイス&#10;&#10;AI 生成コンテンツは誤りを含む可能性があります。">
            <a:extLst>
              <a:ext uri="{FF2B5EF4-FFF2-40B4-BE49-F238E27FC236}">
                <a16:creationId xmlns:a16="http://schemas.microsoft.com/office/drawing/2014/main" id="{A54F30FA-7B90-FFB4-EB17-B753F54B8B09}"/>
              </a:ext>
            </a:extLst>
          </p:cNvPr>
          <p:cNvPicPr>
            <a:picLocks noChangeAspect="1"/>
          </p:cNvPicPr>
          <p:nvPr/>
        </p:nvPicPr>
        <p:blipFill>
          <a:blip r:embed="rId3"/>
          <a:stretch>
            <a:fillRect/>
          </a:stretch>
        </p:blipFill>
        <p:spPr>
          <a:xfrm>
            <a:off x="3228797" y="11112"/>
            <a:ext cx="5902845" cy="5714983"/>
          </a:xfrm>
          <a:prstGeom prst="rect">
            <a:avLst/>
          </a:prstGeom>
        </p:spPr>
      </p:pic>
      <p:sp>
        <p:nvSpPr>
          <p:cNvPr id="28" name="テキスト ボックス 27">
            <a:extLst>
              <a:ext uri="{FF2B5EF4-FFF2-40B4-BE49-F238E27FC236}">
                <a16:creationId xmlns:a16="http://schemas.microsoft.com/office/drawing/2014/main" id="{6F9B8BB7-902E-94EF-377D-9F14ACD368EA}"/>
              </a:ext>
            </a:extLst>
          </p:cNvPr>
          <p:cNvSpPr txBox="1"/>
          <p:nvPr/>
        </p:nvSpPr>
        <p:spPr>
          <a:xfrm>
            <a:off x="6659077" y="5902723"/>
            <a:ext cx="2191626" cy="276999"/>
          </a:xfrm>
          <a:prstGeom prst="rect">
            <a:avLst/>
          </a:prstGeom>
          <a:noFill/>
        </p:spPr>
        <p:txBody>
          <a:bodyPr wrap="none" rtlCol="0">
            <a:spAutoFit/>
          </a:bodyPr>
          <a:lstStyle/>
          <a:p>
            <a:r>
              <a:rPr kumimoji="1" lang="ja-JP" altLang="en-US" sz="1200" dirty="0"/>
              <a:t>竹内，秋山，門川，酒井（</a:t>
            </a:r>
            <a:r>
              <a:rPr kumimoji="1" lang="en-US" altLang="ja-JP" sz="1200" dirty="0"/>
              <a:t>2012</a:t>
            </a:r>
            <a:r>
              <a:rPr kumimoji="1" lang="ja-JP" altLang="en-US" sz="1200" dirty="0"/>
              <a:t>）</a:t>
            </a:r>
          </a:p>
        </p:txBody>
      </p:sp>
      <p:sp>
        <p:nvSpPr>
          <p:cNvPr id="29" name="テキスト ボックス 28">
            <a:extLst>
              <a:ext uri="{FF2B5EF4-FFF2-40B4-BE49-F238E27FC236}">
                <a16:creationId xmlns:a16="http://schemas.microsoft.com/office/drawing/2014/main" id="{59FA8C71-416F-2DDA-9D2A-2D198C9A435C}"/>
              </a:ext>
            </a:extLst>
          </p:cNvPr>
          <p:cNvSpPr txBox="1"/>
          <p:nvPr/>
        </p:nvSpPr>
        <p:spPr>
          <a:xfrm>
            <a:off x="26978" y="1173258"/>
            <a:ext cx="3201818" cy="3970318"/>
          </a:xfrm>
          <a:prstGeom prst="rect">
            <a:avLst/>
          </a:prstGeom>
          <a:noFill/>
        </p:spPr>
        <p:txBody>
          <a:bodyPr wrap="square" rtlCol="0">
            <a:spAutoFit/>
          </a:bodyPr>
          <a:lstStyle/>
          <a:p>
            <a:r>
              <a:rPr lang="ja-JP" altLang="en-US" dirty="0"/>
              <a:t>概ねの傾向（目安）：</a:t>
            </a:r>
            <a:endParaRPr lang="en-US" altLang="ja-JP" dirty="0"/>
          </a:p>
          <a:p>
            <a:r>
              <a:rPr lang="ja-JP" altLang="en-US" dirty="0"/>
              <a:t>・孔壁との隙間充填材には，砂</a:t>
            </a:r>
            <a:endParaRPr lang="en-US" altLang="ja-JP" dirty="0"/>
          </a:p>
          <a:p>
            <a:r>
              <a:rPr lang="ja-JP" altLang="en-US" dirty="0"/>
              <a:t>　よりも砂利のほうが効果的</a:t>
            </a:r>
            <a:endParaRPr lang="en-US" altLang="ja-JP" dirty="0"/>
          </a:p>
          <a:p>
            <a:r>
              <a:rPr lang="ja-JP" altLang="en-US" dirty="0"/>
              <a:t> ・ストレーナー加工の目詰まり</a:t>
            </a:r>
            <a:endParaRPr lang="en-US" altLang="ja-JP" dirty="0"/>
          </a:p>
          <a:p>
            <a:r>
              <a:rPr lang="ja-JP" altLang="en-US" dirty="0"/>
              <a:t>　防止用フィルター材には，不</a:t>
            </a:r>
            <a:endParaRPr lang="en-US" altLang="ja-JP" dirty="0"/>
          </a:p>
          <a:p>
            <a:r>
              <a:rPr lang="ja-JP" altLang="en-US" dirty="0"/>
              <a:t>　織布よりも </a:t>
            </a:r>
            <a:r>
              <a:rPr lang="en-US" altLang="ja-JP" dirty="0"/>
              <a:t>PE </a:t>
            </a:r>
            <a:r>
              <a:rPr lang="ja-JP" altLang="en-US" dirty="0"/>
              <a:t>ネットのほうが</a:t>
            </a:r>
            <a:endParaRPr lang="en-US" altLang="ja-JP" dirty="0"/>
          </a:p>
          <a:p>
            <a:r>
              <a:rPr lang="ja-JP" altLang="en-US" dirty="0"/>
              <a:t>　有効</a:t>
            </a:r>
            <a:endParaRPr lang="en-US" altLang="ja-JP" dirty="0"/>
          </a:p>
          <a:p>
            <a:r>
              <a:rPr lang="ja-JP" altLang="en-US" dirty="0"/>
              <a:t> ・開口率が同じ場合，スリット加</a:t>
            </a:r>
            <a:endParaRPr lang="en-US" altLang="ja-JP" dirty="0"/>
          </a:p>
          <a:p>
            <a:r>
              <a:rPr lang="ja-JP" altLang="en-US" dirty="0"/>
              <a:t>　工よりも丸穴加工のほうが概</a:t>
            </a:r>
            <a:endParaRPr lang="en-US" altLang="ja-JP" dirty="0"/>
          </a:p>
          <a:p>
            <a:r>
              <a:rPr lang="ja-JP" altLang="en-US" dirty="0"/>
              <a:t>　ね優位（この傾向は，地盤の</a:t>
            </a:r>
            <a:endParaRPr lang="en-US" altLang="ja-JP" dirty="0"/>
          </a:p>
          <a:p>
            <a:r>
              <a:rPr lang="ja-JP" altLang="en-US" dirty="0"/>
              <a:t>　流速が大きいほど顕著）</a:t>
            </a:r>
            <a:endParaRPr lang="en-US" altLang="ja-JP" dirty="0"/>
          </a:p>
          <a:p>
            <a:r>
              <a:rPr lang="ja-JP" altLang="en-US" dirty="0"/>
              <a:t>・実地盤の挙動により近い現象</a:t>
            </a:r>
            <a:endParaRPr lang="en-US" altLang="ja-JP" dirty="0"/>
          </a:p>
          <a:p>
            <a:r>
              <a:rPr lang="ja-JP" altLang="en-US" dirty="0"/>
              <a:t>　を観測孔内で捉えるに は，開</a:t>
            </a:r>
            <a:endParaRPr lang="en-US" altLang="ja-JP" dirty="0"/>
          </a:p>
          <a:p>
            <a:r>
              <a:rPr lang="ja-JP" altLang="en-US" dirty="0"/>
              <a:t>　口率≧</a:t>
            </a:r>
            <a:r>
              <a:rPr lang="en-US" altLang="ja-JP" dirty="0"/>
              <a:t>10%</a:t>
            </a:r>
            <a:r>
              <a:rPr lang="ja-JP" altLang="en-US" dirty="0"/>
              <a:t>程度は必要</a:t>
            </a:r>
            <a:endParaRPr kumimoji="1" lang="ja-JP" altLang="en-US" dirty="0"/>
          </a:p>
        </p:txBody>
      </p:sp>
    </p:spTree>
    <p:extLst>
      <p:ext uri="{BB962C8B-B14F-4D97-AF65-F5344CB8AC3E}">
        <p14:creationId xmlns:p14="http://schemas.microsoft.com/office/powerpoint/2010/main" val="1984101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2FC5F-334F-0B6C-A70B-6A9B7A337BBE}"/>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3640D268-84CF-276B-7880-87A03A769A46}"/>
              </a:ext>
            </a:extLst>
          </p:cNvPr>
          <p:cNvSpPr>
            <a:spLocks noGrp="1"/>
          </p:cNvSpPr>
          <p:nvPr>
            <p:ph type="sldNum" sz="quarter" idx="12"/>
          </p:nvPr>
        </p:nvSpPr>
        <p:spPr/>
        <p:txBody>
          <a:bodyPr/>
          <a:lstStyle/>
          <a:p>
            <a:fld id="{39CB7DCB-03B8-4230-8C02-FEF92E79086E}" type="slidenum">
              <a:rPr kumimoji="1" lang="ja-JP" altLang="en-US" smtClean="0"/>
              <a:t>35</a:t>
            </a:fld>
            <a:endParaRPr kumimoji="1" lang="ja-JP" altLang="en-US"/>
          </a:p>
        </p:txBody>
      </p:sp>
      <p:grpSp>
        <p:nvGrpSpPr>
          <p:cNvPr id="2" name="グループ化 1">
            <a:extLst>
              <a:ext uri="{FF2B5EF4-FFF2-40B4-BE49-F238E27FC236}">
                <a16:creationId xmlns:a16="http://schemas.microsoft.com/office/drawing/2014/main" id="{0FF60F1B-7AE2-3FC0-0C65-9523D64E419D}"/>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C94B695F-6982-83CD-A61A-EFF78BDFE88D}"/>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B0BBBD89-35DE-ED97-A62B-F5275EE7B41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5A157CA6-8F44-D7B9-FD95-9DD42C3E3CA2}"/>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a:t>
            </a:r>
          </a:p>
        </p:txBody>
      </p:sp>
      <p:sp>
        <p:nvSpPr>
          <p:cNvPr id="6" name="テキスト ボックス 5">
            <a:extLst>
              <a:ext uri="{FF2B5EF4-FFF2-40B4-BE49-F238E27FC236}">
                <a16:creationId xmlns:a16="http://schemas.microsoft.com/office/drawing/2014/main" id="{3C44FD80-B7EC-9476-ECBF-48B9D14744DE}"/>
              </a:ext>
            </a:extLst>
          </p:cNvPr>
          <p:cNvSpPr txBox="1"/>
          <p:nvPr/>
        </p:nvSpPr>
        <p:spPr>
          <a:xfrm>
            <a:off x="565232" y="868332"/>
            <a:ext cx="7950118" cy="1631216"/>
          </a:xfrm>
          <a:prstGeom prst="rect">
            <a:avLst/>
          </a:prstGeom>
          <a:noFill/>
        </p:spPr>
        <p:txBody>
          <a:bodyPr wrap="square" rtlCol="0">
            <a:spAutoFit/>
          </a:bodyPr>
          <a:lstStyle/>
          <a:p>
            <a:r>
              <a:rPr kumimoji="1" lang="ja-JP" altLang="en-US" sz="2000" dirty="0">
                <a:latin typeface="+mn-ea"/>
              </a:rPr>
              <a:t>・地下水の流動状況を平面的に捉える</a:t>
            </a:r>
            <a:endParaRPr kumimoji="1" lang="en-US" altLang="ja-JP" sz="2000" dirty="0">
              <a:latin typeface="+mn-ea"/>
            </a:endParaRPr>
          </a:p>
          <a:p>
            <a:r>
              <a:rPr kumimoji="1" lang="ja-JP" altLang="en-US" sz="2000" dirty="0">
                <a:solidFill>
                  <a:srgbClr val="0000FF"/>
                </a:solidFill>
                <a:latin typeface="+mn-ea"/>
              </a:rPr>
              <a:t>→防災対策　どこで水を抜くのか　（今回の紹介事例）</a:t>
            </a:r>
            <a:endParaRPr kumimoji="1" lang="en-US" altLang="ja-JP" sz="2000" dirty="0">
              <a:solidFill>
                <a:srgbClr val="0000FF"/>
              </a:solidFill>
              <a:latin typeface="+mn-ea"/>
            </a:endParaRPr>
          </a:p>
          <a:p>
            <a:r>
              <a:rPr kumimoji="1" lang="ja-JP" altLang="en-US" sz="2000" dirty="0">
                <a:solidFill>
                  <a:srgbClr val="0000FF"/>
                </a:solidFill>
                <a:latin typeface="+mn-ea"/>
              </a:rPr>
              <a:t>→水資源 　　どこで水をくむのか</a:t>
            </a:r>
            <a:endParaRPr kumimoji="1" lang="en-US" altLang="ja-JP" sz="2000" dirty="0">
              <a:solidFill>
                <a:srgbClr val="0000FF"/>
              </a:solidFill>
              <a:latin typeface="+mn-ea"/>
            </a:endParaRPr>
          </a:p>
          <a:p>
            <a:endParaRPr lang="en-US" altLang="ja-JP" sz="2000" dirty="0">
              <a:solidFill>
                <a:srgbClr val="0000FF"/>
              </a:solidFill>
              <a:latin typeface="+mn-ea"/>
            </a:endParaRPr>
          </a:p>
          <a:p>
            <a:r>
              <a:rPr kumimoji="1" lang="ja-JP" altLang="en-US" sz="2000" dirty="0">
                <a:latin typeface="+mn-ea"/>
              </a:rPr>
              <a:t>平面的に捉えればなにかと都合が良い</a:t>
            </a:r>
            <a:endParaRPr kumimoji="1" lang="en-US" altLang="ja-JP" sz="2000" dirty="0">
              <a:latin typeface="+mn-ea"/>
            </a:endParaRPr>
          </a:p>
        </p:txBody>
      </p:sp>
      <p:sp>
        <p:nvSpPr>
          <p:cNvPr id="7" name="コンテンツ プレースホルダ 2">
            <a:extLst>
              <a:ext uri="{FF2B5EF4-FFF2-40B4-BE49-F238E27FC236}">
                <a16:creationId xmlns:a16="http://schemas.microsoft.com/office/drawing/2014/main" id="{ECE77E17-66B5-F417-2EAA-7326D866D565}"/>
              </a:ext>
            </a:extLst>
          </p:cNvPr>
          <p:cNvSpPr txBox="1">
            <a:spLocks/>
          </p:cNvSpPr>
          <p:nvPr/>
        </p:nvSpPr>
        <p:spPr>
          <a:xfrm>
            <a:off x="261257" y="2944231"/>
            <a:ext cx="8699863" cy="2568295"/>
          </a:xfrm>
          <a:prstGeom prst="rect">
            <a:avLst/>
          </a:prstGeom>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800" dirty="0">
                <a:latin typeface="+mn-ea"/>
              </a:rPr>
              <a:t>浅層部</a:t>
            </a:r>
            <a:r>
              <a:rPr lang="en-US" altLang="ja-JP" sz="1800" dirty="0">
                <a:latin typeface="+mn-ea"/>
              </a:rPr>
              <a:t>(</a:t>
            </a:r>
            <a:r>
              <a:rPr lang="ja-JP" altLang="en-US" sz="1800" dirty="0">
                <a:latin typeface="+mn-ea"/>
              </a:rPr>
              <a:t>深度</a:t>
            </a:r>
            <a:r>
              <a:rPr lang="en-US" altLang="ja-JP" sz="1800" dirty="0">
                <a:latin typeface="+mn-ea"/>
              </a:rPr>
              <a:t>10</a:t>
            </a:r>
            <a:r>
              <a:rPr lang="ja-JP" altLang="en-US" sz="1800" dirty="0">
                <a:latin typeface="+mn-ea"/>
              </a:rPr>
              <a:t>～</a:t>
            </a:r>
            <a:r>
              <a:rPr lang="en-US" altLang="ja-JP" sz="1800" dirty="0">
                <a:latin typeface="+mn-ea"/>
              </a:rPr>
              <a:t>20m)</a:t>
            </a:r>
            <a:r>
              <a:rPr lang="ja-JP" altLang="en-US" sz="1800" dirty="0">
                <a:latin typeface="+mn-ea"/>
              </a:rPr>
              <a:t>を対象とするのであれば，地温探査（１ｍ深地温探査）が比較的好都合</a:t>
            </a:r>
            <a:endParaRPr lang="en-US" altLang="ja-JP" sz="1800" dirty="0">
              <a:latin typeface="+mn-ea"/>
            </a:endParaRPr>
          </a:p>
          <a:p>
            <a:pPr marL="0" indent="0">
              <a:lnSpc>
                <a:spcPct val="100000"/>
              </a:lnSpc>
              <a:buFont typeface="Arial" panose="020B0604020202020204" pitchFamily="34" charset="0"/>
              <a:buNone/>
            </a:pPr>
            <a:r>
              <a:rPr lang="ja-JP" altLang="en-US" sz="1800" dirty="0">
                <a:latin typeface="+mn-ea"/>
              </a:rPr>
              <a:t>・原理が単純（水と土の比熱の違いを利用）</a:t>
            </a:r>
            <a:endParaRPr lang="en-US" altLang="ja-JP" sz="1800" dirty="0">
              <a:latin typeface="+mn-ea"/>
            </a:endParaRPr>
          </a:p>
          <a:p>
            <a:pPr marL="0" indent="0">
              <a:lnSpc>
                <a:spcPct val="100000"/>
              </a:lnSpc>
              <a:buFont typeface="Arial" panose="020B0604020202020204" pitchFamily="34" charset="0"/>
              <a:buNone/>
            </a:pPr>
            <a:r>
              <a:rPr lang="en-US" altLang="ja-JP" sz="1800" dirty="0">
                <a:latin typeface="+mn-ea"/>
              </a:rPr>
              <a:t>※ </a:t>
            </a:r>
            <a:r>
              <a:rPr lang="ja-JP" altLang="en-US" sz="1800" dirty="0">
                <a:latin typeface="+mn-ea"/>
              </a:rPr>
              <a:t>探査実施の適用時期がある</a:t>
            </a:r>
            <a:endParaRPr lang="en-US" altLang="ja-JP" sz="1800" dirty="0">
              <a:latin typeface="+mn-ea"/>
            </a:endParaRPr>
          </a:p>
          <a:p>
            <a:pPr marL="0" indent="0">
              <a:lnSpc>
                <a:spcPct val="100000"/>
              </a:lnSpc>
              <a:buFont typeface="Arial" panose="020B0604020202020204" pitchFamily="34" charset="0"/>
              <a:buNone/>
            </a:pPr>
            <a:r>
              <a:rPr lang="en-US" altLang="ja-JP" sz="1800" dirty="0">
                <a:latin typeface="+mn-ea"/>
              </a:rPr>
              <a:t>※ </a:t>
            </a:r>
            <a:r>
              <a:rPr lang="ja-JP" altLang="en-US" sz="1800" dirty="0">
                <a:latin typeface="+mn-ea"/>
              </a:rPr>
              <a:t>現時点では比較的労力が必要</a:t>
            </a:r>
            <a:endParaRPr lang="en-US" altLang="ja-JP" sz="1800" dirty="0">
              <a:latin typeface="+mn-ea"/>
            </a:endParaRPr>
          </a:p>
          <a:p>
            <a:pPr marL="0" indent="0">
              <a:lnSpc>
                <a:spcPct val="100000"/>
              </a:lnSpc>
              <a:buFont typeface="Arial" panose="020B0604020202020204" pitchFamily="34" charset="0"/>
              <a:buNone/>
            </a:pPr>
            <a:r>
              <a:rPr lang="ja-JP" altLang="en-US" sz="1800" dirty="0">
                <a:latin typeface="+mn-ea"/>
              </a:rPr>
              <a:t>（今後，地況の状況を含めた省力的な方法の検討）</a:t>
            </a:r>
            <a:endParaRPr lang="en-US" altLang="ja-JP" sz="1800" dirty="0">
              <a:latin typeface="+mn-ea"/>
            </a:endParaRPr>
          </a:p>
        </p:txBody>
      </p:sp>
    </p:spTree>
    <p:extLst>
      <p:ext uri="{BB962C8B-B14F-4D97-AF65-F5344CB8AC3E}">
        <p14:creationId xmlns:p14="http://schemas.microsoft.com/office/powerpoint/2010/main" val="728153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1D89A-6BDA-CACC-C6EE-BFC2040D2075}"/>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57F67AF0-C43E-145F-7A95-15C9E5321319}"/>
              </a:ext>
            </a:extLst>
          </p:cNvPr>
          <p:cNvSpPr>
            <a:spLocks noGrp="1"/>
          </p:cNvSpPr>
          <p:nvPr>
            <p:ph type="sldNum" sz="quarter" idx="12"/>
          </p:nvPr>
        </p:nvSpPr>
        <p:spPr/>
        <p:txBody>
          <a:bodyPr/>
          <a:lstStyle/>
          <a:p>
            <a:fld id="{39CB7DCB-03B8-4230-8C02-FEF92E79086E}" type="slidenum">
              <a:rPr kumimoji="1" lang="ja-JP" altLang="en-US" smtClean="0"/>
              <a:t>36</a:t>
            </a:fld>
            <a:endParaRPr kumimoji="1" lang="ja-JP" altLang="en-US"/>
          </a:p>
        </p:txBody>
      </p:sp>
      <p:grpSp>
        <p:nvGrpSpPr>
          <p:cNvPr id="2" name="グループ化 1">
            <a:extLst>
              <a:ext uri="{FF2B5EF4-FFF2-40B4-BE49-F238E27FC236}">
                <a16:creationId xmlns:a16="http://schemas.microsoft.com/office/drawing/2014/main" id="{8D75EFF5-974B-E730-99B5-8F95374AC212}"/>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96CAC4F0-557D-E163-C5FD-31AFBF9B429B}"/>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F15A4264-2720-B558-FFA6-3BE634230B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3CA7A26B-FB86-6894-5606-280FDEDC9DFA}"/>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a:t>
            </a:r>
          </a:p>
        </p:txBody>
      </p:sp>
      <p:sp>
        <p:nvSpPr>
          <p:cNvPr id="6" name="テキスト ボックス 5">
            <a:extLst>
              <a:ext uri="{FF2B5EF4-FFF2-40B4-BE49-F238E27FC236}">
                <a16:creationId xmlns:a16="http://schemas.microsoft.com/office/drawing/2014/main" id="{F3217A65-1A5A-CC6F-1E14-D68BFFE8AC41}"/>
              </a:ext>
            </a:extLst>
          </p:cNvPr>
          <p:cNvSpPr txBox="1"/>
          <p:nvPr/>
        </p:nvSpPr>
        <p:spPr>
          <a:xfrm>
            <a:off x="506990" y="3429000"/>
            <a:ext cx="3751055" cy="1015663"/>
          </a:xfrm>
          <a:prstGeom prst="rect">
            <a:avLst/>
          </a:prstGeom>
          <a:noFill/>
        </p:spPr>
        <p:txBody>
          <a:bodyPr wrap="square" rtlCol="0">
            <a:spAutoFit/>
          </a:bodyPr>
          <a:lstStyle/>
          <a:p>
            <a:r>
              <a:rPr kumimoji="1" lang="ja-JP" altLang="en-US" sz="2000" dirty="0">
                <a:latin typeface="+mn-ea"/>
              </a:rPr>
              <a:t>天然ダムを形成した董柯口（</a:t>
            </a:r>
            <a:r>
              <a:rPr kumimoji="1" lang="en-US" altLang="ja-JP" sz="2000" dirty="0" err="1">
                <a:latin typeface="+mn-ea"/>
              </a:rPr>
              <a:t>Donghekoku</a:t>
            </a:r>
            <a:r>
              <a:rPr kumimoji="1" lang="ja-JP" altLang="en-US" sz="2000" dirty="0">
                <a:latin typeface="+mn-ea"/>
              </a:rPr>
              <a:t>）地すべりの土塊における高密度電気探査結果</a:t>
            </a:r>
            <a:endParaRPr kumimoji="1" lang="en-US" altLang="ja-JP" sz="2000" dirty="0">
              <a:latin typeface="+mn-ea"/>
            </a:endParaRPr>
          </a:p>
        </p:txBody>
      </p:sp>
      <p:sp>
        <p:nvSpPr>
          <p:cNvPr id="8" name="テキスト ボックス 7">
            <a:extLst>
              <a:ext uri="{FF2B5EF4-FFF2-40B4-BE49-F238E27FC236}">
                <a16:creationId xmlns:a16="http://schemas.microsoft.com/office/drawing/2014/main" id="{180BC34F-3ACB-5FEA-FA6B-EE8FD3C4D4AF}"/>
              </a:ext>
            </a:extLst>
          </p:cNvPr>
          <p:cNvSpPr txBox="1"/>
          <p:nvPr/>
        </p:nvSpPr>
        <p:spPr>
          <a:xfrm>
            <a:off x="128155" y="476587"/>
            <a:ext cx="3135795" cy="369332"/>
          </a:xfrm>
          <a:prstGeom prst="rect">
            <a:avLst/>
          </a:prstGeom>
          <a:noFill/>
        </p:spPr>
        <p:txBody>
          <a:bodyPr wrap="none" rtlCol="0">
            <a:spAutoFit/>
          </a:bodyPr>
          <a:lstStyle/>
          <a:p>
            <a:r>
              <a:rPr kumimoji="1" lang="ja-JP" altLang="en-US" b="1" dirty="0">
                <a:latin typeface="ＭＳ Ｐゴシック" panose="020B0600070205080204" pitchFamily="50" charset="-128"/>
                <a:ea typeface="ＭＳ Ｐゴシック" panose="020B0600070205080204" pitchFamily="50" charset="-128"/>
              </a:rPr>
              <a:t>＜参考に断面的に捉えた例＞</a:t>
            </a:r>
          </a:p>
        </p:txBody>
      </p:sp>
      <p:pic>
        <p:nvPicPr>
          <p:cNvPr id="10" name="図 9" descr="ダイアグラム&#10;&#10;AI 生成コンテンツは誤りを含む可能性があります。">
            <a:extLst>
              <a:ext uri="{FF2B5EF4-FFF2-40B4-BE49-F238E27FC236}">
                <a16:creationId xmlns:a16="http://schemas.microsoft.com/office/drawing/2014/main" id="{5229BD04-2429-69A7-2D83-8E7B23080B9F}"/>
              </a:ext>
            </a:extLst>
          </p:cNvPr>
          <p:cNvPicPr>
            <a:picLocks noChangeAspect="1"/>
          </p:cNvPicPr>
          <p:nvPr/>
        </p:nvPicPr>
        <p:blipFill>
          <a:blip r:embed="rId3"/>
          <a:stretch>
            <a:fillRect/>
          </a:stretch>
        </p:blipFill>
        <p:spPr>
          <a:xfrm>
            <a:off x="4393590" y="777263"/>
            <a:ext cx="4591677" cy="2658956"/>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5A334151-C34B-81EF-89D2-B8BD47D8C368}"/>
              </a:ext>
            </a:extLst>
          </p:cNvPr>
          <p:cNvPicPr>
            <a:picLocks noChangeAspect="1"/>
          </p:cNvPicPr>
          <p:nvPr/>
        </p:nvPicPr>
        <p:blipFill>
          <a:blip r:embed="rId4"/>
          <a:stretch>
            <a:fillRect/>
          </a:stretch>
        </p:blipFill>
        <p:spPr>
          <a:xfrm>
            <a:off x="4572000" y="3429000"/>
            <a:ext cx="4453132" cy="2604338"/>
          </a:xfrm>
          <a:prstGeom prst="rect">
            <a:avLst/>
          </a:prstGeom>
        </p:spPr>
      </p:pic>
      <p:pic>
        <p:nvPicPr>
          <p:cNvPr id="14" name="図 13" descr="屋外, 座る, 山, 覆い が含まれている画像&#10;&#10;AI 生成コンテンツは誤りを含む可能性があります。">
            <a:extLst>
              <a:ext uri="{FF2B5EF4-FFF2-40B4-BE49-F238E27FC236}">
                <a16:creationId xmlns:a16="http://schemas.microsoft.com/office/drawing/2014/main" id="{E886AD46-C80C-65CD-E7AE-61DDE76A6E96}"/>
              </a:ext>
            </a:extLst>
          </p:cNvPr>
          <p:cNvPicPr>
            <a:picLocks noChangeAspect="1"/>
          </p:cNvPicPr>
          <p:nvPr/>
        </p:nvPicPr>
        <p:blipFill>
          <a:blip r:embed="rId5"/>
          <a:stretch>
            <a:fillRect/>
          </a:stretch>
        </p:blipFill>
        <p:spPr>
          <a:xfrm>
            <a:off x="274845" y="1072971"/>
            <a:ext cx="4118745" cy="2243336"/>
          </a:xfrm>
          <a:prstGeom prst="rect">
            <a:avLst/>
          </a:prstGeom>
        </p:spPr>
      </p:pic>
      <p:sp>
        <p:nvSpPr>
          <p:cNvPr id="15" name="テキスト ボックス 14">
            <a:extLst>
              <a:ext uri="{FF2B5EF4-FFF2-40B4-BE49-F238E27FC236}">
                <a16:creationId xmlns:a16="http://schemas.microsoft.com/office/drawing/2014/main" id="{C2390E97-4BF2-BFFF-3BF9-76725A720970}"/>
              </a:ext>
            </a:extLst>
          </p:cNvPr>
          <p:cNvSpPr txBox="1"/>
          <p:nvPr/>
        </p:nvSpPr>
        <p:spPr>
          <a:xfrm>
            <a:off x="1084125" y="4403467"/>
            <a:ext cx="1980029" cy="307777"/>
          </a:xfrm>
          <a:prstGeom prst="rect">
            <a:avLst/>
          </a:prstGeom>
          <a:noFill/>
        </p:spPr>
        <p:txBody>
          <a:bodyPr wrap="none" rtlCol="0">
            <a:spAutoFit/>
          </a:bodyPr>
          <a:lstStyle/>
          <a:p>
            <a:r>
              <a:rPr kumimoji="1" lang="ja-JP" altLang="en-US" sz="1400" dirty="0"/>
              <a:t>（四川省広元市青川県）</a:t>
            </a:r>
          </a:p>
        </p:txBody>
      </p:sp>
      <p:sp>
        <p:nvSpPr>
          <p:cNvPr id="16" name="テキスト ボックス 15">
            <a:extLst>
              <a:ext uri="{FF2B5EF4-FFF2-40B4-BE49-F238E27FC236}">
                <a16:creationId xmlns:a16="http://schemas.microsoft.com/office/drawing/2014/main" id="{BD1E3D26-EDBD-3115-7464-AA8585D48AFA}"/>
              </a:ext>
            </a:extLst>
          </p:cNvPr>
          <p:cNvSpPr txBox="1"/>
          <p:nvPr/>
        </p:nvSpPr>
        <p:spPr>
          <a:xfrm>
            <a:off x="4866523" y="6077248"/>
            <a:ext cx="4118744" cy="461665"/>
          </a:xfrm>
          <a:prstGeom prst="rect">
            <a:avLst/>
          </a:prstGeom>
          <a:noFill/>
        </p:spPr>
        <p:txBody>
          <a:bodyPr wrap="square" rtlCol="0">
            <a:spAutoFit/>
          </a:bodyPr>
          <a:lstStyle/>
          <a:p>
            <a:r>
              <a:rPr kumimoji="1" lang="en-US" altLang="ja-JP" sz="1200" i="1" dirty="0"/>
              <a:t>G. Wang, F. Zhang, G. Furuya, K. </a:t>
            </a:r>
            <a:r>
              <a:rPr lang="en-US" altLang="ja-JP" sz="1200" i="1" dirty="0"/>
              <a:t>Hayashi, W. Hu, M. </a:t>
            </a:r>
            <a:r>
              <a:rPr lang="en-US" altLang="ja-JP" sz="1200" i="1" dirty="0" err="1"/>
              <a:t>McSaveney</a:t>
            </a:r>
            <a:r>
              <a:rPr lang="en-US" altLang="ja-JP" sz="1200" i="1" dirty="0"/>
              <a:t>, R. Huang</a:t>
            </a:r>
            <a:r>
              <a:rPr kumimoji="1" lang="en-US" altLang="ja-JP" sz="1200" i="1" dirty="0"/>
              <a:t> (2021); Engineering Geology, 280, 105922.</a:t>
            </a:r>
            <a:endParaRPr kumimoji="1" lang="ja-JP" altLang="en-US" sz="1200" i="1" dirty="0"/>
          </a:p>
        </p:txBody>
      </p:sp>
      <p:sp>
        <p:nvSpPr>
          <p:cNvPr id="17" name="テキスト ボックス 16">
            <a:extLst>
              <a:ext uri="{FF2B5EF4-FFF2-40B4-BE49-F238E27FC236}">
                <a16:creationId xmlns:a16="http://schemas.microsoft.com/office/drawing/2014/main" id="{9674C637-0A30-4CDF-CAF8-8A6CFF83E376}"/>
              </a:ext>
            </a:extLst>
          </p:cNvPr>
          <p:cNvSpPr txBox="1"/>
          <p:nvPr/>
        </p:nvSpPr>
        <p:spPr>
          <a:xfrm>
            <a:off x="357948" y="4831608"/>
            <a:ext cx="4124847" cy="307777"/>
          </a:xfrm>
          <a:prstGeom prst="rect">
            <a:avLst/>
          </a:prstGeom>
          <a:noFill/>
        </p:spPr>
        <p:txBody>
          <a:bodyPr wrap="none" rtlCol="0">
            <a:spAutoFit/>
          </a:bodyPr>
          <a:lstStyle/>
          <a:p>
            <a:r>
              <a:rPr kumimoji="1" lang="ja-JP" altLang="en-US" sz="1400" dirty="0"/>
              <a:t>青色が低比抵抗値（地下水の存在の可能性が高い）</a:t>
            </a:r>
          </a:p>
        </p:txBody>
      </p:sp>
    </p:spTree>
    <p:extLst>
      <p:ext uri="{BB962C8B-B14F-4D97-AF65-F5344CB8AC3E}">
        <p14:creationId xmlns:p14="http://schemas.microsoft.com/office/powerpoint/2010/main" val="34410145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F01A8-6FA8-3E16-3C85-EF873656201F}"/>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CBAB52EC-B1A7-CB2B-924C-1435040109DE}"/>
              </a:ext>
            </a:extLst>
          </p:cNvPr>
          <p:cNvSpPr>
            <a:spLocks noGrp="1"/>
          </p:cNvSpPr>
          <p:nvPr>
            <p:ph type="sldNum" sz="quarter" idx="12"/>
          </p:nvPr>
        </p:nvSpPr>
        <p:spPr/>
        <p:txBody>
          <a:bodyPr/>
          <a:lstStyle/>
          <a:p>
            <a:fld id="{39CB7DCB-03B8-4230-8C02-FEF92E79086E}" type="slidenum">
              <a:rPr kumimoji="1" lang="ja-JP" altLang="en-US" smtClean="0"/>
              <a:t>37</a:t>
            </a:fld>
            <a:endParaRPr kumimoji="1" lang="ja-JP" altLang="en-US"/>
          </a:p>
        </p:txBody>
      </p:sp>
      <p:grpSp>
        <p:nvGrpSpPr>
          <p:cNvPr id="2" name="グループ化 1">
            <a:extLst>
              <a:ext uri="{FF2B5EF4-FFF2-40B4-BE49-F238E27FC236}">
                <a16:creationId xmlns:a16="http://schemas.microsoft.com/office/drawing/2014/main" id="{7784777C-E4A6-11E8-2EFC-63E3E454E430}"/>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295A38E1-271D-F0EC-2E1B-A36BAEF21A8E}"/>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620C4B51-CA31-218D-D5D8-9AB8A119C50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ACCBFD79-4F2B-55BF-63DB-716761D92BE0}"/>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a:t>
            </a:r>
          </a:p>
        </p:txBody>
      </p:sp>
      <p:pic>
        <p:nvPicPr>
          <p:cNvPr id="8" name="Picture 4">
            <a:extLst>
              <a:ext uri="{FF2B5EF4-FFF2-40B4-BE49-F238E27FC236}">
                <a16:creationId xmlns:a16="http://schemas.microsoft.com/office/drawing/2014/main" id="{21D47284-0211-0ACA-3DCA-9984A9CFCB59}"/>
              </a:ext>
            </a:extLst>
          </p:cNvPr>
          <p:cNvPicPr>
            <a:picLocks noGrp="1" noChangeAspect="1" noChangeArrowheads="1"/>
          </p:cNvPicPr>
          <p:nvPr>
            <p:ph idx="1"/>
          </p:nvPr>
        </p:nvPicPr>
        <p:blipFill>
          <a:blip r:embed="rId3" cstate="print"/>
          <a:srcRect/>
          <a:stretch>
            <a:fillRect/>
          </a:stretch>
        </p:blipFill>
        <p:spPr>
          <a:xfrm>
            <a:off x="184160" y="1519522"/>
            <a:ext cx="4722720" cy="2849607"/>
          </a:xfrm>
          <a:noFill/>
          <a:ln/>
        </p:spPr>
      </p:pic>
      <p:pic>
        <p:nvPicPr>
          <p:cNvPr id="11" name="Picture 3" descr="水ミチと温度の関係">
            <a:extLst>
              <a:ext uri="{FF2B5EF4-FFF2-40B4-BE49-F238E27FC236}">
                <a16:creationId xmlns:a16="http://schemas.microsoft.com/office/drawing/2014/main" id="{F8658B9E-4104-BCFD-47A0-D3A9C0ECB9E4}"/>
              </a:ext>
            </a:extLst>
          </p:cNvPr>
          <p:cNvPicPr>
            <a:picLocks noChangeAspect="1" noChangeArrowheads="1"/>
          </p:cNvPicPr>
          <p:nvPr/>
        </p:nvPicPr>
        <p:blipFill>
          <a:blip r:embed="rId4" cstate="print"/>
          <a:srcRect l="5895" r="5830"/>
          <a:stretch>
            <a:fillRect/>
          </a:stretch>
        </p:blipFill>
        <p:spPr bwMode="auto">
          <a:xfrm>
            <a:off x="4906880" y="1132240"/>
            <a:ext cx="4064242" cy="4547312"/>
          </a:xfrm>
          <a:prstGeom prst="rect">
            <a:avLst/>
          </a:prstGeom>
          <a:noFill/>
        </p:spPr>
      </p:pic>
      <p:sp>
        <p:nvSpPr>
          <p:cNvPr id="12" name="コンテンツ プレースホルダ 2">
            <a:extLst>
              <a:ext uri="{FF2B5EF4-FFF2-40B4-BE49-F238E27FC236}">
                <a16:creationId xmlns:a16="http://schemas.microsoft.com/office/drawing/2014/main" id="{71FEF4DE-D83E-0428-7F86-71DBF1E96E53}"/>
              </a:ext>
            </a:extLst>
          </p:cNvPr>
          <p:cNvSpPr txBox="1">
            <a:spLocks/>
          </p:cNvSpPr>
          <p:nvPr/>
        </p:nvSpPr>
        <p:spPr>
          <a:xfrm>
            <a:off x="5114019" y="594748"/>
            <a:ext cx="3115581" cy="365126"/>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n-ea"/>
              </a:rPr>
              <a:t>単純に沖積地を例にすると</a:t>
            </a:r>
            <a:endParaRPr lang="en-US" altLang="ja-JP" sz="1800" dirty="0">
              <a:latin typeface="+mn-ea"/>
            </a:endParaRPr>
          </a:p>
        </p:txBody>
      </p:sp>
      <p:sp>
        <p:nvSpPr>
          <p:cNvPr id="13" name="コンテンツ プレースホルダ 2">
            <a:extLst>
              <a:ext uri="{FF2B5EF4-FFF2-40B4-BE49-F238E27FC236}">
                <a16:creationId xmlns:a16="http://schemas.microsoft.com/office/drawing/2014/main" id="{2522C245-E424-486C-4CE8-9CDD041E8A7A}"/>
              </a:ext>
            </a:extLst>
          </p:cNvPr>
          <p:cNvSpPr txBox="1">
            <a:spLocks/>
          </p:cNvSpPr>
          <p:nvPr/>
        </p:nvSpPr>
        <p:spPr>
          <a:xfrm>
            <a:off x="184160" y="603013"/>
            <a:ext cx="3115581" cy="365126"/>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n-ea"/>
              </a:rPr>
              <a:t>比熱の違い</a:t>
            </a:r>
            <a:endParaRPr lang="en-US" altLang="ja-JP" sz="1800" dirty="0">
              <a:latin typeface="+mn-ea"/>
            </a:endParaRPr>
          </a:p>
        </p:txBody>
      </p:sp>
      <p:sp>
        <p:nvSpPr>
          <p:cNvPr id="14" name="コンテンツ プレースホルダ 2">
            <a:extLst>
              <a:ext uri="{FF2B5EF4-FFF2-40B4-BE49-F238E27FC236}">
                <a16:creationId xmlns:a16="http://schemas.microsoft.com/office/drawing/2014/main" id="{712F2E41-5749-C110-0F62-CB9F992257E3}"/>
              </a:ext>
            </a:extLst>
          </p:cNvPr>
          <p:cNvSpPr txBox="1">
            <a:spLocks/>
          </p:cNvSpPr>
          <p:nvPr/>
        </p:nvSpPr>
        <p:spPr>
          <a:xfrm>
            <a:off x="323497" y="4659214"/>
            <a:ext cx="4790522" cy="1467266"/>
          </a:xfrm>
          <a:prstGeom prst="rect">
            <a:avLst/>
          </a:prstGeom>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n-ea"/>
              </a:rPr>
              <a:t>水の比熱：</a:t>
            </a:r>
            <a:r>
              <a:rPr lang="en-US" altLang="ja-JP" sz="1800" dirty="0">
                <a:latin typeface="+mn-ea"/>
              </a:rPr>
              <a:t>4.2 J/(g</a:t>
            </a:r>
            <a:r>
              <a:rPr lang="ja-JP" altLang="en-US" sz="1800" dirty="0">
                <a:latin typeface="+mn-ea"/>
              </a:rPr>
              <a:t>・</a:t>
            </a:r>
            <a:r>
              <a:rPr lang="en-US" altLang="ja-JP" sz="1800" dirty="0">
                <a:latin typeface="+mn-ea"/>
              </a:rPr>
              <a:t>K)</a:t>
            </a:r>
          </a:p>
          <a:p>
            <a:pPr marL="0" indent="0">
              <a:buNone/>
            </a:pPr>
            <a:r>
              <a:rPr lang="ja-JP" altLang="en-US" sz="1800" dirty="0">
                <a:latin typeface="+mn-ea"/>
              </a:rPr>
              <a:t>土の比熱：約</a:t>
            </a:r>
            <a:r>
              <a:rPr lang="en-US" altLang="ja-JP" sz="1800" dirty="0">
                <a:latin typeface="+mn-ea"/>
              </a:rPr>
              <a:t>0.8 J/(g</a:t>
            </a:r>
            <a:r>
              <a:rPr lang="ja-JP" altLang="en-US" sz="1800" dirty="0">
                <a:latin typeface="+mn-ea"/>
              </a:rPr>
              <a:t>・</a:t>
            </a:r>
            <a:r>
              <a:rPr lang="en-US" altLang="ja-JP" sz="1800" dirty="0">
                <a:latin typeface="+mn-ea"/>
              </a:rPr>
              <a:t>K)</a:t>
            </a:r>
          </a:p>
          <a:p>
            <a:pPr marL="0" indent="0">
              <a:buNone/>
            </a:pPr>
            <a:r>
              <a:rPr lang="ja-JP" altLang="en-US" sz="1800" dirty="0">
                <a:latin typeface="+mn-ea"/>
              </a:rPr>
              <a:t>→湿ると大きくなるが，要は５倍程度違う</a:t>
            </a:r>
            <a:endParaRPr lang="en-US" altLang="ja-JP" sz="1800" dirty="0">
              <a:latin typeface="+mn-ea"/>
            </a:endParaRPr>
          </a:p>
          <a:p>
            <a:pPr marL="0" indent="0">
              <a:buFont typeface="Arial" panose="020B0604020202020204" pitchFamily="34" charset="0"/>
              <a:buNone/>
            </a:pPr>
            <a:r>
              <a:rPr lang="ja-JP" altLang="en-US" sz="1800" dirty="0">
                <a:latin typeface="+mn-ea"/>
              </a:rPr>
              <a:t>　</a:t>
            </a:r>
            <a:endParaRPr lang="en-US" altLang="ja-JP" sz="1800" dirty="0">
              <a:latin typeface="+mn-ea"/>
            </a:endParaRPr>
          </a:p>
        </p:txBody>
      </p:sp>
    </p:spTree>
    <p:extLst>
      <p:ext uri="{BB962C8B-B14F-4D97-AF65-F5344CB8AC3E}">
        <p14:creationId xmlns:p14="http://schemas.microsoft.com/office/powerpoint/2010/main" val="2254362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7CFC1-C1B9-4E6A-983B-31FAD63B3C02}"/>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46C870D4-647D-8F22-E9F5-F20B4575016F}"/>
              </a:ext>
            </a:extLst>
          </p:cNvPr>
          <p:cNvSpPr>
            <a:spLocks noGrp="1"/>
          </p:cNvSpPr>
          <p:nvPr>
            <p:ph type="sldNum" sz="quarter" idx="12"/>
          </p:nvPr>
        </p:nvSpPr>
        <p:spPr/>
        <p:txBody>
          <a:bodyPr/>
          <a:lstStyle/>
          <a:p>
            <a:fld id="{39CB7DCB-03B8-4230-8C02-FEF92E79086E}" type="slidenum">
              <a:rPr kumimoji="1" lang="ja-JP" altLang="en-US" smtClean="0"/>
              <a:t>38</a:t>
            </a:fld>
            <a:endParaRPr kumimoji="1" lang="ja-JP" altLang="en-US"/>
          </a:p>
        </p:txBody>
      </p:sp>
      <p:grpSp>
        <p:nvGrpSpPr>
          <p:cNvPr id="2" name="グループ化 1">
            <a:extLst>
              <a:ext uri="{FF2B5EF4-FFF2-40B4-BE49-F238E27FC236}">
                <a16:creationId xmlns:a16="http://schemas.microsoft.com/office/drawing/2014/main" id="{34821D36-5034-7890-BC3C-D378A7AFA970}"/>
              </a:ext>
            </a:extLst>
          </p:cNvPr>
          <p:cNvGrpSpPr/>
          <p:nvPr/>
        </p:nvGrpSpPr>
        <p:grpSpPr>
          <a:xfrm>
            <a:off x="12357" y="0"/>
            <a:ext cx="9119286" cy="438912"/>
            <a:chOff x="0" y="0"/>
            <a:chExt cx="9119286" cy="438912"/>
          </a:xfrm>
        </p:grpSpPr>
        <p:sp>
          <p:nvSpPr>
            <p:cNvPr id="3" name="正方形/長方形 2">
              <a:extLst>
                <a:ext uri="{FF2B5EF4-FFF2-40B4-BE49-F238E27FC236}">
                  <a16:creationId xmlns:a16="http://schemas.microsoft.com/office/drawing/2014/main" id="{949A13A4-2526-52AD-60DE-9C7E7F65758C}"/>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8E646804-0603-7772-0166-EC060BB3077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439A3890-3C9D-57AB-018F-1577D5B93695}"/>
              </a:ext>
            </a:extLst>
          </p:cNvPr>
          <p:cNvSpPr txBox="1"/>
          <p:nvPr/>
        </p:nvSpPr>
        <p:spPr>
          <a:xfrm>
            <a:off x="12357"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a:t>
            </a:r>
          </a:p>
        </p:txBody>
      </p:sp>
      <p:graphicFrame>
        <p:nvGraphicFramePr>
          <p:cNvPr id="9" name="Object 3">
            <a:extLst>
              <a:ext uri="{FF2B5EF4-FFF2-40B4-BE49-F238E27FC236}">
                <a16:creationId xmlns:a16="http://schemas.microsoft.com/office/drawing/2014/main" id="{5EF01674-9708-4975-ABE8-D8A4DABB688C}"/>
              </a:ext>
            </a:extLst>
          </p:cNvPr>
          <p:cNvGraphicFramePr>
            <a:graphicFrameLocks noChangeAspect="1"/>
          </p:cNvGraphicFramePr>
          <p:nvPr>
            <p:extLst>
              <p:ext uri="{D42A27DB-BD31-4B8C-83A1-F6EECF244321}">
                <p14:modId xmlns:p14="http://schemas.microsoft.com/office/powerpoint/2010/main" val="1734246920"/>
              </p:ext>
            </p:extLst>
          </p:nvPr>
        </p:nvGraphicFramePr>
        <p:xfrm>
          <a:off x="254109" y="786781"/>
          <a:ext cx="4429540" cy="3455504"/>
        </p:xfrm>
        <a:graphic>
          <a:graphicData uri="http://schemas.openxmlformats.org/presentationml/2006/ole">
            <mc:AlternateContent xmlns:mc="http://schemas.openxmlformats.org/markup-compatibility/2006">
              <mc:Choice xmlns:v="urn:schemas-microsoft-com:vml" Requires="v">
                <p:oleObj name="グラフ" r:id="rId4" imgW="4648200" imgH="2371649" progId="Excel.Sheet.8">
                  <p:embed/>
                </p:oleObj>
              </mc:Choice>
              <mc:Fallback>
                <p:oleObj name="グラフ" r:id="rId4" imgW="4648200" imgH="2371649" progId="Excel.Sheet.8">
                  <p:embed/>
                  <p:pic>
                    <p:nvPicPr>
                      <p:cNvPr id="9" name="Object 3">
                        <a:extLst>
                          <a:ext uri="{FF2B5EF4-FFF2-40B4-BE49-F238E27FC236}">
                            <a16:creationId xmlns:a16="http://schemas.microsoft.com/office/drawing/2014/main" id="{4247BE67-72F6-3DCC-C4F9-8DA4676855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109" y="786781"/>
                        <a:ext cx="4429540" cy="3455504"/>
                      </a:xfrm>
                      <a:prstGeom prst="rect">
                        <a:avLst/>
                      </a:prstGeom>
                      <a:noFill/>
                    </p:spPr>
                  </p:pic>
                </p:oleObj>
              </mc:Fallback>
            </mc:AlternateContent>
          </a:graphicData>
        </a:graphic>
      </p:graphicFrame>
      <p:pic>
        <p:nvPicPr>
          <p:cNvPr id="10" name="Picture 5">
            <a:extLst>
              <a:ext uri="{FF2B5EF4-FFF2-40B4-BE49-F238E27FC236}">
                <a16:creationId xmlns:a16="http://schemas.microsoft.com/office/drawing/2014/main" id="{28240E0D-241B-EAE6-220B-BA2E67EEE6BA}"/>
              </a:ext>
            </a:extLst>
          </p:cNvPr>
          <p:cNvPicPr>
            <a:picLocks noChangeAspect="1" noChangeArrowheads="1"/>
          </p:cNvPicPr>
          <p:nvPr/>
        </p:nvPicPr>
        <p:blipFill>
          <a:blip r:embed="rId6" cstate="print"/>
          <a:srcRect l="10558" t="7865" r="9548" b="8333"/>
          <a:stretch>
            <a:fillRect/>
          </a:stretch>
        </p:blipFill>
        <p:spPr>
          <a:xfrm>
            <a:off x="4999596" y="786781"/>
            <a:ext cx="4038886" cy="4533355"/>
          </a:xfrm>
          <a:prstGeom prst="rect">
            <a:avLst/>
          </a:prstGeom>
          <a:noFill/>
          <a:ln/>
        </p:spPr>
      </p:pic>
      <p:sp>
        <p:nvSpPr>
          <p:cNvPr id="12" name="テキスト ボックス 11">
            <a:extLst>
              <a:ext uri="{FF2B5EF4-FFF2-40B4-BE49-F238E27FC236}">
                <a16:creationId xmlns:a16="http://schemas.microsoft.com/office/drawing/2014/main" id="{C74D584C-444B-4CBA-E171-C768A55A2EF7}"/>
              </a:ext>
            </a:extLst>
          </p:cNvPr>
          <p:cNvSpPr txBox="1"/>
          <p:nvPr/>
        </p:nvSpPr>
        <p:spPr>
          <a:xfrm>
            <a:off x="718458" y="4744675"/>
            <a:ext cx="4953600" cy="923330"/>
          </a:xfrm>
          <a:prstGeom prst="rect">
            <a:avLst/>
          </a:prstGeom>
          <a:noFill/>
        </p:spPr>
        <p:txBody>
          <a:bodyPr wrap="none" rtlCol="0">
            <a:spAutoFit/>
          </a:bodyPr>
          <a:lstStyle/>
          <a:p>
            <a:r>
              <a:rPr kumimoji="1" lang="ja-JP" altLang="en-US" dirty="0"/>
              <a:t>１ｍ深の由来：</a:t>
            </a:r>
            <a:endParaRPr kumimoji="1" lang="en-US" altLang="ja-JP" dirty="0"/>
          </a:p>
          <a:p>
            <a:r>
              <a:rPr kumimoji="1" lang="ja-JP" altLang="en-US" dirty="0"/>
              <a:t>深ければ深いほど良いが，人力で穿孔できる深さ</a:t>
            </a:r>
            <a:endParaRPr kumimoji="1" lang="en-US" altLang="ja-JP" dirty="0"/>
          </a:p>
          <a:p>
            <a:r>
              <a:rPr kumimoji="1" lang="ja-JP" altLang="en-US" dirty="0"/>
              <a:t>地表面からの日射の影響と温度計の精度</a:t>
            </a:r>
          </a:p>
        </p:txBody>
      </p:sp>
    </p:spTree>
    <p:extLst>
      <p:ext uri="{BB962C8B-B14F-4D97-AF65-F5344CB8AC3E}">
        <p14:creationId xmlns:p14="http://schemas.microsoft.com/office/powerpoint/2010/main" val="33961298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FEFE9-FC83-D337-1B86-B60524697146}"/>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AB1FF1F1-AA7B-0262-609A-223CA3E7E330}"/>
              </a:ext>
            </a:extLst>
          </p:cNvPr>
          <p:cNvSpPr>
            <a:spLocks noGrp="1"/>
          </p:cNvSpPr>
          <p:nvPr>
            <p:ph type="sldNum" sz="quarter" idx="12"/>
          </p:nvPr>
        </p:nvSpPr>
        <p:spPr/>
        <p:txBody>
          <a:bodyPr/>
          <a:lstStyle/>
          <a:p>
            <a:fld id="{39CB7DCB-03B8-4230-8C02-FEF92E79086E}" type="slidenum">
              <a:rPr kumimoji="1" lang="ja-JP" altLang="en-US" smtClean="0"/>
              <a:t>39</a:t>
            </a:fld>
            <a:endParaRPr kumimoji="1" lang="ja-JP" altLang="en-US"/>
          </a:p>
        </p:txBody>
      </p:sp>
      <p:pic>
        <p:nvPicPr>
          <p:cNvPr id="3" name="図 2" descr="ダイアグラム, 設計図&#10;&#10;AI 生成コンテンツは誤りを含む可能性があります。">
            <a:extLst>
              <a:ext uri="{FF2B5EF4-FFF2-40B4-BE49-F238E27FC236}">
                <a16:creationId xmlns:a16="http://schemas.microsoft.com/office/drawing/2014/main" id="{E2FE2361-14A6-0F3D-2E49-83FD182AC534}"/>
              </a:ext>
            </a:extLst>
          </p:cNvPr>
          <p:cNvPicPr>
            <a:picLocks noChangeAspect="1"/>
          </p:cNvPicPr>
          <p:nvPr/>
        </p:nvPicPr>
        <p:blipFill>
          <a:blip r:embed="rId3"/>
          <a:stretch>
            <a:fillRect/>
          </a:stretch>
        </p:blipFill>
        <p:spPr>
          <a:xfrm>
            <a:off x="3168502" y="402306"/>
            <a:ext cx="2806995" cy="4220217"/>
          </a:xfrm>
          <a:prstGeom prst="rect">
            <a:avLst/>
          </a:prstGeom>
        </p:spPr>
      </p:pic>
      <p:grpSp>
        <p:nvGrpSpPr>
          <p:cNvPr id="4" name="グループ化 3">
            <a:extLst>
              <a:ext uri="{FF2B5EF4-FFF2-40B4-BE49-F238E27FC236}">
                <a16:creationId xmlns:a16="http://schemas.microsoft.com/office/drawing/2014/main" id="{0EF87789-BE3B-5368-CD5F-4175CA02A59A}"/>
              </a:ext>
            </a:extLst>
          </p:cNvPr>
          <p:cNvGrpSpPr/>
          <p:nvPr/>
        </p:nvGrpSpPr>
        <p:grpSpPr>
          <a:xfrm>
            <a:off x="24714" y="0"/>
            <a:ext cx="9119286" cy="438912"/>
            <a:chOff x="0" y="0"/>
            <a:chExt cx="9119286" cy="438912"/>
          </a:xfrm>
        </p:grpSpPr>
        <p:sp>
          <p:nvSpPr>
            <p:cNvPr id="5" name="正方形/長方形 4">
              <a:extLst>
                <a:ext uri="{FF2B5EF4-FFF2-40B4-BE49-F238E27FC236}">
                  <a16:creationId xmlns:a16="http://schemas.microsoft.com/office/drawing/2014/main" id="{191CF6FD-42F4-FA57-BBBD-832844D0FEEA}"/>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オブジェクト 4">
              <a:extLst>
                <a:ext uri="{FF2B5EF4-FFF2-40B4-BE49-F238E27FC236}">
                  <a16:creationId xmlns:a16="http://schemas.microsoft.com/office/drawing/2014/main" id="{DA9EFA30-DDDC-F03A-9308-7BB62008B2E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7" name="テキスト ボックス 6">
            <a:extLst>
              <a:ext uri="{FF2B5EF4-FFF2-40B4-BE49-F238E27FC236}">
                <a16:creationId xmlns:a16="http://schemas.microsoft.com/office/drawing/2014/main" id="{B75130E4-A2F2-6B70-0D36-BB8734D884CA}"/>
              </a:ext>
            </a:extLst>
          </p:cNvPr>
          <p:cNvSpPr txBox="1"/>
          <p:nvPr/>
        </p:nvSpPr>
        <p:spPr>
          <a:xfrm>
            <a:off x="24714"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a:t>
            </a:r>
          </a:p>
        </p:txBody>
      </p:sp>
      <p:sp>
        <p:nvSpPr>
          <p:cNvPr id="8" name="テキスト ボックス 7">
            <a:extLst>
              <a:ext uri="{FF2B5EF4-FFF2-40B4-BE49-F238E27FC236}">
                <a16:creationId xmlns:a16="http://schemas.microsoft.com/office/drawing/2014/main" id="{600C9226-9844-81AE-CE6B-50B71C4385B3}"/>
              </a:ext>
            </a:extLst>
          </p:cNvPr>
          <p:cNvSpPr txBox="1"/>
          <p:nvPr/>
        </p:nvSpPr>
        <p:spPr>
          <a:xfrm>
            <a:off x="822514" y="4546195"/>
            <a:ext cx="4166205" cy="461665"/>
          </a:xfrm>
          <a:prstGeom prst="rect">
            <a:avLst/>
          </a:prstGeom>
          <a:noFill/>
        </p:spPr>
        <p:txBody>
          <a:bodyPr wrap="none" rtlCol="0">
            <a:spAutoFit/>
          </a:bodyPr>
          <a:lstStyle/>
          <a:p>
            <a:r>
              <a:rPr kumimoji="1" lang="en-US" altLang="ja-JP" sz="1200" i="1" dirty="0"/>
              <a:t>G. Furuya , A. </a:t>
            </a:r>
            <a:r>
              <a:rPr kumimoji="1" lang="en-US" altLang="ja-JP" sz="1200" i="1" dirty="0" err="1"/>
              <a:t>Suemine</a:t>
            </a:r>
            <a:r>
              <a:rPr kumimoji="1" lang="en-US" altLang="ja-JP" sz="1200" i="1" dirty="0"/>
              <a:t>, K. Sassa, T. </a:t>
            </a:r>
            <a:r>
              <a:rPr kumimoji="1" lang="en-US" altLang="ja-JP" sz="1200" i="1" dirty="0" err="1"/>
              <a:t>Komatsubara</a:t>
            </a:r>
            <a:r>
              <a:rPr kumimoji="1" lang="en-US" altLang="ja-JP" sz="1200" i="1" dirty="0"/>
              <a:t>, N. Watanabe, </a:t>
            </a:r>
          </a:p>
          <a:p>
            <a:r>
              <a:rPr kumimoji="1" lang="en-US" altLang="ja-JP" sz="1200" i="1" dirty="0"/>
              <a:t>H. Marui (2006); Engineering Geology, 85, 332-346.</a:t>
            </a:r>
            <a:endParaRPr kumimoji="1" lang="ja-JP" altLang="en-US" sz="1200" i="1" dirty="0"/>
          </a:p>
        </p:txBody>
      </p:sp>
      <p:sp>
        <p:nvSpPr>
          <p:cNvPr id="9" name="テキスト ボックス 8">
            <a:extLst>
              <a:ext uri="{FF2B5EF4-FFF2-40B4-BE49-F238E27FC236}">
                <a16:creationId xmlns:a16="http://schemas.microsoft.com/office/drawing/2014/main" id="{32C29906-3862-5BA1-7339-63582DF436C3}"/>
              </a:ext>
            </a:extLst>
          </p:cNvPr>
          <p:cNvSpPr txBox="1"/>
          <p:nvPr/>
        </p:nvSpPr>
        <p:spPr>
          <a:xfrm>
            <a:off x="5809149" y="552429"/>
            <a:ext cx="2881555" cy="3693319"/>
          </a:xfrm>
          <a:prstGeom prst="rect">
            <a:avLst/>
          </a:prstGeom>
          <a:noFill/>
        </p:spPr>
        <p:txBody>
          <a:bodyPr wrap="square" rtlCol="0">
            <a:spAutoFit/>
          </a:bodyPr>
          <a:lstStyle/>
          <a:p>
            <a:r>
              <a:rPr lang="ja-JP" altLang="en-US" dirty="0">
                <a:solidFill>
                  <a:srgbClr val="0070C0"/>
                </a:solidFill>
                <a:latin typeface="+mn-ea"/>
              </a:rPr>
              <a:t>長大斜面の安全率算定式による安全率</a:t>
            </a:r>
            <a:r>
              <a:rPr lang="en-US" altLang="ja-JP" dirty="0">
                <a:solidFill>
                  <a:srgbClr val="0070C0"/>
                </a:solidFill>
                <a:latin typeface="+mn-ea"/>
              </a:rPr>
              <a:t>1</a:t>
            </a:r>
            <a:r>
              <a:rPr lang="ja-JP" altLang="en-US" dirty="0">
                <a:solidFill>
                  <a:srgbClr val="0070C0"/>
                </a:solidFill>
                <a:latin typeface="+mn-ea"/>
              </a:rPr>
              <a:t>以下の分布（ちょっと古いのですが）・斜面傾斜角</a:t>
            </a:r>
            <a:endParaRPr lang="en-US" altLang="ja-JP" dirty="0">
              <a:solidFill>
                <a:srgbClr val="0070C0"/>
              </a:solidFill>
              <a:latin typeface="+mn-ea"/>
            </a:endParaRPr>
          </a:p>
          <a:p>
            <a:endParaRPr lang="en-US" altLang="ja-JP" dirty="0">
              <a:latin typeface="+mn-ea"/>
            </a:endParaRPr>
          </a:p>
          <a:p>
            <a:r>
              <a:rPr kumimoji="1" lang="ja-JP" altLang="en-US" dirty="0">
                <a:latin typeface="+mn-ea"/>
              </a:rPr>
              <a:t>・</a:t>
            </a:r>
            <a:r>
              <a:rPr kumimoji="1" lang="en-US" altLang="ja-JP" dirty="0">
                <a:latin typeface="+mn-ea"/>
              </a:rPr>
              <a:t>c = 0</a:t>
            </a:r>
            <a:r>
              <a:rPr kumimoji="1" lang="ja-JP" altLang="en-US" dirty="0">
                <a:latin typeface="+mn-ea"/>
              </a:rPr>
              <a:t>，</a:t>
            </a:r>
            <a:r>
              <a:rPr kumimoji="1" lang="en-US" altLang="ja-JP" dirty="0">
                <a:latin typeface="+mn-ea"/>
              </a:rPr>
              <a:t>φ = 38</a:t>
            </a:r>
            <a:r>
              <a:rPr kumimoji="1" lang="ja-JP" altLang="en-US" dirty="0">
                <a:latin typeface="+mn-ea"/>
              </a:rPr>
              <a:t>゜，土塊厚 </a:t>
            </a:r>
            <a:r>
              <a:rPr kumimoji="1" lang="en-US" altLang="ja-JP" dirty="0">
                <a:latin typeface="+mn-ea"/>
              </a:rPr>
              <a:t>2 </a:t>
            </a:r>
          </a:p>
          <a:p>
            <a:r>
              <a:rPr kumimoji="1" lang="ja-JP" altLang="en-US" dirty="0">
                <a:latin typeface="+mn-ea"/>
              </a:rPr>
              <a:t>　</a:t>
            </a:r>
            <a:r>
              <a:rPr kumimoji="1" lang="en-US" altLang="ja-JP" dirty="0">
                <a:latin typeface="+mn-ea"/>
              </a:rPr>
              <a:t>m (</a:t>
            </a:r>
            <a:r>
              <a:rPr kumimoji="1" lang="ja-JP" altLang="en-US" dirty="0">
                <a:latin typeface="+mn-ea"/>
              </a:rPr>
              <a:t>すべり面深度</a:t>
            </a:r>
            <a:r>
              <a:rPr kumimoji="1" lang="en-US" altLang="ja-JP" dirty="0">
                <a:latin typeface="+mn-ea"/>
              </a:rPr>
              <a:t>)</a:t>
            </a:r>
          </a:p>
          <a:p>
            <a:r>
              <a:rPr kumimoji="1" lang="ja-JP" altLang="en-US" dirty="0">
                <a:latin typeface="+mn-ea"/>
              </a:rPr>
              <a:t>・水位はすべり面から</a:t>
            </a:r>
            <a:r>
              <a:rPr kumimoji="1" lang="en-US" altLang="ja-JP" dirty="0">
                <a:latin typeface="+mn-ea"/>
              </a:rPr>
              <a:t>0.5m, </a:t>
            </a:r>
          </a:p>
          <a:p>
            <a:r>
              <a:rPr kumimoji="1" lang="ja-JP" altLang="en-US" dirty="0">
                <a:latin typeface="+mn-ea"/>
              </a:rPr>
              <a:t>　</a:t>
            </a:r>
            <a:r>
              <a:rPr kumimoji="1" lang="en-US" altLang="ja-JP" dirty="0">
                <a:latin typeface="+mn-ea"/>
              </a:rPr>
              <a:t>1.0m </a:t>
            </a:r>
            <a:r>
              <a:rPr kumimoji="1" lang="ja-JP" altLang="en-US" dirty="0">
                <a:latin typeface="+mn-ea"/>
              </a:rPr>
              <a:t>の２種類</a:t>
            </a:r>
            <a:endParaRPr kumimoji="1" lang="en-US" altLang="ja-JP" dirty="0">
              <a:latin typeface="+mn-ea"/>
            </a:endParaRPr>
          </a:p>
          <a:p>
            <a:r>
              <a:rPr lang="ja-JP" altLang="en-US" dirty="0"/>
              <a:t>・土石流源頭部なので斜面</a:t>
            </a:r>
            <a:endParaRPr lang="en-US" altLang="ja-JP" dirty="0"/>
          </a:p>
          <a:p>
            <a:r>
              <a:rPr lang="ja-JP" altLang="en-US" dirty="0"/>
              <a:t>　の傾斜角は急（おおむね　</a:t>
            </a:r>
            <a:endParaRPr lang="en-US" altLang="ja-JP" dirty="0"/>
          </a:p>
          <a:p>
            <a:r>
              <a:rPr lang="ja-JP" altLang="en-US" dirty="0"/>
              <a:t>　</a:t>
            </a:r>
            <a:r>
              <a:rPr lang="en-US" altLang="ja-JP" dirty="0"/>
              <a:t>30</a:t>
            </a:r>
            <a:r>
              <a:rPr lang="ja-JP" altLang="en-US" dirty="0"/>
              <a:t>゜以上），一部緩い箇所</a:t>
            </a:r>
            <a:endParaRPr lang="en-US" altLang="ja-JP" dirty="0"/>
          </a:p>
          <a:p>
            <a:r>
              <a:rPr lang="ja-JP" altLang="en-US" dirty="0"/>
              <a:t>　もある</a:t>
            </a:r>
            <a:endParaRPr lang="en-US" altLang="ja-JP" dirty="0"/>
          </a:p>
        </p:txBody>
      </p:sp>
      <p:pic>
        <p:nvPicPr>
          <p:cNvPr id="11" name="図 10" descr="ダイアグラム, 設計図&#10;&#10;AI 生成コンテンツは誤りを含む可能性があります。">
            <a:extLst>
              <a:ext uri="{FF2B5EF4-FFF2-40B4-BE49-F238E27FC236}">
                <a16:creationId xmlns:a16="http://schemas.microsoft.com/office/drawing/2014/main" id="{4E3766AF-0FF9-7AEE-DE78-8F2B21B46EB5}"/>
              </a:ext>
            </a:extLst>
          </p:cNvPr>
          <p:cNvPicPr>
            <a:picLocks noChangeAspect="1"/>
          </p:cNvPicPr>
          <p:nvPr/>
        </p:nvPicPr>
        <p:blipFill>
          <a:blip r:embed="rId5"/>
          <a:stretch>
            <a:fillRect/>
          </a:stretch>
        </p:blipFill>
        <p:spPr>
          <a:xfrm>
            <a:off x="215674" y="454560"/>
            <a:ext cx="2881555" cy="4167963"/>
          </a:xfrm>
          <a:prstGeom prst="rect">
            <a:avLst/>
          </a:prstGeom>
        </p:spPr>
      </p:pic>
      <p:sp>
        <p:nvSpPr>
          <p:cNvPr id="12" name="テキスト ボックス 11">
            <a:extLst>
              <a:ext uri="{FF2B5EF4-FFF2-40B4-BE49-F238E27FC236}">
                <a16:creationId xmlns:a16="http://schemas.microsoft.com/office/drawing/2014/main" id="{4618BAED-2ACA-EE94-EDB7-84E25C6402A5}"/>
              </a:ext>
            </a:extLst>
          </p:cNvPr>
          <p:cNvSpPr txBox="1"/>
          <p:nvPr/>
        </p:nvSpPr>
        <p:spPr>
          <a:xfrm>
            <a:off x="345494" y="5338584"/>
            <a:ext cx="8169856" cy="1200329"/>
          </a:xfrm>
          <a:prstGeom prst="rect">
            <a:avLst/>
          </a:prstGeom>
          <a:noFill/>
        </p:spPr>
        <p:txBody>
          <a:bodyPr wrap="square" rtlCol="0">
            <a:spAutoFit/>
          </a:bodyPr>
          <a:lstStyle/>
          <a:p>
            <a:r>
              <a:rPr kumimoji="1" lang="ja-JP" altLang="en-US" dirty="0">
                <a:latin typeface="+mn-ea"/>
              </a:rPr>
              <a:t>土層（強度定数等）の不均質さも考慮しなくてはいけないが，一様な水面形をあたえると，計算上はほとんど崩壊することになる。</a:t>
            </a:r>
            <a:endParaRPr kumimoji="1" lang="en-US" altLang="ja-JP" dirty="0">
              <a:latin typeface="+mn-ea"/>
            </a:endParaRPr>
          </a:p>
          <a:p>
            <a:endParaRPr kumimoji="1" lang="en-US" altLang="ja-JP" dirty="0">
              <a:latin typeface="+mn-ea"/>
            </a:endParaRPr>
          </a:p>
          <a:p>
            <a:r>
              <a:rPr kumimoji="1" lang="ja-JP" altLang="en-US" dirty="0">
                <a:latin typeface="+mn-ea"/>
              </a:rPr>
              <a:t>斜面傾斜角が緩い箇所，安全率が</a:t>
            </a:r>
            <a:r>
              <a:rPr kumimoji="1" lang="en-US" altLang="ja-JP" dirty="0">
                <a:latin typeface="+mn-ea"/>
              </a:rPr>
              <a:t>1</a:t>
            </a:r>
            <a:r>
              <a:rPr kumimoji="1" lang="ja-JP" altLang="en-US" dirty="0">
                <a:latin typeface="+mn-ea"/>
              </a:rPr>
              <a:t>を超える箇所でも崩壊の痕跡がある。</a:t>
            </a:r>
            <a:endParaRPr kumimoji="1" lang="en-US" altLang="ja-JP" dirty="0">
              <a:latin typeface="+mn-ea"/>
            </a:endParaRPr>
          </a:p>
        </p:txBody>
      </p:sp>
    </p:spTree>
    <p:extLst>
      <p:ext uri="{BB962C8B-B14F-4D97-AF65-F5344CB8AC3E}">
        <p14:creationId xmlns:p14="http://schemas.microsoft.com/office/powerpoint/2010/main" val="456363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35196-8213-9F74-92C3-D6F8A11616B3}"/>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FA1B33F-9879-6DF6-4DFA-5172DD85B04C}"/>
              </a:ext>
            </a:extLst>
          </p:cNvPr>
          <p:cNvSpPr txBox="1"/>
          <p:nvPr/>
        </p:nvSpPr>
        <p:spPr>
          <a:xfrm>
            <a:off x="118872" y="585216"/>
            <a:ext cx="6322565" cy="400110"/>
          </a:xfrm>
          <a:prstGeom prst="rect">
            <a:avLst/>
          </a:prstGeom>
          <a:noFill/>
        </p:spPr>
        <p:txBody>
          <a:bodyPr wrap="none" rtlCol="0">
            <a:spAutoFit/>
          </a:bodyPr>
          <a:lstStyle/>
          <a:p>
            <a:r>
              <a:rPr kumimoji="1" lang="ja-JP" altLang="en-US" sz="2000" dirty="0"/>
              <a:t>基本的には斜面における力のバランスが崩れて発生する</a:t>
            </a:r>
            <a:endParaRPr kumimoji="1" lang="en-US" altLang="ja-JP" sz="2000" dirty="0"/>
          </a:p>
        </p:txBody>
      </p:sp>
      <p:sp>
        <p:nvSpPr>
          <p:cNvPr id="16" name="テキスト ボックス 15">
            <a:extLst>
              <a:ext uri="{FF2B5EF4-FFF2-40B4-BE49-F238E27FC236}">
                <a16:creationId xmlns:a16="http://schemas.microsoft.com/office/drawing/2014/main" id="{BCC218B1-1513-37E7-DF09-8158130E07C2}"/>
              </a:ext>
            </a:extLst>
          </p:cNvPr>
          <p:cNvSpPr txBox="1"/>
          <p:nvPr/>
        </p:nvSpPr>
        <p:spPr>
          <a:xfrm>
            <a:off x="142114" y="4276465"/>
            <a:ext cx="4493894" cy="1938992"/>
          </a:xfrm>
          <a:prstGeom prst="rect">
            <a:avLst/>
          </a:prstGeom>
          <a:noFill/>
          <a:ln>
            <a:solidFill>
              <a:srgbClr val="FF0000"/>
            </a:solidFill>
          </a:ln>
        </p:spPr>
        <p:txBody>
          <a:bodyPr wrap="square" rtlCol="0">
            <a:spAutoFit/>
          </a:bodyPr>
          <a:lstStyle/>
          <a:p>
            <a:r>
              <a:rPr lang="ja-JP" altLang="en-US" sz="2000" dirty="0"/>
              <a:t>日本では，地すべり防止法と急傾斜地法により区別されている</a:t>
            </a:r>
            <a:endParaRPr kumimoji="1" lang="en-US" altLang="ja-JP" sz="2000" dirty="0"/>
          </a:p>
          <a:p>
            <a:r>
              <a:rPr kumimoji="1" lang="ja-JP" altLang="en-US" sz="2000" dirty="0"/>
              <a:t>地すべり：</a:t>
            </a:r>
            <a:endParaRPr kumimoji="1" lang="en-US" altLang="ja-JP" sz="2000" dirty="0"/>
          </a:p>
          <a:p>
            <a:r>
              <a:rPr kumimoji="1" lang="ja-JP" altLang="en-US" sz="2000" dirty="0"/>
              <a:t>　　　ゆっくりとした速度で土塊が滑る</a:t>
            </a:r>
            <a:endParaRPr kumimoji="1" lang="en-US" altLang="ja-JP" sz="2000" dirty="0"/>
          </a:p>
          <a:p>
            <a:r>
              <a:rPr kumimoji="1" lang="ja-JP" altLang="en-US" sz="2000" dirty="0"/>
              <a:t>斜面崩壊：</a:t>
            </a:r>
            <a:endParaRPr kumimoji="1" lang="en-US" altLang="ja-JP" sz="2000" dirty="0"/>
          </a:p>
          <a:p>
            <a:r>
              <a:rPr kumimoji="1" lang="ja-JP" altLang="en-US" sz="2000" dirty="0"/>
              <a:t>　　　突然，土塊が急激に滑る</a:t>
            </a:r>
            <a:endParaRPr kumimoji="1" lang="en-US" altLang="ja-JP" sz="2000" dirty="0"/>
          </a:p>
        </p:txBody>
      </p:sp>
      <p:sp>
        <p:nvSpPr>
          <p:cNvPr id="17" name="テキスト ボックス 16">
            <a:extLst>
              <a:ext uri="{FF2B5EF4-FFF2-40B4-BE49-F238E27FC236}">
                <a16:creationId xmlns:a16="http://schemas.microsoft.com/office/drawing/2014/main" id="{0101AAD0-02E5-BD12-08D9-F4C77AD371C6}"/>
              </a:ext>
            </a:extLst>
          </p:cNvPr>
          <p:cNvSpPr txBox="1"/>
          <p:nvPr/>
        </p:nvSpPr>
        <p:spPr>
          <a:xfrm>
            <a:off x="4963962" y="3319309"/>
            <a:ext cx="3946306" cy="2862322"/>
          </a:xfrm>
          <a:prstGeom prst="rect">
            <a:avLst/>
          </a:prstGeom>
          <a:noFill/>
          <a:ln>
            <a:solidFill>
              <a:srgbClr val="FF0000"/>
            </a:solidFill>
          </a:ln>
        </p:spPr>
        <p:txBody>
          <a:bodyPr wrap="square" rtlCol="0">
            <a:spAutoFit/>
          </a:bodyPr>
          <a:lstStyle/>
          <a:p>
            <a:endParaRPr kumimoji="1" lang="en-US" altLang="ja-JP" sz="2000" dirty="0"/>
          </a:p>
          <a:p>
            <a:r>
              <a:rPr kumimoji="1" lang="ja-JP" altLang="en-US" sz="2000" dirty="0"/>
              <a:t>海外では，斜面の運動として地すべり（</a:t>
            </a:r>
            <a:r>
              <a:rPr kumimoji="1" lang="en-US" altLang="ja-JP" sz="2000" dirty="0"/>
              <a:t>Landslide</a:t>
            </a:r>
            <a:r>
              <a:rPr kumimoji="1" lang="ja-JP" altLang="en-US" sz="2000" dirty="0"/>
              <a:t>）を使用</a:t>
            </a:r>
            <a:endParaRPr kumimoji="1" lang="en-US" altLang="ja-JP" sz="2000" dirty="0"/>
          </a:p>
          <a:p>
            <a:r>
              <a:rPr kumimoji="1" lang="ja-JP" altLang="en-US" sz="2000" dirty="0"/>
              <a:t>日本で言う，地すべり・斜面崩壊・土石流も地すべり（</a:t>
            </a:r>
            <a:r>
              <a:rPr kumimoji="1" lang="en-US" altLang="ja-JP" sz="2000" dirty="0"/>
              <a:t>Landslide</a:t>
            </a:r>
            <a:r>
              <a:rPr kumimoji="1" lang="ja-JP" altLang="en-US" sz="2000" dirty="0"/>
              <a:t>）の範疇として捉えることが多い</a:t>
            </a:r>
            <a:endParaRPr kumimoji="1" lang="en-US" altLang="ja-JP" sz="2000" dirty="0"/>
          </a:p>
          <a:p>
            <a:endParaRPr kumimoji="1" lang="en-US" altLang="ja-JP" sz="2000" dirty="0"/>
          </a:p>
          <a:p>
            <a:r>
              <a:rPr kumimoji="1" lang="ja-JP" altLang="en-US" sz="2000" dirty="0"/>
              <a:t>＜世界的に一般的だが，実状にそぐわない面もある＞</a:t>
            </a:r>
            <a:endParaRPr kumimoji="1" lang="en-US" altLang="ja-JP" sz="2000" dirty="0"/>
          </a:p>
        </p:txBody>
      </p:sp>
      <p:sp>
        <p:nvSpPr>
          <p:cNvPr id="12" name="スライド番号プレースホルダー 11">
            <a:extLst>
              <a:ext uri="{FF2B5EF4-FFF2-40B4-BE49-F238E27FC236}">
                <a16:creationId xmlns:a16="http://schemas.microsoft.com/office/drawing/2014/main" id="{31055A31-2D43-D67F-4475-B5E4AA0FC762}"/>
              </a:ext>
            </a:extLst>
          </p:cNvPr>
          <p:cNvSpPr>
            <a:spLocks noGrp="1"/>
          </p:cNvSpPr>
          <p:nvPr>
            <p:ph type="sldNum" sz="quarter" idx="12"/>
          </p:nvPr>
        </p:nvSpPr>
        <p:spPr/>
        <p:txBody>
          <a:bodyPr/>
          <a:lstStyle/>
          <a:p>
            <a:fld id="{53C9A8A5-CC87-4170-9A9F-F9F21EEBC6F5}" type="slidenum">
              <a:rPr kumimoji="1" lang="ja-JP" altLang="en-US" smtClean="0"/>
              <a:t>4</a:t>
            </a:fld>
            <a:endParaRPr kumimoji="1" lang="ja-JP" altLang="en-US" dirty="0"/>
          </a:p>
        </p:txBody>
      </p:sp>
      <p:grpSp>
        <p:nvGrpSpPr>
          <p:cNvPr id="15" name="グループ化 14">
            <a:extLst>
              <a:ext uri="{FF2B5EF4-FFF2-40B4-BE49-F238E27FC236}">
                <a16:creationId xmlns:a16="http://schemas.microsoft.com/office/drawing/2014/main" id="{F1E6A44B-CB33-D570-6FD6-D8D7980E5E09}"/>
              </a:ext>
            </a:extLst>
          </p:cNvPr>
          <p:cNvGrpSpPr/>
          <p:nvPr/>
        </p:nvGrpSpPr>
        <p:grpSpPr>
          <a:xfrm>
            <a:off x="0" y="14488"/>
            <a:ext cx="9119286" cy="438912"/>
            <a:chOff x="0" y="0"/>
            <a:chExt cx="9119286" cy="438912"/>
          </a:xfrm>
        </p:grpSpPr>
        <p:sp>
          <p:nvSpPr>
            <p:cNvPr id="18" name="正方形/長方形 17">
              <a:extLst>
                <a:ext uri="{FF2B5EF4-FFF2-40B4-BE49-F238E27FC236}">
                  <a16:creationId xmlns:a16="http://schemas.microsoft.com/office/drawing/2014/main" id="{AEA8DD70-46E2-FD19-8BFA-E45609A50606}"/>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オブジェクト 4">
              <a:extLst>
                <a:ext uri="{FF2B5EF4-FFF2-40B4-BE49-F238E27FC236}">
                  <a16:creationId xmlns:a16="http://schemas.microsoft.com/office/drawing/2014/main" id="{13712B9F-4137-D0C9-B0CB-B202B4607F9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0" name="テキスト ボックス 19">
            <a:extLst>
              <a:ext uri="{FF2B5EF4-FFF2-40B4-BE49-F238E27FC236}">
                <a16:creationId xmlns:a16="http://schemas.microsoft.com/office/drawing/2014/main" id="{B63395E4-3A05-4479-692D-894609677B16}"/>
              </a:ext>
            </a:extLst>
          </p:cNvPr>
          <p:cNvSpPr txBox="1"/>
          <p:nvPr/>
        </p:nvSpPr>
        <p:spPr>
          <a:xfrm>
            <a:off x="0" y="0"/>
            <a:ext cx="7498080"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grpSp>
        <p:nvGrpSpPr>
          <p:cNvPr id="2" name="グループ化 1">
            <a:extLst>
              <a:ext uri="{FF2B5EF4-FFF2-40B4-BE49-F238E27FC236}">
                <a16:creationId xmlns:a16="http://schemas.microsoft.com/office/drawing/2014/main" id="{B2DB1B33-72CD-629D-3885-3E4A5A10D2E6}"/>
              </a:ext>
            </a:extLst>
          </p:cNvPr>
          <p:cNvGrpSpPr/>
          <p:nvPr/>
        </p:nvGrpSpPr>
        <p:grpSpPr>
          <a:xfrm>
            <a:off x="315469" y="1590256"/>
            <a:ext cx="4435490" cy="2237503"/>
            <a:chOff x="315469" y="1590256"/>
            <a:chExt cx="4435490" cy="2237503"/>
          </a:xfrm>
        </p:grpSpPr>
        <p:grpSp>
          <p:nvGrpSpPr>
            <p:cNvPr id="13" name="グループ化 12">
              <a:extLst>
                <a:ext uri="{FF2B5EF4-FFF2-40B4-BE49-F238E27FC236}">
                  <a16:creationId xmlns:a16="http://schemas.microsoft.com/office/drawing/2014/main" id="{283941D0-C116-2EC3-3FE6-3187031B8EFE}"/>
                </a:ext>
              </a:extLst>
            </p:cNvPr>
            <p:cNvGrpSpPr/>
            <p:nvPr/>
          </p:nvGrpSpPr>
          <p:grpSpPr>
            <a:xfrm>
              <a:off x="315469" y="1590256"/>
              <a:ext cx="4435490" cy="2237503"/>
              <a:chOff x="2295145" y="1615758"/>
              <a:chExt cx="4435490" cy="2237503"/>
            </a:xfrm>
          </p:grpSpPr>
          <p:pic>
            <p:nvPicPr>
              <p:cNvPr id="7" name="Picture 11">
                <a:extLst>
                  <a:ext uri="{FF2B5EF4-FFF2-40B4-BE49-F238E27FC236}">
                    <a16:creationId xmlns:a16="http://schemas.microsoft.com/office/drawing/2014/main" id="{92F101E2-16A6-4A97-D56A-C679644AD01B}"/>
                  </a:ext>
                </a:extLst>
              </p:cNvPr>
              <p:cNvPicPr>
                <a:picLocks noChangeAspect="1" noChangeArrowheads="1"/>
              </p:cNvPicPr>
              <p:nvPr/>
            </p:nvPicPr>
            <p:blipFill>
              <a:blip r:embed="rId3">
                <a:lum contrast="20000"/>
                <a:extLst>
                  <a:ext uri="{28A0092B-C50C-407E-A947-70E740481C1C}">
                    <a14:useLocalDpi xmlns:a14="http://schemas.microsoft.com/office/drawing/2010/main" val="0"/>
                  </a:ext>
                </a:extLst>
              </a:blip>
              <a:srcRect r="4311" b="17105"/>
              <a:stretch>
                <a:fillRect/>
              </a:stretch>
            </p:blipFill>
            <p:spPr bwMode="auto">
              <a:xfrm>
                <a:off x="2295145" y="1615758"/>
                <a:ext cx="4161282" cy="223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下矢印 7">
                <a:extLst>
                  <a:ext uri="{FF2B5EF4-FFF2-40B4-BE49-F238E27FC236}">
                    <a16:creationId xmlns:a16="http://schemas.microsoft.com/office/drawing/2014/main" id="{5B683BE8-2E22-3556-A707-1F74828F98D5}"/>
                  </a:ext>
                </a:extLst>
              </p:cNvPr>
              <p:cNvSpPr/>
              <p:nvPr/>
            </p:nvSpPr>
            <p:spPr>
              <a:xfrm rot="3139818">
                <a:off x="4501214" y="2836425"/>
                <a:ext cx="238116"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a:extLst>
                  <a:ext uri="{FF2B5EF4-FFF2-40B4-BE49-F238E27FC236}">
                    <a16:creationId xmlns:a16="http://schemas.microsoft.com/office/drawing/2014/main" id="{2EE20B84-2A4C-1F1A-1D0F-DFB7B57923B9}"/>
                  </a:ext>
                </a:extLst>
              </p:cNvPr>
              <p:cNvSpPr/>
              <p:nvPr/>
            </p:nvSpPr>
            <p:spPr>
              <a:xfrm rot="14278562">
                <a:off x="4690946" y="3056779"/>
                <a:ext cx="147134"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B9432EEA-E2FD-239F-C3FB-F76E3B312E22}"/>
                  </a:ext>
                </a:extLst>
              </p:cNvPr>
              <p:cNvSpPr txBox="1"/>
              <p:nvPr/>
            </p:nvSpPr>
            <p:spPr>
              <a:xfrm>
                <a:off x="2949218" y="2039100"/>
                <a:ext cx="1800493"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滑動力（起動力）</a:t>
                </a:r>
              </a:p>
            </p:txBody>
          </p:sp>
          <p:sp>
            <p:nvSpPr>
              <p:cNvPr id="11" name="テキスト ボックス 10">
                <a:extLst>
                  <a:ext uri="{FF2B5EF4-FFF2-40B4-BE49-F238E27FC236}">
                    <a16:creationId xmlns:a16="http://schemas.microsoft.com/office/drawing/2014/main" id="{D2748463-1EFB-C376-1BEE-79D74FA174CA}"/>
                  </a:ext>
                </a:extLst>
              </p:cNvPr>
              <p:cNvSpPr txBox="1"/>
              <p:nvPr/>
            </p:nvSpPr>
            <p:spPr>
              <a:xfrm>
                <a:off x="4481301" y="3439322"/>
                <a:ext cx="2249334" cy="369332"/>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滑動に抵抗（抵抗力）</a:t>
                </a:r>
              </a:p>
            </p:txBody>
          </p:sp>
        </p:grpSp>
        <p:sp>
          <p:nvSpPr>
            <p:cNvPr id="22" name="フリーフォーム: 図形 21">
              <a:extLst>
                <a:ext uri="{FF2B5EF4-FFF2-40B4-BE49-F238E27FC236}">
                  <a16:creationId xmlns:a16="http://schemas.microsoft.com/office/drawing/2014/main" id="{89F69F10-AC20-BADD-9E67-7041A218AAA4}"/>
                </a:ext>
              </a:extLst>
            </p:cNvPr>
            <p:cNvSpPr/>
            <p:nvPr/>
          </p:nvSpPr>
          <p:spPr>
            <a:xfrm>
              <a:off x="846667" y="2177397"/>
              <a:ext cx="2849422" cy="1352289"/>
            </a:xfrm>
            <a:custGeom>
              <a:avLst/>
              <a:gdLst>
                <a:gd name="connsiteX0" fmla="*/ 0 w 2641630"/>
                <a:gd name="connsiteY0" fmla="*/ 959555 h 1072444"/>
                <a:gd name="connsiteX1" fmla="*/ 158044 w 2641630"/>
                <a:gd name="connsiteY1" fmla="*/ 1049866 h 1072444"/>
                <a:gd name="connsiteX2" fmla="*/ 203200 w 2641630"/>
                <a:gd name="connsiteY2" fmla="*/ 1072444 h 1072444"/>
                <a:gd name="connsiteX3" fmla="*/ 575733 w 2641630"/>
                <a:gd name="connsiteY3" fmla="*/ 1061155 h 1072444"/>
                <a:gd name="connsiteX4" fmla="*/ 711200 w 2641630"/>
                <a:gd name="connsiteY4" fmla="*/ 1049866 h 1072444"/>
                <a:gd name="connsiteX5" fmla="*/ 1174044 w 2641630"/>
                <a:gd name="connsiteY5" fmla="*/ 1038577 h 1072444"/>
                <a:gd name="connsiteX6" fmla="*/ 1264355 w 2641630"/>
                <a:gd name="connsiteY6" fmla="*/ 1016000 h 1072444"/>
                <a:gd name="connsiteX7" fmla="*/ 1309511 w 2641630"/>
                <a:gd name="connsiteY7" fmla="*/ 1004711 h 1072444"/>
                <a:gd name="connsiteX8" fmla="*/ 1343377 w 2641630"/>
                <a:gd name="connsiteY8" fmla="*/ 993422 h 1072444"/>
                <a:gd name="connsiteX9" fmla="*/ 1467555 w 2641630"/>
                <a:gd name="connsiteY9" fmla="*/ 970844 h 1072444"/>
                <a:gd name="connsiteX10" fmla="*/ 1535289 w 2641630"/>
                <a:gd name="connsiteY10" fmla="*/ 936977 h 1072444"/>
                <a:gd name="connsiteX11" fmla="*/ 1580444 w 2641630"/>
                <a:gd name="connsiteY11" fmla="*/ 925689 h 1072444"/>
                <a:gd name="connsiteX12" fmla="*/ 1648177 w 2641630"/>
                <a:gd name="connsiteY12" fmla="*/ 903111 h 1072444"/>
                <a:gd name="connsiteX13" fmla="*/ 1715911 w 2641630"/>
                <a:gd name="connsiteY13" fmla="*/ 857955 h 1072444"/>
                <a:gd name="connsiteX14" fmla="*/ 1806222 w 2641630"/>
                <a:gd name="connsiteY14" fmla="*/ 835377 h 1072444"/>
                <a:gd name="connsiteX15" fmla="*/ 1840089 w 2641630"/>
                <a:gd name="connsiteY15" fmla="*/ 812800 h 1072444"/>
                <a:gd name="connsiteX16" fmla="*/ 1873955 w 2641630"/>
                <a:gd name="connsiteY16" fmla="*/ 801511 h 1072444"/>
                <a:gd name="connsiteX17" fmla="*/ 1907822 w 2641630"/>
                <a:gd name="connsiteY17" fmla="*/ 767644 h 1072444"/>
                <a:gd name="connsiteX18" fmla="*/ 1986844 w 2641630"/>
                <a:gd name="connsiteY18" fmla="*/ 722489 h 1072444"/>
                <a:gd name="connsiteX19" fmla="*/ 2032000 w 2641630"/>
                <a:gd name="connsiteY19" fmla="*/ 688622 h 1072444"/>
                <a:gd name="connsiteX20" fmla="*/ 2099733 w 2641630"/>
                <a:gd name="connsiteY20" fmla="*/ 643466 h 1072444"/>
                <a:gd name="connsiteX21" fmla="*/ 2133600 w 2641630"/>
                <a:gd name="connsiteY21" fmla="*/ 609600 h 1072444"/>
                <a:gd name="connsiteX22" fmla="*/ 2212622 w 2641630"/>
                <a:gd name="connsiteY22" fmla="*/ 564444 h 1072444"/>
                <a:gd name="connsiteX23" fmla="*/ 2246489 w 2641630"/>
                <a:gd name="connsiteY23" fmla="*/ 519289 h 1072444"/>
                <a:gd name="connsiteX24" fmla="*/ 2280355 w 2641630"/>
                <a:gd name="connsiteY24" fmla="*/ 440266 h 1072444"/>
                <a:gd name="connsiteX25" fmla="*/ 2325511 w 2641630"/>
                <a:gd name="connsiteY25" fmla="*/ 428977 h 1072444"/>
                <a:gd name="connsiteX26" fmla="*/ 2404533 w 2641630"/>
                <a:gd name="connsiteY26" fmla="*/ 361244 h 1072444"/>
                <a:gd name="connsiteX27" fmla="*/ 2427111 w 2641630"/>
                <a:gd name="connsiteY27" fmla="*/ 293511 h 1072444"/>
                <a:gd name="connsiteX28" fmla="*/ 2494844 w 2641630"/>
                <a:gd name="connsiteY28" fmla="*/ 248355 h 1072444"/>
                <a:gd name="connsiteX29" fmla="*/ 2517422 w 2641630"/>
                <a:gd name="connsiteY29" fmla="*/ 214489 h 1072444"/>
                <a:gd name="connsiteX30" fmla="*/ 2607733 w 2641630"/>
                <a:gd name="connsiteY30" fmla="*/ 124177 h 1072444"/>
                <a:gd name="connsiteX31" fmla="*/ 2630311 w 2641630"/>
                <a:gd name="connsiteY31" fmla="*/ 45155 h 1072444"/>
                <a:gd name="connsiteX32" fmla="*/ 2641600 w 2641630"/>
                <a:gd name="connsiteY32" fmla="*/ 0 h 1072444"/>
                <a:gd name="connsiteX0" fmla="*/ 0 w 2641630"/>
                <a:gd name="connsiteY0" fmla="*/ 959555 h 1072444"/>
                <a:gd name="connsiteX1" fmla="*/ 158044 w 2641630"/>
                <a:gd name="connsiteY1" fmla="*/ 1049866 h 1072444"/>
                <a:gd name="connsiteX2" fmla="*/ 203200 w 2641630"/>
                <a:gd name="connsiteY2" fmla="*/ 1072444 h 1072444"/>
                <a:gd name="connsiteX3" fmla="*/ 575733 w 2641630"/>
                <a:gd name="connsiteY3" fmla="*/ 1061155 h 1072444"/>
                <a:gd name="connsiteX4" fmla="*/ 711200 w 2641630"/>
                <a:gd name="connsiteY4" fmla="*/ 1049866 h 1072444"/>
                <a:gd name="connsiteX5" fmla="*/ 1174044 w 2641630"/>
                <a:gd name="connsiteY5" fmla="*/ 1038577 h 1072444"/>
                <a:gd name="connsiteX6" fmla="*/ 1264355 w 2641630"/>
                <a:gd name="connsiteY6" fmla="*/ 1016000 h 1072444"/>
                <a:gd name="connsiteX7" fmla="*/ 1309511 w 2641630"/>
                <a:gd name="connsiteY7" fmla="*/ 1004711 h 1072444"/>
                <a:gd name="connsiteX8" fmla="*/ 1343377 w 2641630"/>
                <a:gd name="connsiteY8" fmla="*/ 993422 h 1072444"/>
                <a:gd name="connsiteX9" fmla="*/ 1467555 w 2641630"/>
                <a:gd name="connsiteY9" fmla="*/ 970844 h 1072444"/>
                <a:gd name="connsiteX10" fmla="*/ 1535289 w 2641630"/>
                <a:gd name="connsiteY10" fmla="*/ 936977 h 1072444"/>
                <a:gd name="connsiteX11" fmla="*/ 1580444 w 2641630"/>
                <a:gd name="connsiteY11" fmla="*/ 925689 h 1072444"/>
                <a:gd name="connsiteX12" fmla="*/ 1648177 w 2641630"/>
                <a:gd name="connsiteY12" fmla="*/ 903111 h 1072444"/>
                <a:gd name="connsiteX13" fmla="*/ 1715911 w 2641630"/>
                <a:gd name="connsiteY13" fmla="*/ 857955 h 1072444"/>
                <a:gd name="connsiteX14" fmla="*/ 1806222 w 2641630"/>
                <a:gd name="connsiteY14" fmla="*/ 835377 h 1072444"/>
                <a:gd name="connsiteX15" fmla="*/ 1840089 w 2641630"/>
                <a:gd name="connsiteY15" fmla="*/ 812800 h 1072444"/>
                <a:gd name="connsiteX16" fmla="*/ 1873955 w 2641630"/>
                <a:gd name="connsiteY16" fmla="*/ 801511 h 1072444"/>
                <a:gd name="connsiteX17" fmla="*/ 1907822 w 2641630"/>
                <a:gd name="connsiteY17" fmla="*/ 767644 h 1072444"/>
                <a:gd name="connsiteX18" fmla="*/ 1986844 w 2641630"/>
                <a:gd name="connsiteY18" fmla="*/ 722489 h 1072444"/>
                <a:gd name="connsiteX19" fmla="*/ 2032000 w 2641630"/>
                <a:gd name="connsiteY19" fmla="*/ 688622 h 1072444"/>
                <a:gd name="connsiteX20" fmla="*/ 2099733 w 2641630"/>
                <a:gd name="connsiteY20" fmla="*/ 643466 h 1072444"/>
                <a:gd name="connsiteX21" fmla="*/ 2133600 w 2641630"/>
                <a:gd name="connsiteY21" fmla="*/ 609600 h 1072444"/>
                <a:gd name="connsiteX22" fmla="*/ 2212622 w 2641630"/>
                <a:gd name="connsiteY22" fmla="*/ 564444 h 1072444"/>
                <a:gd name="connsiteX23" fmla="*/ 2246489 w 2641630"/>
                <a:gd name="connsiteY23" fmla="*/ 519289 h 1072444"/>
                <a:gd name="connsiteX24" fmla="*/ 2325511 w 2641630"/>
                <a:gd name="connsiteY24" fmla="*/ 428977 h 1072444"/>
                <a:gd name="connsiteX25" fmla="*/ 2404533 w 2641630"/>
                <a:gd name="connsiteY25" fmla="*/ 361244 h 1072444"/>
                <a:gd name="connsiteX26" fmla="*/ 2427111 w 2641630"/>
                <a:gd name="connsiteY26" fmla="*/ 293511 h 1072444"/>
                <a:gd name="connsiteX27" fmla="*/ 2494844 w 2641630"/>
                <a:gd name="connsiteY27" fmla="*/ 248355 h 1072444"/>
                <a:gd name="connsiteX28" fmla="*/ 2517422 w 2641630"/>
                <a:gd name="connsiteY28" fmla="*/ 214489 h 1072444"/>
                <a:gd name="connsiteX29" fmla="*/ 2607733 w 2641630"/>
                <a:gd name="connsiteY29" fmla="*/ 124177 h 1072444"/>
                <a:gd name="connsiteX30" fmla="*/ 2630311 w 2641630"/>
                <a:gd name="connsiteY30" fmla="*/ 45155 h 1072444"/>
                <a:gd name="connsiteX31" fmla="*/ 2641600 w 2641630"/>
                <a:gd name="connsiteY31" fmla="*/ 0 h 1072444"/>
                <a:gd name="connsiteX0" fmla="*/ 0 w 2641630"/>
                <a:gd name="connsiteY0" fmla="*/ 959555 h 1072444"/>
                <a:gd name="connsiteX1" fmla="*/ 158044 w 2641630"/>
                <a:gd name="connsiteY1" fmla="*/ 1049866 h 1072444"/>
                <a:gd name="connsiteX2" fmla="*/ 203200 w 2641630"/>
                <a:gd name="connsiteY2" fmla="*/ 1072444 h 1072444"/>
                <a:gd name="connsiteX3" fmla="*/ 575733 w 2641630"/>
                <a:gd name="connsiteY3" fmla="*/ 1061155 h 1072444"/>
                <a:gd name="connsiteX4" fmla="*/ 711200 w 2641630"/>
                <a:gd name="connsiteY4" fmla="*/ 1049866 h 1072444"/>
                <a:gd name="connsiteX5" fmla="*/ 1174044 w 2641630"/>
                <a:gd name="connsiteY5" fmla="*/ 1038577 h 1072444"/>
                <a:gd name="connsiteX6" fmla="*/ 1264355 w 2641630"/>
                <a:gd name="connsiteY6" fmla="*/ 1016000 h 1072444"/>
                <a:gd name="connsiteX7" fmla="*/ 1309511 w 2641630"/>
                <a:gd name="connsiteY7" fmla="*/ 1004711 h 1072444"/>
                <a:gd name="connsiteX8" fmla="*/ 1343377 w 2641630"/>
                <a:gd name="connsiteY8" fmla="*/ 993422 h 1072444"/>
                <a:gd name="connsiteX9" fmla="*/ 1467555 w 2641630"/>
                <a:gd name="connsiteY9" fmla="*/ 970844 h 1072444"/>
                <a:gd name="connsiteX10" fmla="*/ 1535289 w 2641630"/>
                <a:gd name="connsiteY10" fmla="*/ 936977 h 1072444"/>
                <a:gd name="connsiteX11" fmla="*/ 1580444 w 2641630"/>
                <a:gd name="connsiteY11" fmla="*/ 925689 h 1072444"/>
                <a:gd name="connsiteX12" fmla="*/ 1648177 w 2641630"/>
                <a:gd name="connsiteY12" fmla="*/ 903111 h 1072444"/>
                <a:gd name="connsiteX13" fmla="*/ 1715911 w 2641630"/>
                <a:gd name="connsiteY13" fmla="*/ 857955 h 1072444"/>
                <a:gd name="connsiteX14" fmla="*/ 1806222 w 2641630"/>
                <a:gd name="connsiteY14" fmla="*/ 835377 h 1072444"/>
                <a:gd name="connsiteX15" fmla="*/ 1840089 w 2641630"/>
                <a:gd name="connsiteY15" fmla="*/ 812800 h 1072444"/>
                <a:gd name="connsiteX16" fmla="*/ 1873955 w 2641630"/>
                <a:gd name="connsiteY16" fmla="*/ 801511 h 1072444"/>
                <a:gd name="connsiteX17" fmla="*/ 1907822 w 2641630"/>
                <a:gd name="connsiteY17" fmla="*/ 767644 h 1072444"/>
                <a:gd name="connsiteX18" fmla="*/ 1986844 w 2641630"/>
                <a:gd name="connsiteY18" fmla="*/ 722489 h 1072444"/>
                <a:gd name="connsiteX19" fmla="*/ 2032000 w 2641630"/>
                <a:gd name="connsiteY19" fmla="*/ 688622 h 1072444"/>
                <a:gd name="connsiteX20" fmla="*/ 2099733 w 2641630"/>
                <a:gd name="connsiteY20" fmla="*/ 643466 h 1072444"/>
                <a:gd name="connsiteX21" fmla="*/ 2133600 w 2641630"/>
                <a:gd name="connsiteY21" fmla="*/ 609600 h 1072444"/>
                <a:gd name="connsiteX22" fmla="*/ 2212622 w 2641630"/>
                <a:gd name="connsiteY22" fmla="*/ 564444 h 1072444"/>
                <a:gd name="connsiteX23" fmla="*/ 2246489 w 2641630"/>
                <a:gd name="connsiteY23" fmla="*/ 519289 h 1072444"/>
                <a:gd name="connsiteX24" fmla="*/ 2325511 w 2641630"/>
                <a:gd name="connsiteY24" fmla="*/ 428977 h 1072444"/>
                <a:gd name="connsiteX25" fmla="*/ 2404533 w 2641630"/>
                <a:gd name="connsiteY25" fmla="*/ 361244 h 1072444"/>
                <a:gd name="connsiteX26" fmla="*/ 2494844 w 2641630"/>
                <a:gd name="connsiteY26" fmla="*/ 248355 h 1072444"/>
                <a:gd name="connsiteX27" fmla="*/ 2517422 w 2641630"/>
                <a:gd name="connsiteY27" fmla="*/ 214489 h 1072444"/>
                <a:gd name="connsiteX28" fmla="*/ 2607733 w 2641630"/>
                <a:gd name="connsiteY28" fmla="*/ 124177 h 1072444"/>
                <a:gd name="connsiteX29" fmla="*/ 2630311 w 2641630"/>
                <a:gd name="connsiteY29" fmla="*/ 45155 h 1072444"/>
                <a:gd name="connsiteX30" fmla="*/ 2641600 w 2641630"/>
                <a:gd name="connsiteY30" fmla="*/ 0 h 1072444"/>
                <a:gd name="connsiteX0" fmla="*/ 0 w 2630311"/>
                <a:gd name="connsiteY0" fmla="*/ 914400 h 1027289"/>
                <a:gd name="connsiteX1" fmla="*/ 158044 w 2630311"/>
                <a:gd name="connsiteY1" fmla="*/ 1004711 h 1027289"/>
                <a:gd name="connsiteX2" fmla="*/ 203200 w 2630311"/>
                <a:gd name="connsiteY2" fmla="*/ 1027289 h 1027289"/>
                <a:gd name="connsiteX3" fmla="*/ 575733 w 2630311"/>
                <a:gd name="connsiteY3" fmla="*/ 1016000 h 1027289"/>
                <a:gd name="connsiteX4" fmla="*/ 711200 w 2630311"/>
                <a:gd name="connsiteY4" fmla="*/ 1004711 h 1027289"/>
                <a:gd name="connsiteX5" fmla="*/ 1174044 w 2630311"/>
                <a:gd name="connsiteY5" fmla="*/ 993422 h 1027289"/>
                <a:gd name="connsiteX6" fmla="*/ 1264355 w 2630311"/>
                <a:gd name="connsiteY6" fmla="*/ 970845 h 1027289"/>
                <a:gd name="connsiteX7" fmla="*/ 1309511 w 2630311"/>
                <a:gd name="connsiteY7" fmla="*/ 959556 h 1027289"/>
                <a:gd name="connsiteX8" fmla="*/ 1343377 w 2630311"/>
                <a:gd name="connsiteY8" fmla="*/ 948267 h 1027289"/>
                <a:gd name="connsiteX9" fmla="*/ 1467555 w 2630311"/>
                <a:gd name="connsiteY9" fmla="*/ 925689 h 1027289"/>
                <a:gd name="connsiteX10" fmla="*/ 1535289 w 2630311"/>
                <a:gd name="connsiteY10" fmla="*/ 891822 h 1027289"/>
                <a:gd name="connsiteX11" fmla="*/ 1580444 w 2630311"/>
                <a:gd name="connsiteY11" fmla="*/ 880534 h 1027289"/>
                <a:gd name="connsiteX12" fmla="*/ 1648177 w 2630311"/>
                <a:gd name="connsiteY12" fmla="*/ 857956 h 1027289"/>
                <a:gd name="connsiteX13" fmla="*/ 1715911 w 2630311"/>
                <a:gd name="connsiteY13" fmla="*/ 812800 h 1027289"/>
                <a:gd name="connsiteX14" fmla="*/ 1806222 w 2630311"/>
                <a:gd name="connsiteY14" fmla="*/ 790222 h 1027289"/>
                <a:gd name="connsiteX15" fmla="*/ 1840089 w 2630311"/>
                <a:gd name="connsiteY15" fmla="*/ 767645 h 1027289"/>
                <a:gd name="connsiteX16" fmla="*/ 1873955 w 2630311"/>
                <a:gd name="connsiteY16" fmla="*/ 756356 h 1027289"/>
                <a:gd name="connsiteX17" fmla="*/ 1907822 w 2630311"/>
                <a:gd name="connsiteY17" fmla="*/ 722489 h 1027289"/>
                <a:gd name="connsiteX18" fmla="*/ 1986844 w 2630311"/>
                <a:gd name="connsiteY18" fmla="*/ 677334 h 1027289"/>
                <a:gd name="connsiteX19" fmla="*/ 2032000 w 2630311"/>
                <a:gd name="connsiteY19" fmla="*/ 643467 h 1027289"/>
                <a:gd name="connsiteX20" fmla="*/ 2099733 w 2630311"/>
                <a:gd name="connsiteY20" fmla="*/ 598311 h 1027289"/>
                <a:gd name="connsiteX21" fmla="*/ 2133600 w 2630311"/>
                <a:gd name="connsiteY21" fmla="*/ 564445 h 1027289"/>
                <a:gd name="connsiteX22" fmla="*/ 2212622 w 2630311"/>
                <a:gd name="connsiteY22" fmla="*/ 519289 h 1027289"/>
                <a:gd name="connsiteX23" fmla="*/ 2246489 w 2630311"/>
                <a:gd name="connsiteY23" fmla="*/ 474134 h 1027289"/>
                <a:gd name="connsiteX24" fmla="*/ 2325511 w 2630311"/>
                <a:gd name="connsiteY24" fmla="*/ 383822 h 1027289"/>
                <a:gd name="connsiteX25" fmla="*/ 2404533 w 2630311"/>
                <a:gd name="connsiteY25" fmla="*/ 316089 h 1027289"/>
                <a:gd name="connsiteX26" fmla="*/ 2494844 w 2630311"/>
                <a:gd name="connsiteY26" fmla="*/ 203200 h 1027289"/>
                <a:gd name="connsiteX27" fmla="*/ 2517422 w 2630311"/>
                <a:gd name="connsiteY27" fmla="*/ 169334 h 1027289"/>
                <a:gd name="connsiteX28" fmla="*/ 2607733 w 2630311"/>
                <a:gd name="connsiteY28" fmla="*/ 79022 h 1027289"/>
                <a:gd name="connsiteX29" fmla="*/ 2630311 w 2630311"/>
                <a:gd name="connsiteY29" fmla="*/ 0 h 1027289"/>
                <a:gd name="connsiteX0" fmla="*/ 0 w 2630311"/>
                <a:gd name="connsiteY0" fmla="*/ 914400 h 1016000"/>
                <a:gd name="connsiteX1" fmla="*/ 158044 w 2630311"/>
                <a:gd name="connsiteY1" fmla="*/ 1004711 h 1016000"/>
                <a:gd name="connsiteX2" fmla="*/ 380354 w 2630311"/>
                <a:gd name="connsiteY2" fmla="*/ 1010326 h 1016000"/>
                <a:gd name="connsiteX3" fmla="*/ 575733 w 2630311"/>
                <a:gd name="connsiteY3" fmla="*/ 1016000 h 1016000"/>
                <a:gd name="connsiteX4" fmla="*/ 711200 w 2630311"/>
                <a:gd name="connsiteY4" fmla="*/ 1004711 h 1016000"/>
                <a:gd name="connsiteX5" fmla="*/ 1174044 w 2630311"/>
                <a:gd name="connsiteY5" fmla="*/ 993422 h 1016000"/>
                <a:gd name="connsiteX6" fmla="*/ 1264355 w 2630311"/>
                <a:gd name="connsiteY6" fmla="*/ 970845 h 1016000"/>
                <a:gd name="connsiteX7" fmla="*/ 1309511 w 2630311"/>
                <a:gd name="connsiteY7" fmla="*/ 959556 h 1016000"/>
                <a:gd name="connsiteX8" fmla="*/ 1343377 w 2630311"/>
                <a:gd name="connsiteY8" fmla="*/ 948267 h 1016000"/>
                <a:gd name="connsiteX9" fmla="*/ 1467555 w 2630311"/>
                <a:gd name="connsiteY9" fmla="*/ 925689 h 1016000"/>
                <a:gd name="connsiteX10" fmla="*/ 1535289 w 2630311"/>
                <a:gd name="connsiteY10" fmla="*/ 891822 h 1016000"/>
                <a:gd name="connsiteX11" fmla="*/ 1580444 w 2630311"/>
                <a:gd name="connsiteY11" fmla="*/ 880534 h 1016000"/>
                <a:gd name="connsiteX12" fmla="*/ 1648177 w 2630311"/>
                <a:gd name="connsiteY12" fmla="*/ 857956 h 1016000"/>
                <a:gd name="connsiteX13" fmla="*/ 1715911 w 2630311"/>
                <a:gd name="connsiteY13" fmla="*/ 812800 h 1016000"/>
                <a:gd name="connsiteX14" fmla="*/ 1806222 w 2630311"/>
                <a:gd name="connsiteY14" fmla="*/ 790222 h 1016000"/>
                <a:gd name="connsiteX15" fmla="*/ 1840089 w 2630311"/>
                <a:gd name="connsiteY15" fmla="*/ 767645 h 1016000"/>
                <a:gd name="connsiteX16" fmla="*/ 1873955 w 2630311"/>
                <a:gd name="connsiteY16" fmla="*/ 756356 h 1016000"/>
                <a:gd name="connsiteX17" fmla="*/ 1907822 w 2630311"/>
                <a:gd name="connsiteY17" fmla="*/ 722489 h 1016000"/>
                <a:gd name="connsiteX18" fmla="*/ 1986844 w 2630311"/>
                <a:gd name="connsiteY18" fmla="*/ 677334 h 1016000"/>
                <a:gd name="connsiteX19" fmla="*/ 2032000 w 2630311"/>
                <a:gd name="connsiteY19" fmla="*/ 643467 h 1016000"/>
                <a:gd name="connsiteX20" fmla="*/ 2099733 w 2630311"/>
                <a:gd name="connsiteY20" fmla="*/ 598311 h 1016000"/>
                <a:gd name="connsiteX21" fmla="*/ 2133600 w 2630311"/>
                <a:gd name="connsiteY21" fmla="*/ 564445 h 1016000"/>
                <a:gd name="connsiteX22" fmla="*/ 2212622 w 2630311"/>
                <a:gd name="connsiteY22" fmla="*/ 519289 h 1016000"/>
                <a:gd name="connsiteX23" fmla="*/ 2246489 w 2630311"/>
                <a:gd name="connsiteY23" fmla="*/ 474134 h 1016000"/>
                <a:gd name="connsiteX24" fmla="*/ 2325511 w 2630311"/>
                <a:gd name="connsiteY24" fmla="*/ 383822 h 1016000"/>
                <a:gd name="connsiteX25" fmla="*/ 2404533 w 2630311"/>
                <a:gd name="connsiteY25" fmla="*/ 316089 h 1016000"/>
                <a:gd name="connsiteX26" fmla="*/ 2494844 w 2630311"/>
                <a:gd name="connsiteY26" fmla="*/ 203200 h 1016000"/>
                <a:gd name="connsiteX27" fmla="*/ 2517422 w 2630311"/>
                <a:gd name="connsiteY27" fmla="*/ 169334 h 1016000"/>
                <a:gd name="connsiteX28" fmla="*/ 2607733 w 2630311"/>
                <a:gd name="connsiteY28" fmla="*/ 79022 h 1016000"/>
                <a:gd name="connsiteX29" fmla="*/ 2630311 w 2630311"/>
                <a:gd name="connsiteY29" fmla="*/ 0 h 1016000"/>
                <a:gd name="connsiteX0" fmla="*/ 0 w 2630311"/>
                <a:gd name="connsiteY0" fmla="*/ 914400 h 1016000"/>
                <a:gd name="connsiteX1" fmla="*/ 158044 w 2630311"/>
                <a:gd name="connsiteY1" fmla="*/ 1004711 h 1016000"/>
                <a:gd name="connsiteX2" fmla="*/ 380354 w 2630311"/>
                <a:gd name="connsiteY2" fmla="*/ 1010326 h 1016000"/>
                <a:gd name="connsiteX3" fmla="*/ 575733 w 2630311"/>
                <a:gd name="connsiteY3" fmla="*/ 1016000 h 1016000"/>
                <a:gd name="connsiteX4" fmla="*/ 711200 w 2630311"/>
                <a:gd name="connsiteY4" fmla="*/ 1004711 h 1016000"/>
                <a:gd name="connsiteX5" fmla="*/ 1174044 w 2630311"/>
                <a:gd name="connsiteY5" fmla="*/ 993422 h 1016000"/>
                <a:gd name="connsiteX6" fmla="*/ 1264355 w 2630311"/>
                <a:gd name="connsiteY6" fmla="*/ 970845 h 1016000"/>
                <a:gd name="connsiteX7" fmla="*/ 1309511 w 2630311"/>
                <a:gd name="connsiteY7" fmla="*/ 959556 h 1016000"/>
                <a:gd name="connsiteX8" fmla="*/ 1467555 w 2630311"/>
                <a:gd name="connsiteY8" fmla="*/ 925689 h 1016000"/>
                <a:gd name="connsiteX9" fmla="*/ 1535289 w 2630311"/>
                <a:gd name="connsiteY9" fmla="*/ 891822 h 1016000"/>
                <a:gd name="connsiteX10" fmla="*/ 1580444 w 2630311"/>
                <a:gd name="connsiteY10" fmla="*/ 880534 h 1016000"/>
                <a:gd name="connsiteX11" fmla="*/ 1648177 w 2630311"/>
                <a:gd name="connsiteY11" fmla="*/ 857956 h 1016000"/>
                <a:gd name="connsiteX12" fmla="*/ 1715911 w 2630311"/>
                <a:gd name="connsiteY12" fmla="*/ 812800 h 1016000"/>
                <a:gd name="connsiteX13" fmla="*/ 1806222 w 2630311"/>
                <a:gd name="connsiteY13" fmla="*/ 790222 h 1016000"/>
                <a:gd name="connsiteX14" fmla="*/ 1840089 w 2630311"/>
                <a:gd name="connsiteY14" fmla="*/ 767645 h 1016000"/>
                <a:gd name="connsiteX15" fmla="*/ 1873955 w 2630311"/>
                <a:gd name="connsiteY15" fmla="*/ 756356 h 1016000"/>
                <a:gd name="connsiteX16" fmla="*/ 1907822 w 2630311"/>
                <a:gd name="connsiteY16" fmla="*/ 722489 h 1016000"/>
                <a:gd name="connsiteX17" fmla="*/ 1986844 w 2630311"/>
                <a:gd name="connsiteY17" fmla="*/ 677334 h 1016000"/>
                <a:gd name="connsiteX18" fmla="*/ 2032000 w 2630311"/>
                <a:gd name="connsiteY18" fmla="*/ 643467 h 1016000"/>
                <a:gd name="connsiteX19" fmla="*/ 2099733 w 2630311"/>
                <a:gd name="connsiteY19" fmla="*/ 598311 h 1016000"/>
                <a:gd name="connsiteX20" fmla="*/ 2133600 w 2630311"/>
                <a:gd name="connsiteY20" fmla="*/ 564445 h 1016000"/>
                <a:gd name="connsiteX21" fmla="*/ 2212622 w 2630311"/>
                <a:gd name="connsiteY21" fmla="*/ 519289 h 1016000"/>
                <a:gd name="connsiteX22" fmla="*/ 2246489 w 2630311"/>
                <a:gd name="connsiteY22" fmla="*/ 474134 h 1016000"/>
                <a:gd name="connsiteX23" fmla="*/ 2325511 w 2630311"/>
                <a:gd name="connsiteY23" fmla="*/ 383822 h 1016000"/>
                <a:gd name="connsiteX24" fmla="*/ 2404533 w 2630311"/>
                <a:gd name="connsiteY24" fmla="*/ 316089 h 1016000"/>
                <a:gd name="connsiteX25" fmla="*/ 2494844 w 2630311"/>
                <a:gd name="connsiteY25" fmla="*/ 203200 h 1016000"/>
                <a:gd name="connsiteX26" fmla="*/ 2517422 w 2630311"/>
                <a:gd name="connsiteY26" fmla="*/ 169334 h 1016000"/>
                <a:gd name="connsiteX27" fmla="*/ 2607733 w 2630311"/>
                <a:gd name="connsiteY27" fmla="*/ 79022 h 1016000"/>
                <a:gd name="connsiteX28" fmla="*/ 2630311 w 2630311"/>
                <a:gd name="connsiteY28" fmla="*/ 0 h 1016000"/>
                <a:gd name="connsiteX0" fmla="*/ 0 w 2630311"/>
                <a:gd name="connsiteY0" fmla="*/ 914400 h 1016000"/>
                <a:gd name="connsiteX1" fmla="*/ 158044 w 2630311"/>
                <a:gd name="connsiteY1" fmla="*/ 1004711 h 1016000"/>
                <a:gd name="connsiteX2" fmla="*/ 380354 w 2630311"/>
                <a:gd name="connsiteY2" fmla="*/ 1010326 h 1016000"/>
                <a:gd name="connsiteX3" fmla="*/ 575733 w 2630311"/>
                <a:gd name="connsiteY3" fmla="*/ 1016000 h 1016000"/>
                <a:gd name="connsiteX4" fmla="*/ 711200 w 2630311"/>
                <a:gd name="connsiteY4" fmla="*/ 1004711 h 1016000"/>
                <a:gd name="connsiteX5" fmla="*/ 1174044 w 2630311"/>
                <a:gd name="connsiteY5" fmla="*/ 993422 h 1016000"/>
                <a:gd name="connsiteX6" fmla="*/ 1264355 w 2630311"/>
                <a:gd name="connsiteY6" fmla="*/ 970845 h 1016000"/>
                <a:gd name="connsiteX7" fmla="*/ 1309511 w 2630311"/>
                <a:gd name="connsiteY7" fmla="*/ 959556 h 1016000"/>
                <a:gd name="connsiteX8" fmla="*/ 1467555 w 2630311"/>
                <a:gd name="connsiteY8" fmla="*/ 925689 h 1016000"/>
                <a:gd name="connsiteX9" fmla="*/ 1535289 w 2630311"/>
                <a:gd name="connsiteY9" fmla="*/ 891822 h 1016000"/>
                <a:gd name="connsiteX10" fmla="*/ 1580444 w 2630311"/>
                <a:gd name="connsiteY10" fmla="*/ 880534 h 1016000"/>
                <a:gd name="connsiteX11" fmla="*/ 1648177 w 2630311"/>
                <a:gd name="connsiteY11" fmla="*/ 857956 h 1016000"/>
                <a:gd name="connsiteX12" fmla="*/ 1806222 w 2630311"/>
                <a:gd name="connsiteY12" fmla="*/ 790222 h 1016000"/>
                <a:gd name="connsiteX13" fmla="*/ 1840089 w 2630311"/>
                <a:gd name="connsiteY13" fmla="*/ 767645 h 1016000"/>
                <a:gd name="connsiteX14" fmla="*/ 1873955 w 2630311"/>
                <a:gd name="connsiteY14" fmla="*/ 756356 h 1016000"/>
                <a:gd name="connsiteX15" fmla="*/ 1907822 w 2630311"/>
                <a:gd name="connsiteY15" fmla="*/ 722489 h 1016000"/>
                <a:gd name="connsiteX16" fmla="*/ 1986844 w 2630311"/>
                <a:gd name="connsiteY16" fmla="*/ 677334 h 1016000"/>
                <a:gd name="connsiteX17" fmla="*/ 2032000 w 2630311"/>
                <a:gd name="connsiteY17" fmla="*/ 643467 h 1016000"/>
                <a:gd name="connsiteX18" fmla="*/ 2099733 w 2630311"/>
                <a:gd name="connsiteY18" fmla="*/ 598311 h 1016000"/>
                <a:gd name="connsiteX19" fmla="*/ 2133600 w 2630311"/>
                <a:gd name="connsiteY19" fmla="*/ 564445 h 1016000"/>
                <a:gd name="connsiteX20" fmla="*/ 2212622 w 2630311"/>
                <a:gd name="connsiteY20" fmla="*/ 519289 h 1016000"/>
                <a:gd name="connsiteX21" fmla="*/ 2246489 w 2630311"/>
                <a:gd name="connsiteY21" fmla="*/ 474134 h 1016000"/>
                <a:gd name="connsiteX22" fmla="*/ 2325511 w 2630311"/>
                <a:gd name="connsiteY22" fmla="*/ 383822 h 1016000"/>
                <a:gd name="connsiteX23" fmla="*/ 2404533 w 2630311"/>
                <a:gd name="connsiteY23" fmla="*/ 316089 h 1016000"/>
                <a:gd name="connsiteX24" fmla="*/ 2494844 w 2630311"/>
                <a:gd name="connsiteY24" fmla="*/ 203200 h 1016000"/>
                <a:gd name="connsiteX25" fmla="*/ 2517422 w 2630311"/>
                <a:gd name="connsiteY25" fmla="*/ 169334 h 1016000"/>
                <a:gd name="connsiteX26" fmla="*/ 2607733 w 2630311"/>
                <a:gd name="connsiteY26" fmla="*/ 79022 h 1016000"/>
                <a:gd name="connsiteX27" fmla="*/ 2630311 w 2630311"/>
                <a:gd name="connsiteY27" fmla="*/ 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630311" h="1016000">
                  <a:moveTo>
                    <a:pt x="0" y="914400"/>
                  </a:moveTo>
                  <a:lnTo>
                    <a:pt x="158044" y="1004711"/>
                  </a:lnTo>
                  <a:cubicBezTo>
                    <a:pt x="172755" y="1012884"/>
                    <a:pt x="380354" y="1010326"/>
                    <a:pt x="380354" y="1010326"/>
                  </a:cubicBezTo>
                  <a:lnTo>
                    <a:pt x="575733" y="1016000"/>
                  </a:lnTo>
                  <a:cubicBezTo>
                    <a:pt x="621001" y="1013988"/>
                    <a:pt x="665920" y="1006420"/>
                    <a:pt x="711200" y="1004711"/>
                  </a:cubicBezTo>
                  <a:cubicBezTo>
                    <a:pt x="865417" y="998891"/>
                    <a:pt x="1019763" y="997185"/>
                    <a:pt x="1174044" y="993422"/>
                  </a:cubicBezTo>
                  <a:cubicBezTo>
                    <a:pt x="1234564" y="973250"/>
                    <a:pt x="1182617" y="989009"/>
                    <a:pt x="1264355" y="970845"/>
                  </a:cubicBezTo>
                  <a:cubicBezTo>
                    <a:pt x="1279501" y="967479"/>
                    <a:pt x="1275644" y="967082"/>
                    <a:pt x="1309511" y="959556"/>
                  </a:cubicBezTo>
                  <a:cubicBezTo>
                    <a:pt x="1343378" y="952030"/>
                    <a:pt x="1429925" y="936978"/>
                    <a:pt x="1467555" y="925689"/>
                  </a:cubicBezTo>
                  <a:cubicBezTo>
                    <a:pt x="1505185" y="914400"/>
                    <a:pt x="1458028" y="924933"/>
                    <a:pt x="1535289" y="891822"/>
                  </a:cubicBezTo>
                  <a:cubicBezTo>
                    <a:pt x="1549549" y="885710"/>
                    <a:pt x="1565583" y="884992"/>
                    <a:pt x="1580444" y="880534"/>
                  </a:cubicBezTo>
                  <a:cubicBezTo>
                    <a:pt x="1603239" y="873695"/>
                    <a:pt x="1610547" y="873008"/>
                    <a:pt x="1648177" y="857956"/>
                  </a:cubicBezTo>
                  <a:cubicBezTo>
                    <a:pt x="1685807" y="842904"/>
                    <a:pt x="1774237" y="805274"/>
                    <a:pt x="1806222" y="790222"/>
                  </a:cubicBezTo>
                  <a:cubicBezTo>
                    <a:pt x="1817511" y="782696"/>
                    <a:pt x="1827954" y="773713"/>
                    <a:pt x="1840089" y="767645"/>
                  </a:cubicBezTo>
                  <a:cubicBezTo>
                    <a:pt x="1850732" y="762324"/>
                    <a:pt x="1864054" y="762957"/>
                    <a:pt x="1873955" y="756356"/>
                  </a:cubicBezTo>
                  <a:cubicBezTo>
                    <a:pt x="1887239" y="747500"/>
                    <a:pt x="1895557" y="732710"/>
                    <a:pt x="1907822" y="722489"/>
                  </a:cubicBezTo>
                  <a:cubicBezTo>
                    <a:pt x="1945112" y="691414"/>
                    <a:pt x="1942675" y="704939"/>
                    <a:pt x="1986844" y="677334"/>
                  </a:cubicBezTo>
                  <a:cubicBezTo>
                    <a:pt x="2002799" y="667362"/>
                    <a:pt x="2016586" y="654257"/>
                    <a:pt x="2032000" y="643467"/>
                  </a:cubicBezTo>
                  <a:cubicBezTo>
                    <a:pt x="2054230" y="627906"/>
                    <a:pt x="2080545" y="617498"/>
                    <a:pt x="2099733" y="598311"/>
                  </a:cubicBezTo>
                  <a:cubicBezTo>
                    <a:pt x="2111022" y="587022"/>
                    <a:pt x="2120609" y="573724"/>
                    <a:pt x="2133600" y="564445"/>
                  </a:cubicBezTo>
                  <a:cubicBezTo>
                    <a:pt x="2164588" y="542311"/>
                    <a:pt x="2185959" y="545952"/>
                    <a:pt x="2212622" y="519289"/>
                  </a:cubicBezTo>
                  <a:cubicBezTo>
                    <a:pt x="2225926" y="505985"/>
                    <a:pt x="2235200" y="489186"/>
                    <a:pt x="2246489" y="474134"/>
                  </a:cubicBezTo>
                  <a:cubicBezTo>
                    <a:pt x="2265304" y="451556"/>
                    <a:pt x="2299170" y="410163"/>
                    <a:pt x="2325511" y="383822"/>
                  </a:cubicBezTo>
                  <a:cubicBezTo>
                    <a:pt x="2341084" y="372142"/>
                    <a:pt x="2376311" y="346193"/>
                    <a:pt x="2404533" y="316089"/>
                  </a:cubicBezTo>
                  <a:cubicBezTo>
                    <a:pt x="2432755" y="285985"/>
                    <a:pt x="2476029" y="227659"/>
                    <a:pt x="2494844" y="203200"/>
                  </a:cubicBezTo>
                  <a:cubicBezTo>
                    <a:pt x="2502370" y="191911"/>
                    <a:pt x="2508296" y="179373"/>
                    <a:pt x="2517422" y="169334"/>
                  </a:cubicBezTo>
                  <a:cubicBezTo>
                    <a:pt x="2546060" y="137832"/>
                    <a:pt x="2607733" y="79022"/>
                    <a:pt x="2607733" y="79022"/>
                  </a:cubicBezTo>
                  <a:cubicBezTo>
                    <a:pt x="2634800" y="-2176"/>
                    <a:pt x="2601961" y="99224"/>
                    <a:pt x="2630311" y="0"/>
                  </a:cubicBezTo>
                </a:path>
              </a:pathLst>
            </a:custGeom>
            <a:ln>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kumimoji="1" lang="ja-JP" altLang="en-US"/>
            </a:p>
          </p:txBody>
        </p:sp>
      </p:grpSp>
    </p:spTree>
    <p:extLst>
      <p:ext uri="{BB962C8B-B14F-4D97-AF65-F5344CB8AC3E}">
        <p14:creationId xmlns:p14="http://schemas.microsoft.com/office/powerpoint/2010/main" val="30724568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30ED7-B7EB-1700-A131-3CB9A18C5244}"/>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65A6710B-9A53-1FF8-4086-9C713E78B269}"/>
              </a:ext>
            </a:extLst>
          </p:cNvPr>
          <p:cNvSpPr>
            <a:spLocks noGrp="1"/>
          </p:cNvSpPr>
          <p:nvPr>
            <p:ph type="sldNum" sz="quarter" idx="12"/>
          </p:nvPr>
        </p:nvSpPr>
        <p:spPr/>
        <p:txBody>
          <a:bodyPr/>
          <a:lstStyle/>
          <a:p>
            <a:fld id="{39CB7DCB-03B8-4230-8C02-FEF92E79086E}" type="slidenum">
              <a:rPr kumimoji="1" lang="ja-JP" altLang="en-US" smtClean="0"/>
              <a:t>40</a:t>
            </a:fld>
            <a:endParaRPr kumimoji="1" lang="ja-JP" altLang="en-US"/>
          </a:p>
        </p:txBody>
      </p:sp>
      <p:grpSp>
        <p:nvGrpSpPr>
          <p:cNvPr id="2" name="グループ化 1">
            <a:extLst>
              <a:ext uri="{FF2B5EF4-FFF2-40B4-BE49-F238E27FC236}">
                <a16:creationId xmlns:a16="http://schemas.microsoft.com/office/drawing/2014/main" id="{89FFEFAC-6B9E-095D-397C-B0FF20CADCAE}"/>
              </a:ext>
            </a:extLst>
          </p:cNvPr>
          <p:cNvGrpSpPr/>
          <p:nvPr/>
        </p:nvGrpSpPr>
        <p:grpSpPr>
          <a:xfrm>
            <a:off x="24714" y="0"/>
            <a:ext cx="9119286" cy="438912"/>
            <a:chOff x="0" y="0"/>
            <a:chExt cx="9119286" cy="438912"/>
          </a:xfrm>
        </p:grpSpPr>
        <p:sp>
          <p:nvSpPr>
            <p:cNvPr id="3" name="正方形/長方形 2">
              <a:extLst>
                <a:ext uri="{FF2B5EF4-FFF2-40B4-BE49-F238E27FC236}">
                  <a16:creationId xmlns:a16="http://schemas.microsoft.com/office/drawing/2014/main" id="{967C8B7E-A912-5B42-5830-08892C7CD48A}"/>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7D4A3579-3F93-2DDA-DCB0-56474C772A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265D40DA-D090-BC03-DFE6-95F2D4DFB1B3}"/>
              </a:ext>
            </a:extLst>
          </p:cNvPr>
          <p:cNvSpPr txBox="1"/>
          <p:nvPr/>
        </p:nvSpPr>
        <p:spPr>
          <a:xfrm>
            <a:off x="24714" y="-14488"/>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a:t>
            </a:r>
          </a:p>
        </p:txBody>
      </p:sp>
      <p:pic>
        <p:nvPicPr>
          <p:cNvPr id="11" name="図 10">
            <a:extLst>
              <a:ext uri="{FF2B5EF4-FFF2-40B4-BE49-F238E27FC236}">
                <a16:creationId xmlns:a16="http://schemas.microsoft.com/office/drawing/2014/main" id="{371D6B66-C852-B2DF-5B79-BBBE0F7048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766" y="641511"/>
            <a:ext cx="3514417" cy="4970314"/>
          </a:xfrm>
          <a:prstGeom prst="rect">
            <a:avLst/>
          </a:prstGeom>
        </p:spPr>
      </p:pic>
      <p:sp>
        <p:nvSpPr>
          <p:cNvPr id="12" name="テキスト ボックス 11">
            <a:extLst>
              <a:ext uri="{FF2B5EF4-FFF2-40B4-BE49-F238E27FC236}">
                <a16:creationId xmlns:a16="http://schemas.microsoft.com/office/drawing/2014/main" id="{C2D02C91-E145-EB86-0AA0-BF7DC06B7391}"/>
              </a:ext>
            </a:extLst>
          </p:cNvPr>
          <p:cNvSpPr txBox="1"/>
          <p:nvPr/>
        </p:nvSpPr>
        <p:spPr>
          <a:xfrm>
            <a:off x="4042108" y="744064"/>
            <a:ext cx="4831683" cy="3416320"/>
          </a:xfrm>
          <a:prstGeom prst="rect">
            <a:avLst/>
          </a:prstGeom>
          <a:noFill/>
        </p:spPr>
        <p:txBody>
          <a:bodyPr wrap="square" rtlCol="0">
            <a:spAutoFit/>
          </a:bodyPr>
          <a:lstStyle/>
          <a:p>
            <a:r>
              <a:rPr kumimoji="1" lang="ja-JP" altLang="en-US" dirty="0">
                <a:solidFill>
                  <a:srgbClr val="0070C0"/>
                </a:solidFill>
                <a:latin typeface="+mn-ea"/>
              </a:rPr>
              <a:t>善徳とびのす谷地区での豪雨による崩壊が土石流化した事例（夏季に実施）</a:t>
            </a:r>
            <a:endParaRPr kumimoji="1" lang="en-US" altLang="ja-JP" dirty="0">
              <a:solidFill>
                <a:srgbClr val="0070C0"/>
              </a:solidFill>
              <a:latin typeface="+mn-ea"/>
            </a:endParaRPr>
          </a:p>
          <a:p>
            <a:endParaRPr lang="en-US" altLang="ja-JP" dirty="0">
              <a:latin typeface="+mn-ea"/>
            </a:endParaRPr>
          </a:p>
          <a:p>
            <a:r>
              <a:rPr kumimoji="1" lang="ja-JP" altLang="en-US" dirty="0">
                <a:latin typeface="+mn-ea"/>
              </a:rPr>
              <a:t>・測線網（縦断</a:t>
            </a:r>
            <a:r>
              <a:rPr lang="en-US" altLang="ja-JP" dirty="0">
                <a:latin typeface="+mn-ea"/>
              </a:rPr>
              <a:t>x</a:t>
            </a:r>
            <a:r>
              <a:rPr lang="ja-JP" altLang="en-US" dirty="0">
                <a:latin typeface="+mn-ea"/>
              </a:rPr>
              <a:t>横断：</a:t>
            </a:r>
            <a:r>
              <a:rPr lang="en-US" altLang="ja-JP" dirty="0">
                <a:latin typeface="+mn-ea"/>
              </a:rPr>
              <a:t>15mx10m</a:t>
            </a:r>
            <a:r>
              <a:rPr kumimoji="1" lang="ja-JP" altLang="en-US" dirty="0">
                <a:latin typeface="+mn-ea"/>
              </a:rPr>
              <a:t>）内での温度差</a:t>
            </a:r>
            <a:endParaRPr kumimoji="1" lang="en-US" altLang="ja-JP" dirty="0">
              <a:latin typeface="+mn-ea"/>
            </a:endParaRPr>
          </a:p>
          <a:p>
            <a:r>
              <a:rPr lang="ja-JP" altLang="en-US" dirty="0">
                <a:latin typeface="+mn-ea"/>
              </a:rPr>
              <a:t>　</a:t>
            </a:r>
            <a:r>
              <a:rPr lang="en-US" altLang="ja-JP" dirty="0">
                <a:latin typeface="+mn-ea"/>
              </a:rPr>
              <a:t>5.5</a:t>
            </a:r>
            <a:r>
              <a:rPr lang="ja-JP" altLang="en-US" dirty="0">
                <a:latin typeface="+mn-ea"/>
              </a:rPr>
              <a:t>℃（</a:t>
            </a:r>
            <a:r>
              <a:rPr lang="en-US" altLang="ja-JP" dirty="0">
                <a:latin typeface="+mn-ea"/>
              </a:rPr>
              <a:t>20.6-15.1</a:t>
            </a:r>
            <a:r>
              <a:rPr lang="ja-JP" altLang="en-US" dirty="0">
                <a:latin typeface="+mn-ea"/>
              </a:rPr>
              <a:t>℃）</a:t>
            </a:r>
            <a:endParaRPr kumimoji="1" lang="en-US" altLang="ja-JP" dirty="0">
              <a:latin typeface="+mn-ea"/>
            </a:endParaRPr>
          </a:p>
          <a:p>
            <a:r>
              <a:rPr lang="ja-JP" altLang="en-US" dirty="0"/>
              <a:t>・水みち（流動地下水経路）と推定した箇所付近</a:t>
            </a:r>
            <a:endParaRPr lang="en-US" altLang="ja-JP" dirty="0"/>
          </a:p>
          <a:p>
            <a:r>
              <a:rPr lang="ja-JP" altLang="en-US" dirty="0"/>
              <a:t>　</a:t>
            </a:r>
            <a:r>
              <a:rPr lang="ja-JP" altLang="en-US" dirty="0">
                <a:latin typeface="+mn-ea"/>
              </a:rPr>
              <a:t>に崩壊が発生</a:t>
            </a:r>
            <a:endParaRPr lang="en-US" altLang="ja-JP" dirty="0">
              <a:latin typeface="+mn-ea"/>
            </a:endParaRPr>
          </a:p>
          <a:p>
            <a:r>
              <a:rPr lang="ja-JP" altLang="en-US" dirty="0">
                <a:latin typeface="+mn-ea"/>
              </a:rPr>
              <a:t>・低温部の分布状況と湧水の化学分析により，</a:t>
            </a:r>
            <a:endParaRPr lang="en-US" altLang="ja-JP" dirty="0">
              <a:latin typeface="+mn-ea"/>
            </a:endParaRPr>
          </a:p>
          <a:p>
            <a:r>
              <a:rPr lang="ja-JP" altLang="en-US" dirty="0">
                <a:latin typeface="+mn-ea"/>
              </a:rPr>
              <a:t>　深部からの地下水と浅部の地下水に分類</a:t>
            </a:r>
            <a:endParaRPr lang="en-US" altLang="ja-JP" dirty="0">
              <a:latin typeface="+mn-ea"/>
            </a:endParaRPr>
          </a:p>
          <a:p>
            <a:r>
              <a:rPr kumimoji="1" lang="ja-JP" altLang="en-US" dirty="0">
                <a:latin typeface="Calibri 本文"/>
              </a:rPr>
              <a:t>・</a:t>
            </a:r>
            <a:r>
              <a:rPr kumimoji="1" lang="ja-JP" altLang="en-US" u="sng" dirty="0">
                <a:latin typeface="Calibri 本文"/>
              </a:rPr>
              <a:t>隣接する流動地下水経路（①と②）において，</a:t>
            </a:r>
            <a:endParaRPr kumimoji="1" lang="en-US" altLang="ja-JP" u="sng" dirty="0">
              <a:latin typeface="Calibri 本文"/>
            </a:endParaRPr>
          </a:p>
          <a:p>
            <a:r>
              <a:rPr kumimoji="1" lang="ja-JP" altLang="en-US" dirty="0">
                <a:latin typeface="Calibri 本文"/>
              </a:rPr>
              <a:t>　</a:t>
            </a:r>
            <a:r>
              <a:rPr kumimoji="1" lang="ja-JP" altLang="en-US" u="sng" dirty="0">
                <a:latin typeface="Calibri 本文"/>
              </a:rPr>
              <a:t>水質や水温が全く異なる</a:t>
            </a:r>
            <a:endParaRPr kumimoji="1" lang="en-US" altLang="ja-JP" u="sng" dirty="0">
              <a:latin typeface="Calibri 本文"/>
            </a:endParaRPr>
          </a:p>
          <a:p>
            <a:endParaRPr kumimoji="1" lang="en-US" altLang="ja-JP" dirty="0">
              <a:latin typeface="Calibri 本文"/>
            </a:endParaRPr>
          </a:p>
        </p:txBody>
      </p:sp>
      <p:sp>
        <p:nvSpPr>
          <p:cNvPr id="13" name="テキスト ボックス 12">
            <a:extLst>
              <a:ext uri="{FF2B5EF4-FFF2-40B4-BE49-F238E27FC236}">
                <a16:creationId xmlns:a16="http://schemas.microsoft.com/office/drawing/2014/main" id="{CE2854EC-7C8A-F58D-8F74-52D89F6674A0}"/>
              </a:ext>
            </a:extLst>
          </p:cNvPr>
          <p:cNvSpPr txBox="1"/>
          <p:nvPr/>
        </p:nvSpPr>
        <p:spPr>
          <a:xfrm>
            <a:off x="163097" y="5754824"/>
            <a:ext cx="3879011" cy="461665"/>
          </a:xfrm>
          <a:prstGeom prst="rect">
            <a:avLst/>
          </a:prstGeom>
          <a:noFill/>
        </p:spPr>
        <p:txBody>
          <a:bodyPr wrap="none" rtlCol="0">
            <a:spAutoFit/>
          </a:bodyPr>
          <a:lstStyle/>
          <a:p>
            <a:r>
              <a:rPr kumimoji="1" lang="en-US" altLang="ja-JP" sz="1200" i="1" dirty="0"/>
              <a:t>G. Furuya, A. </a:t>
            </a:r>
            <a:r>
              <a:rPr kumimoji="1" lang="en-US" altLang="ja-JP" sz="1200" i="1" dirty="0" err="1"/>
              <a:t>Suemine</a:t>
            </a:r>
            <a:r>
              <a:rPr kumimoji="1" lang="en-US" altLang="ja-JP" sz="1200" i="1" dirty="0"/>
              <a:t>, J. Honda, G. Wang, M. Inoue (2017);</a:t>
            </a:r>
          </a:p>
          <a:p>
            <a:r>
              <a:rPr lang="en-US" altLang="ja-JP" sz="1200" i="1" dirty="0"/>
              <a:t>4</a:t>
            </a:r>
            <a:r>
              <a:rPr lang="en-US" altLang="ja-JP" sz="1200" i="1" baseline="30000" dirty="0"/>
              <a:t>th</a:t>
            </a:r>
            <a:r>
              <a:rPr lang="en-US" altLang="ja-JP" sz="1200" i="1" dirty="0"/>
              <a:t> World landslide Forum, Ljubljana</a:t>
            </a:r>
            <a:endParaRPr kumimoji="1" lang="ja-JP" altLang="en-US" sz="1200" i="1" dirty="0"/>
          </a:p>
        </p:txBody>
      </p:sp>
    </p:spTree>
    <p:extLst>
      <p:ext uri="{BB962C8B-B14F-4D97-AF65-F5344CB8AC3E}">
        <p14:creationId xmlns:p14="http://schemas.microsoft.com/office/powerpoint/2010/main" val="1842263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41DDF-547C-B53B-858E-AA3AF8F2B323}"/>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A6339B2D-2943-8A1C-E568-7FE004F51DD2}"/>
              </a:ext>
            </a:extLst>
          </p:cNvPr>
          <p:cNvSpPr txBox="1"/>
          <p:nvPr/>
        </p:nvSpPr>
        <p:spPr>
          <a:xfrm>
            <a:off x="24714" y="470483"/>
            <a:ext cx="2417650" cy="400110"/>
          </a:xfrm>
          <a:prstGeom prst="rect">
            <a:avLst/>
          </a:prstGeom>
          <a:noFill/>
        </p:spPr>
        <p:txBody>
          <a:bodyPr wrap="none" rtlCol="0">
            <a:spAutoFit/>
          </a:bodyPr>
          <a:lstStyle/>
          <a:p>
            <a:r>
              <a:rPr lang="ja-JP" altLang="en-US" sz="2000" dirty="0">
                <a:latin typeface="+mn-ea"/>
                <a:ea typeface="+mn-ea"/>
              </a:rPr>
              <a:t>京都府菅田地すべり</a:t>
            </a:r>
            <a:endParaRPr lang="ja-JP" altLang="en-US" b="1" dirty="0">
              <a:solidFill>
                <a:srgbClr val="FF0000"/>
              </a:solidFill>
            </a:endParaRPr>
          </a:p>
        </p:txBody>
      </p:sp>
      <p:pic>
        <p:nvPicPr>
          <p:cNvPr id="6" name="Picture 4" descr="fdv061">
            <a:extLst>
              <a:ext uri="{FF2B5EF4-FFF2-40B4-BE49-F238E27FC236}">
                <a16:creationId xmlns:a16="http://schemas.microsoft.com/office/drawing/2014/main" id="{6D9C86AB-370C-7289-2724-97911AC9236A}"/>
              </a:ext>
            </a:extLst>
          </p:cNvPr>
          <p:cNvPicPr>
            <a:picLocks noChangeAspect="1" noChangeArrowheads="1"/>
          </p:cNvPicPr>
          <p:nvPr/>
        </p:nvPicPr>
        <p:blipFill rotWithShape="1">
          <a:blip r:embed="rId2" cstate="print"/>
          <a:srcRect r="51180" b="19882"/>
          <a:stretch>
            <a:fillRect/>
          </a:stretch>
        </p:blipFill>
        <p:spPr bwMode="auto">
          <a:xfrm>
            <a:off x="5193427" y="809037"/>
            <a:ext cx="3195662" cy="396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6">
            <a:extLst>
              <a:ext uri="{FF2B5EF4-FFF2-40B4-BE49-F238E27FC236}">
                <a16:creationId xmlns:a16="http://schemas.microsoft.com/office/drawing/2014/main" id="{935A3E3C-8D02-9278-D6F4-2E7C0D2E8BAB}"/>
              </a:ext>
            </a:extLst>
          </p:cNvPr>
          <p:cNvSpPr txBox="1"/>
          <p:nvPr/>
        </p:nvSpPr>
        <p:spPr>
          <a:xfrm>
            <a:off x="6450659" y="433703"/>
            <a:ext cx="2635658" cy="338554"/>
          </a:xfrm>
          <a:prstGeom prst="rect">
            <a:avLst/>
          </a:prstGeom>
          <a:noFill/>
        </p:spPr>
        <p:txBody>
          <a:bodyPr wrap="none" rtlCol="0">
            <a:spAutoFit/>
          </a:bodyPr>
          <a:lstStyle/>
          <a:p>
            <a:r>
              <a:rPr lang="ja-JP" altLang="en-US" sz="1600" dirty="0">
                <a:latin typeface="+mn-ea"/>
                <a:ea typeface="+mn-ea"/>
              </a:rPr>
              <a:t>竹内篤雄先生の資料に加筆</a:t>
            </a:r>
            <a:endParaRPr lang="ja-JP" altLang="en-US" sz="1600" b="1" dirty="0">
              <a:solidFill>
                <a:srgbClr val="FF0000"/>
              </a:solidFill>
            </a:endParaRPr>
          </a:p>
        </p:txBody>
      </p:sp>
      <p:sp>
        <p:nvSpPr>
          <p:cNvPr id="8" name="テキスト ボックス 7">
            <a:extLst>
              <a:ext uri="{FF2B5EF4-FFF2-40B4-BE49-F238E27FC236}">
                <a16:creationId xmlns:a16="http://schemas.microsoft.com/office/drawing/2014/main" id="{370CF7A0-247B-92D4-B227-05B46649FB03}"/>
              </a:ext>
            </a:extLst>
          </p:cNvPr>
          <p:cNvSpPr txBox="1"/>
          <p:nvPr/>
        </p:nvSpPr>
        <p:spPr>
          <a:xfrm>
            <a:off x="323528" y="4861300"/>
            <a:ext cx="4155945" cy="646331"/>
          </a:xfrm>
          <a:prstGeom prst="rect">
            <a:avLst/>
          </a:prstGeom>
          <a:noFill/>
        </p:spPr>
        <p:txBody>
          <a:bodyPr wrap="square" rtlCol="0">
            <a:spAutoFit/>
          </a:bodyPr>
          <a:lstStyle/>
          <a:p>
            <a:r>
              <a:rPr lang="ja-JP" altLang="en-US" dirty="0">
                <a:latin typeface="+mn-ea"/>
                <a:ea typeface="+mn-ea"/>
              </a:rPr>
              <a:t>１ｍ深地温探査結果をもとに配置した集水井と集水ボーリングの方向</a:t>
            </a:r>
            <a:endParaRPr lang="en-US" altLang="ja-JP" dirty="0">
              <a:latin typeface="+mn-ea"/>
              <a:ea typeface="+mn-ea"/>
            </a:endParaRPr>
          </a:p>
        </p:txBody>
      </p:sp>
      <p:grpSp>
        <p:nvGrpSpPr>
          <p:cNvPr id="9" name="グループ化 8">
            <a:extLst>
              <a:ext uri="{FF2B5EF4-FFF2-40B4-BE49-F238E27FC236}">
                <a16:creationId xmlns:a16="http://schemas.microsoft.com/office/drawing/2014/main" id="{11B812FC-83C1-3019-BC8B-47D613DBF6C3}"/>
              </a:ext>
            </a:extLst>
          </p:cNvPr>
          <p:cNvGrpSpPr/>
          <p:nvPr/>
        </p:nvGrpSpPr>
        <p:grpSpPr>
          <a:xfrm>
            <a:off x="24714" y="0"/>
            <a:ext cx="9119286" cy="438912"/>
            <a:chOff x="0" y="0"/>
            <a:chExt cx="9119286" cy="438912"/>
          </a:xfrm>
        </p:grpSpPr>
        <p:sp>
          <p:nvSpPr>
            <p:cNvPr id="10" name="正方形/長方形 9">
              <a:extLst>
                <a:ext uri="{FF2B5EF4-FFF2-40B4-BE49-F238E27FC236}">
                  <a16:creationId xmlns:a16="http://schemas.microsoft.com/office/drawing/2014/main" id="{DD96416F-3B16-9238-F0EE-22F3026BB995}"/>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オブジェクト 4">
              <a:extLst>
                <a:ext uri="{FF2B5EF4-FFF2-40B4-BE49-F238E27FC236}">
                  <a16:creationId xmlns:a16="http://schemas.microsoft.com/office/drawing/2014/main" id="{66B5816A-402C-04C7-2B20-CE6273664ED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2" name="テキスト ボックス 11">
            <a:extLst>
              <a:ext uri="{FF2B5EF4-FFF2-40B4-BE49-F238E27FC236}">
                <a16:creationId xmlns:a16="http://schemas.microsoft.com/office/drawing/2014/main" id="{EF41EECC-6468-8E6F-AB67-C028BF447FCA}"/>
              </a:ext>
            </a:extLst>
          </p:cNvPr>
          <p:cNvSpPr txBox="1"/>
          <p:nvPr/>
        </p:nvSpPr>
        <p:spPr>
          <a:xfrm>
            <a:off x="24713" y="-14488"/>
            <a:ext cx="8843595"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地下水流箇所の平面分布の把握（集水ボーリングからの排水量）</a:t>
            </a:r>
          </a:p>
        </p:txBody>
      </p:sp>
      <p:grpSp>
        <p:nvGrpSpPr>
          <p:cNvPr id="17" name="グループ化 16">
            <a:extLst>
              <a:ext uri="{FF2B5EF4-FFF2-40B4-BE49-F238E27FC236}">
                <a16:creationId xmlns:a16="http://schemas.microsoft.com/office/drawing/2014/main" id="{497B78AA-AD27-55A3-6447-D0F41D33BDC7}"/>
              </a:ext>
            </a:extLst>
          </p:cNvPr>
          <p:cNvGrpSpPr/>
          <p:nvPr/>
        </p:nvGrpSpPr>
        <p:grpSpPr>
          <a:xfrm>
            <a:off x="448699" y="870593"/>
            <a:ext cx="4030774" cy="3746208"/>
            <a:chOff x="448699" y="870593"/>
            <a:chExt cx="4030774" cy="3746208"/>
          </a:xfrm>
        </p:grpSpPr>
        <p:pic>
          <p:nvPicPr>
            <p:cNvPr id="3" name="Picture 4" descr="fdv060">
              <a:extLst>
                <a:ext uri="{FF2B5EF4-FFF2-40B4-BE49-F238E27FC236}">
                  <a16:creationId xmlns:a16="http://schemas.microsoft.com/office/drawing/2014/main" id="{F88B240C-A3FE-6D03-D653-B79A493D39E2}"/>
                </a:ext>
              </a:extLst>
            </p:cNvPr>
            <p:cNvPicPr>
              <a:picLocks noChangeAspect="1" noChangeArrowheads="1"/>
            </p:cNvPicPr>
            <p:nvPr/>
          </p:nvPicPr>
          <p:blipFill>
            <a:blip r:embed="rId4" cstate="print"/>
            <a:srcRect/>
            <a:stretch>
              <a:fillRect/>
            </a:stretch>
          </p:blipFill>
          <p:spPr bwMode="auto">
            <a:xfrm>
              <a:off x="448699" y="870593"/>
              <a:ext cx="3729896" cy="3746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B53F9848-1B0E-D788-0D60-DCB890F0C960}"/>
                </a:ext>
              </a:extLst>
            </p:cNvPr>
            <p:cNvSpPr txBox="1"/>
            <p:nvPr/>
          </p:nvSpPr>
          <p:spPr>
            <a:xfrm>
              <a:off x="570344" y="1880267"/>
              <a:ext cx="663195" cy="369332"/>
            </a:xfrm>
            <a:prstGeom prst="rect">
              <a:avLst/>
            </a:prstGeom>
            <a:solidFill>
              <a:schemeClr val="bg1">
                <a:alpha val="50000"/>
              </a:schemeClr>
            </a:solidFill>
          </p:spPr>
          <p:txBody>
            <a:bodyPr wrap="none" rtlCol="0">
              <a:spAutoFit/>
            </a:bodyPr>
            <a:lstStyle/>
            <a:p>
              <a:r>
                <a:rPr lang="en-US" altLang="ja-JP" dirty="0">
                  <a:solidFill>
                    <a:srgbClr val="FF0000"/>
                  </a:solidFill>
                </a:rPr>
                <a:t>B</a:t>
              </a:r>
              <a:r>
                <a:rPr kumimoji="1" lang="en-US" altLang="ja-JP" dirty="0">
                  <a:solidFill>
                    <a:srgbClr val="FF0000"/>
                  </a:solidFill>
                </a:rPr>
                <a:t>or.1</a:t>
              </a:r>
              <a:endParaRPr kumimoji="1" lang="ja-JP" altLang="en-US" dirty="0">
                <a:solidFill>
                  <a:srgbClr val="FF0000"/>
                </a:solidFill>
              </a:endParaRPr>
            </a:p>
          </p:txBody>
        </p:sp>
        <p:sp>
          <p:nvSpPr>
            <p:cNvPr id="15" name="テキスト ボックス 14">
              <a:extLst>
                <a:ext uri="{FF2B5EF4-FFF2-40B4-BE49-F238E27FC236}">
                  <a16:creationId xmlns:a16="http://schemas.microsoft.com/office/drawing/2014/main" id="{28E1AC3E-62D2-DA8D-6AA4-5BBB2B9B38D9}"/>
                </a:ext>
              </a:extLst>
            </p:cNvPr>
            <p:cNvSpPr txBox="1"/>
            <p:nvPr/>
          </p:nvSpPr>
          <p:spPr>
            <a:xfrm>
              <a:off x="2722097" y="1166724"/>
              <a:ext cx="663195" cy="369332"/>
            </a:xfrm>
            <a:prstGeom prst="rect">
              <a:avLst/>
            </a:prstGeom>
            <a:solidFill>
              <a:schemeClr val="bg1">
                <a:alpha val="50000"/>
              </a:schemeClr>
            </a:solidFill>
          </p:spPr>
          <p:txBody>
            <a:bodyPr wrap="square">
              <a:spAutoFit/>
            </a:bodyPr>
            <a:lstStyle/>
            <a:p>
              <a:r>
                <a:rPr lang="en-US" altLang="ja-JP" dirty="0">
                  <a:solidFill>
                    <a:srgbClr val="FF0000"/>
                  </a:solidFill>
                </a:rPr>
                <a:t>B</a:t>
              </a:r>
              <a:r>
                <a:rPr kumimoji="1" lang="en-US" altLang="ja-JP" dirty="0">
                  <a:solidFill>
                    <a:srgbClr val="FF0000"/>
                  </a:solidFill>
                </a:rPr>
                <a:t>or.6</a:t>
              </a:r>
              <a:endParaRPr kumimoji="1" lang="ja-JP" altLang="en-US" dirty="0">
                <a:solidFill>
                  <a:srgbClr val="FF0000"/>
                </a:solidFill>
              </a:endParaRPr>
            </a:p>
          </p:txBody>
        </p:sp>
        <p:sp>
          <p:nvSpPr>
            <p:cNvPr id="16" name="テキスト ボックス 15">
              <a:extLst>
                <a:ext uri="{FF2B5EF4-FFF2-40B4-BE49-F238E27FC236}">
                  <a16:creationId xmlns:a16="http://schemas.microsoft.com/office/drawing/2014/main" id="{D4CA65D8-F4FC-2DC7-29F6-98B683D72036}"/>
                </a:ext>
              </a:extLst>
            </p:cNvPr>
            <p:cNvSpPr txBox="1"/>
            <p:nvPr/>
          </p:nvSpPr>
          <p:spPr>
            <a:xfrm>
              <a:off x="3598383" y="3244334"/>
              <a:ext cx="881090" cy="369332"/>
            </a:xfrm>
            <a:prstGeom prst="rect">
              <a:avLst/>
            </a:prstGeom>
            <a:solidFill>
              <a:schemeClr val="bg1">
                <a:alpha val="50000"/>
              </a:schemeClr>
            </a:solidFill>
          </p:spPr>
          <p:txBody>
            <a:bodyPr wrap="square">
              <a:spAutoFit/>
            </a:bodyPr>
            <a:lstStyle/>
            <a:p>
              <a:r>
                <a:rPr lang="en-US" altLang="ja-JP" dirty="0">
                  <a:solidFill>
                    <a:srgbClr val="FF0000"/>
                  </a:solidFill>
                </a:rPr>
                <a:t>B</a:t>
              </a:r>
              <a:r>
                <a:rPr kumimoji="1" lang="en-US" altLang="ja-JP" dirty="0">
                  <a:solidFill>
                    <a:srgbClr val="FF0000"/>
                  </a:solidFill>
                </a:rPr>
                <a:t>or.</a:t>
              </a:r>
              <a:r>
                <a:rPr lang="en-US" altLang="ja-JP" dirty="0">
                  <a:solidFill>
                    <a:srgbClr val="FF0000"/>
                  </a:solidFill>
                </a:rPr>
                <a:t>11</a:t>
              </a:r>
              <a:endParaRPr kumimoji="1" lang="ja-JP" altLang="en-US" dirty="0">
                <a:solidFill>
                  <a:srgbClr val="FF0000"/>
                </a:solidFill>
              </a:endParaRPr>
            </a:p>
          </p:txBody>
        </p:sp>
      </p:grpSp>
      <p:sp>
        <p:nvSpPr>
          <p:cNvPr id="18" name="テキスト ボックス 17">
            <a:extLst>
              <a:ext uri="{FF2B5EF4-FFF2-40B4-BE49-F238E27FC236}">
                <a16:creationId xmlns:a16="http://schemas.microsoft.com/office/drawing/2014/main" id="{023CFA4A-32F4-261B-3069-C24CE12BE1C1}"/>
              </a:ext>
            </a:extLst>
          </p:cNvPr>
          <p:cNvSpPr txBox="1"/>
          <p:nvPr/>
        </p:nvSpPr>
        <p:spPr>
          <a:xfrm>
            <a:off x="5473513" y="4861300"/>
            <a:ext cx="2635489" cy="369332"/>
          </a:xfrm>
          <a:prstGeom prst="rect">
            <a:avLst/>
          </a:prstGeom>
          <a:noFill/>
        </p:spPr>
        <p:txBody>
          <a:bodyPr wrap="square" rtlCol="0">
            <a:spAutoFit/>
          </a:bodyPr>
          <a:lstStyle/>
          <a:p>
            <a:r>
              <a:rPr lang="ja-JP" altLang="en-US" dirty="0">
                <a:latin typeface="+mn-ea"/>
                <a:ea typeface="+mn-ea"/>
              </a:rPr>
              <a:t>集水ボーリングの集水量</a:t>
            </a:r>
            <a:endParaRPr lang="en-US" altLang="ja-JP" dirty="0">
              <a:latin typeface="+mn-ea"/>
              <a:ea typeface="+mn-ea"/>
            </a:endParaRPr>
          </a:p>
        </p:txBody>
      </p:sp>
    </p:spTree>
    <p:extLst>
      <p:ext uri="{BB962C8B-B14F-4D97-AF65-F5344CB8AC3E}">
        <p14:creationId xmlns:p14="http://schemas.microsoft.com/office/powerpoint/2010/main" val="829322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CB77A-2C25-DB4F-B82D-627362BDB7C8}"/>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A1F2995-B945-F25A-42CF-117A91700AFB}"/>
              </a:ext>
            </a:extLst>
          </p:cNvPr>
          <p:cNvSpPr txBox="1"/>
          <p:nvPr/>
        </p:nvSpPr>
        <p:spPr>
          <a:xfrm>
            <a:off x="107504" y="488057"/>
            <a:ext cx="3700052" cy="400110"/>
          </a:xfrm>
          <a:prstGeom prst="rect">
            <a:avLst/>
          </a:prstGeom>
          <a:noFill/>
        </p:spPr>
        <p:txBody>
          <a:bodyPr wrap="none" rtlCol="0">
            <a:spAutoFit/>
          </a:bodyPr>
          <a:lstStyle/>
          <a:p>
            <a:r>
              <a:rPr lang="ja-JP" altLang="en-US" sz="2000" dirty="0">
                <a:latin typeface="+mn-ea"/>
                <a:ea typeface="+mn-ea"/>
              </a:rPr>
              <a:t>西井川地すべり（徳島県三好市）</a:t>
            </a:r>
            <a:endParaRPr lang="en-US" altLang="ja-JP" dirty="0">
              <a:latin typeface="+mn-ea"/>
            </a:endParaRPr>
          </a:p>
        </p:txBody>
      </p:sp>
      <p:grpSp>
        <p:nvGrpSpPr>
          <p:cNvPr id="4" name="グループ化 3">
            <a:extLst>
              <a:ext uri="{FF2B5EF4-FFF2-40B4-BE49-F238E27FC236}">
                <a16:creationId xmlns:a16="http://schemas.microsoft.com/office/drawing/2014/main" id="{F5DB644F-4BD8-52DB-D2DA-BAD737CE80F3}"/>
              </a:ext>
            </a:extLst>
          </p:cNvPr>
          <p:cNvGrpSpPr/>
          <p:nvPr/>
        </p:nvGrpSpPr>
        <p:grpSpPr>
          <a:xfrm>
            <a:off x="4639540" y="438479"/>
            <a:ext cx="3819999" cy="4551760"/>
            <a:chOff x="5277316" y="1854631"/>
            <a:chExt cx="3682610" cy="4551760"/>
          </a:xfrm>
        </p:grpSpPr>
        <p:grpSp>
          <p:nvGrpSpPr>
            <p:cNvPr id="5" name="グループ化 4">
              <a:extLst>
                <a:ext uri="{FF2B5EF4-FFF2-40B4-BE49-F238E27FC236}">
                  <a16:creationId xmlns:a16="http://schemas.microsoft.com/office/drawing/2014/main" id="{8E65688E-66D7-8362-A3FD-0D9CEDC91C0C}"/>
                </a:ext>
              </a:extLst>
            </p:cNvPr>
            <p:cNvGrpSpPr/>
            <p:nvPr/>
          </p:nvGrpSpPr>
          <p:grpSpPr>
            <a:xfrm>
              <a:off x="5277316" y="1854631"/>
              <a:ext cx="3682610" cy="4551760"/>
              <a:chOff x="-1205" y="-485209"/>
              <a:chExt cx="5770339" cy="6858000"/>
            </a:xfrm>
          </p:grpSpPr>
          <p:sp>
            <p:nvSpPr>
              <p:cNvPr id="8" name="テキスト ボックス 3">
                <a:extLst>
                  <a:ext uri="{FF2B5EF4-FFF2-40B4-BE49-F238E27FC236}">
                    <a16:creationId xmlns:a16="http://schemas.microsoft.com/office/drawing/2014/main" id="{4C212330-74E9-009A-F565-19BC69ADAD1B}"/>
                  </a:ext>
                </a:extLst>
              </p:cNvPr>
              <p:cNvSpPr txBox="1"/>
              <p:nvPr/>
            </p:nvSpPr>
            <p:spPr>
              <a:xfrm>
                <a:off x="5098731" y="5859857"/>
                <a:ext cx="670403" cy="324603"/>
              </a:xfrm>
              <a:prstGeom prst="rect">
                <a:avLst/>
              </a:prstGeom>
              <a:noFill/>
            </p:spPr>
            <p:txBody>
              <a:bodyPr wrap="square" rtlCol="0">
                <a:spAutoFit/>
              </a:bodyPr>
              <a:lstStyle/>
              <a:p>
                <a:pPr algn="ctr">
                  <a:spcAft>
                    <a:spcPts val="0"/>
                  </a:spcAft>
                </a:pPr>
                <a:r>
                  <a:rPr lang="ja-JP" sz="800" b="1"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en-US" sz="800" b="1"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m</a:t>
                </a:r>
                <a:r>
                  <a:rPr lang="ja-JP" sz="800" b="1"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endParaRPr 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9" name="テキスト ボックス 4">
                <a:extLst>
                  <a:ext uri="{FF2B5EF4-FFF2-40B4-BE49-F238E27FC236}">
                    <a16:creationId xmlns:a16="http://schemas.microsoft.com/office/drawing/2014/main" id="{FDF77888-7AC7-1C3D-07F6-0DD11B821EF6}"/>
                  </a:ext>
                </a:extLst>
              </p:cNvPr>
              <p:cNvSpPr txBox="1"/>
              <p:nvPr/>
            </p:nvSpPr>
            <p:spPr>
              <a:xfrm>
                <a:off x="-1205" y="-4646"/>
                <a:ext cx="620796" cy="324603"/>
              </a:xfrm>
              <a:prstGeom prst="rect">
                <a:avLst/>
              </a:prstGeom>
              <a:noFill/>
            </p:spPr>
            <p:txBody>
              <a:bodyPr wrap="square" rtlCol="0">
                <a:spAutoFit/>
              </a:bodyPr>
              <a:lstStyle/>
              <a:p>
                <a:pPr algn="ctr">
                  <a:spcAft>
                    <a:spcPts val="0"/>
                  </a:spcAft>
                </a:pPr>
                <a:r>
                  <a:rPr lang="ja-JP" sz="800" b="1"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en-US" sz="800" b="1"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m</a:t>
                </a:r>
                <a:r>
                  <a:rPr lang="ja-JP" sz="800" b="1"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endParaRPr 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pic>
            <p:nvPicPr>
              <p:cNvPr id="10" name="図 9">
                <a:extLst>
                  <a:ext uri="{FF2B5EF4-FFF2-40B4-BE49-F238E27FC236}">
                    <a16:creationId xmlns:a16="http://schemas.microsoft.com/office/drawing/2014/main" id="{21FD3E6E-7D84-6846-C179-1FAD624EEF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904" y="-485209"/>
                <a:ext cx="5244028" cy="6858000"/>
              </a:xfrm>
              <a:prstGeom prst="rect">
                <a:avLst/>
              </a:prstGeom>
            </p:spPr>
          </p:pic>
        </p:grpSp>
        <p:sp>
          <p:nvSpPr>
            <p:cNvPr id="6" name="吹き出し: 上矢印 5">
              <a:extLst>
                <a:ext uri="{FF2B5EF4-FFF2-40B4-BE49-F238E27FC236}">
                  <a16:creationId xmlns:a16="http://schemas.microsoft.com/office/drawing/2014/main" id="{26F0F6FF-35B0-F793-8ADD-7B313771EC81}"/>
                </a:ext>
              </a:extLst>
            </p:cNvPr>
            <p:cNvSpPr/>
            <p:nvPr/>
          </p:nvSpPr>
          <p:spPr>
            <a:xfrm>
              <a:off x="6807833" y="4497988"/>
              <a:ext cx="1202858" cy="865162"/>
            </a:xfrm>
            <a:prstGeom prst="upArrowCallout">
              <a:avLst>
                <a:gd name="adj1" fmla="val 15244"/>
                <a:gd name="adj2" fmla="val 18496"/>
                <a:gd name="adj3" fmla="val 25000"/>
                <a:gd name="adj4" fmla="val 64977"/>
              </a:avLst>
            </a:prstGeom>
            <a:solidFill>
              <a:srgbClr val="FFFF00"/>
            </a:solidFill>
            <a:ln>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en-US" altLang="ja-JP" sz="2400" dirty="0">
                  <a:solidFill>
                    <a:schemeClr val="tx1"/>
                  </a:solidFill>
                  <a:latin typeface="Calibri" panose="020F0502020204030204" pitchFamily="34" charset="0"/>
                  <a:cs typeface="Calibri" panose="020F0502020204030204" pitchFamily="34" charset="0"/>
                </a:rPr>
                <a:t>E7</a:t>
              </a:r>
              <a:r>
                <a:rPr kumimoji="1" lang="ja-JP" altLang="en-US" sz="2400" dirty="0">
                  <a:solidFill>
                    <a:schemeClr val="tx1"/>
                  </a:solidFill>
                  <a:latin typeface="Calibri" panose="020F0502020204030204" pitchFamily="34" charset="0"/>
                  <a:cs typeface="Calibri" panose="020F0502020204030204" pitchFamily="34" charset="0"/>
                </a:rPr>
                <a:t>測点</a:t>
              </a:r>
              <a:endParaRPr kumimoji="1" lang="ja-JP" altLang="en-US" dirty="0">
                <a:solidFill>
                  <a:schemeClr val="tx1"/>
                </a:solidFill>
                <a:latin typeface="Calibri" panose="020F0502020204030204" pitchFamily="34" charset="0"/>
                <a:cs typeface="Calibri" panose="020F0502020204030204" pitchFamily="34" charset="0"/>
              </a:endParaRPr>
            </a:p>
          </p:txBody>
        </p:sp>
        <p:sp>
          <p:nvSpPr>
            <p:cNvPr id="7" name="吹き出し: 下矢印 6">
              <a:extLst>
                <a:ext uri="{FF2B5EF4-FFF2-40B4-BE49-F238E27FC236}">
                  <a16:creationId xmlns:a16="http://schemas.microsoft.com/office/drawing/2014/main" id="{74DB7EBB-109B-63CA-FCA1-7859B4E3CCB6}"/>
                </a:ext>
              </a:extLst>
            </p:cNvPr>
            <p:cNvSpPr/>
            <p:nvPr/>
          </p:nvSpPr>
          <p:spPr>
            <a:xfrm>
              <a:off x="6743338" y="2425552"/>
              <a:ext cx="893641" cy="718212"/>
            </a:xfrm>
            <a:prstGeom prst="downArrowCallou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UI" panose="020B0604030504040204" pitchFamily="50" charset="-128"/>
                  <a:ea typeface="Meiryo UI" panose="020B0604030504040204" pitchFamily="50" charset="-128"/>
                </a:rPr>
                <a:t>I1</a:t>
              </a:r>
              <a:r>
                <a:rPr kumimoji="1" lang="ja-JP" altLang="en-US" dirty="0">
                  <a:solidFill>
                    <a:schemeClr val="tx1"/>
                  </a:solidFill>
                  <a:latin typeface="Meiryo UI" panose="020B0604030504040204" pitchFamily="50" charset="-128"/>
                  <a:ea typeface="Meiryo UI" panose="020B0604030504040204" pitchFamily="50" charset="-128"/>
                </a:rPr>
                <a:t>測点</a:t>
              </a:r>
            </a:p>
          </p:txBody>
        </p:sp>
      </p:grpSp>
      <p:pic>
        <p:nvPicPr>
          <p:cNvPr id="11" name="図 10">
            <a:extLst>
              <a:ext uri="{FF2B5EF4-FFF2-40B4-BE49-F238E27FC236}">
                <a16:creationId xmlns:a16="http://schemas.microsoft.com/office/drawing/2014/main" id="{04A0E728-E96C-ED57-06AD-ABBA083FD186}"/>
              </a:ext>
            </a:extLst>
          </p:cNvPr>
          <p:cNvPicPr>
            <a:picLocks noChangeAspect="1"/>
          </p:cNvPicPr>
          <p:nvPr/>
        </p:nvPicPr>
        <p:blipFill>
          <a:blip r:embed="rId3"/>
          <a:stretch>
            <a:fillRect/>
          </a:stretch>
        </p:blipFill>
        <p:spPr>
          <a:xfrm>
            <a:off x="877133" y="920529"/>
            <a:ext cx="2974667" cy="1507463"/>
          </a:xfrm>
          <a:prstGeom prst="rect">
            <a:avLst/>
          </a:prstGeom>
        </p:spPr>
      </p:pic>
      <p:sp>
        <p:nvSpPr>
          <p:cNvPr id="12" name="テキスト ボックス 11">
            <a:extLst>
              <a:ext uri="{FF2B5EF4-FFF2-40B4-BE49-F238E27FC236}">
                <a16:creationId xmlns:a16="http://schemas.microsoft.com/office/drawing/2014/main" id="{B3DD2488-750A-887A-0515-F53A4C9D0A24}"/>
              </a:ext>
            </a:extLst>
          </p:cNvPr>
          <p:cNvSpPr txBox="1"/>
          <p:nvPr/>
        </p:nvSpPr>
        <p:spPr>
          <a:xfrm>
            <a:off x="251519" y="2383077"/>
            <a:ext cx="4702741" cy="307777"/>
          </a:xfrm>
          <a:prstGeom prst="rect">
            <a:avLst/>
          </a:prstGeom>
          <a:noFill/>
        </p:spPr>
        <p:txBody>
          <a:bodyPr wrap="square" rtlCol="0">
            <a:spAutoFit/>
          </a:bodyPr>
          <a:lstStyle/>
          <a:p>
            <a:r>
              <a:rPr kumimoji="1" lang="en-US" altLang="ja-JP" sz="1400" dirty="0">
                <a:latin typeface="Meiryo UI" panose="020B0604030504040204" pitchFamily="50" charset="-128"/>
                <a:ea typeface="Meiryo UI" panose="020B0604030504040204" pitchFamily="50" charset="-128"/>
              </a:rPr>
              <a:t>E</a:t>
            </a:r>
            <a:r>
              <a:rPr kumimoji="1" lang="ja-JP" altLang="en-US" sz="1400" dirty="0">
                <a:latin typeface="Meiryo UI" panose="020B0604030504040204" pitchFamily="50" charset="-128"/>
                <a:ea typeface="Meiryo UI" panose="020B0604030504040204" pitchFamily="50" charset="-128"/>
              </a:rPr>
              <a:t>測線における地温変化と降水量の関係（</a:t>
            </a:r>
            <a:r>
              <a:rPr kumimoji="1" lang="en-US" altLang="ja-JP" sz="1400" dirty="0">
                <a:latin typeface="Meiryo UI" panose="020B0604030504040204" pitchFamily="50" charset="-128"/>
                <a:ea typeface="Meiryo UI" panose="020B0604030504040204" pitchFamily="50" charset="-128"/>
              </a:rPr>
              <a:t>2018</a:t>
            </a:r>
            <a:r>
              <a:rPr kumimoji="1" lang="ja-JP" altLang="en-US" sz="1400" dirty="0">
                <a:latin typeface="Meiryo UI" panose="020B0604030504040204" pitchFamily="50" charset="-128"/>
                <a:ea typeface="Meiryo UI" panose="020B0604030504040204" pitchFamily="50" charset="-128"/>
              </a:rPr>
              <a:t>年</a:t>
            </a:r>
            <a:r>
              <a:rPr lang="en-US" altLang="ja-JP" sz="1400" dirty="0">
                <a:latin typeface="Meiryo UI" panose="020B0604030504040204" pitchFamily="50" charset="-128"/>
                <a:ea typeface="Meiryo UI" panose="020B0604030504040204" pitchFamily="50" charset="-128"/>
              </a:rPr>
              <a:t>8</a:t>
            </a:r>
            <a:r>
              <a:rPr lang="ja-JP" altLang="en-US" sz="1400" dirty="0">
                <a:latin typeface="Meiryo UI" panose="020B0604030504040204" pitchFamily="50" charset="-128"/>
                <a:ea typeface="Meiryo UI" panose="020B0604030504040204" pitchFamily="50" charset="-128"/>
              </a:rPr>
              <a:t>月</a:t>
            </a:r>
            <a:r>
              <a:rPr kumimoji="1" lang="ja-JP" altLang="en-US" sz="1400" dirty="0">
                <a:latin typeface="Meiryo UI" panose="020B0604030504040204" pitchFamily="50" charset="-128"/>
                <a:ea typeface="Meiryo UI" panose="020B0604030504040204" pitchFamily="50" charset="-128"/>
              </a:rPr>
              <a:t>）</a:t>
            </a:r>
          </a:p>
        </p:txBody>
      </p:sp>
      <p:pic>
        <p:nvPicPr>
          <p:cNvPr id="13" name="図 12">
            <a:extLst>
              <a:ext uri="{FF2B5EF4-FFF2-40B4-BE49-F238E27FC236}">
                <a16:creationId xmlns:a16="http://schemas.microsoft.com/office/drawing/2014/main" id="{AA704646-3412-1BFC-9A25-93758B01FF33}"/>
              </a:ext>
            </a:extLst>
          </p:cNvPr>
          <p:cNvPicPr>
            <a:picLocks noChangeAspect="1"/>
          </p:cNvPicPr>
          <p:nvPr/>
        </p:nvPicPr>
        <p:blipFill>
          <a:blip r:embed="rId4"/>
          <a:stretch>
            <a:fillRect/>
          </a:stretch>
        </p:blipFill>
        <p:spPr>
          <a:xfrm>
            <a:off x="905495" y="2698239"/>
            <a:ext cx="2902061" cy="1682106"/>
          </a:xfrm>
          <a:prstGeom prst="rect">
            <a:avLst/>
          </a:prstGeom>
        </p:spPr>
      </p:pic>
      <p:sp>
        <p:nvSpPr>
          <p:cNvPr id="14" name="テキスト ボックス 13">
            <a:extLst>
              <a:ext uri="{FF2B5EF4-FFF2-40B4-BE49-F238E27FC236}">
                <a16:creationId xmlns:a16="http://schemas.microsoft.com/office/drawing/2014/main" id="{DF13DF75-E4D7-60E1-DE1A-B9CB48CFCA77}"/>
              </a:ext>
            </a:extLst>
          </p:cNvPr>
          <p:cNvSpPr txBox="1"/>
          <p:nvPr/>
        </p:nvSpPr>
        <p:spPr>
          <a:xfrm>
            <a:off x="264729" y="4380345"/>
            <a:ext cx="4298960" cy="307777"/>
          </a:xfrm>
          <a:prstGeom prst="rect">
            <a:avLst/>
          </a:prstGeom>
          <a:noFill/>
        </p:spPr>
        <p:txBody>
          <a:bodyPr wrap="square" rtlCol="0">
            <a:spAutoFit/>
          </a:bodyPr>
          <a:lstStyle/>
          <a:p>
            <a:r>
              <a:rPr kumimoji="1" lang="en-US" altLang="ja-JP" sz="1400" dirty="0">
                <a:latin typeface="Meiryo UI" panose="020B0604030504040204" pitchFamily="50" charset="-128"/>
                <a:ea typeface="Meiryo UI" panose="020B0604030504040204" pitchFamily="50" charset="-128"/>
              </a:rPr>
              <a:t>I</a:t>
            </a:r>
            <a:r>
              <a:rPr kumimoji="1" lang="ja-JP" altLang="en-US" sz="1400" dirty="0">
                <a:latin typeface="Meiryo UI" panose="020B0604030504040204" pitchFamily="50" charset="-128"/>
                <a:ea typeface="Meiryo UI" panose="020B0604030504040204" pitchFamily="50" charset="-128"/>
              </a:rPr>
              <a:t>測線における地温変化と降水量の関係</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2018</a:t>
            </a:r>
            <a:r>
              <a:rPr lang="ja-JP" altLang="en-US" sz="1400" dirty="0">
                <a:latin typeface="Meiryo UI" panose="020B0604030504040204" pitchFamily="50" charset="-128"/>
                <a:ea typeface="Meiryo UI" panose="020B0604030504040204" pitchFamily="50" charset="-128"/>
              </a:rPr>
              <a:t>年</a:t>
            </a:r>
            <a:r>
              <a:rPr lang="en-US" altLang="ja-JP" sz="1400" dirty="0">
                <a:latin typeface="Meiryo UI" panose="020B0604030504040204" pitchFamily="50" charset="-128"/>
                <a:ea typeface="Meiryo UI" panose="020B0604030504040204" pitchFamily="50" charset="-128"/>
              </a:rPr>
              <a:t>8</a:t>
            </a:r>
            <a:r>
              <a:rPr lang="ja-JP" altLang="en-US" sz="1400" dirty="0">
                <a:latin typeface="Meiryo UI" panose="020B0604030504040204" pitchFamily="50" charset="-128"/>
                <a:ea typeface="Meiryo UI" panose="020B0604030504040204" pitchFamily="50" charset="-128"/>
              </a:rPr>
              <a:t>月）</a:t>
            </a:r>
            <a:endParaRPr kumimoji="1" lang="ja-JP" altLang="en-US" sz="1400" dirty="0">
              <a:latin typeface="Meiryo UI" panose="020B0604030504040204" pitchFamily="50" charset="-128"/>
              <a:ea typeface="Meiryo UI" panose="020B0604030504040204" pitchFamily="50" charset="-128"/>
            </a:endParaRPr>
          </a:p>
        </p:txBody>
      </p:sp>
      <p:pic>
        <p:nvPicPr>
          <p:cNvPr id="16" name="図 15">
            <a:extLst>
              <a:ext uri="{FF2B5EF4-FFF2-40B4-BE49-F238E27FC236}">
                <a16:creationId xmlns:a16="http://schemas.microsoft.com/office/drawing/2014/main" id="{F3127E96-4597-D0B5-AAF9-D4958C7BE99A}"/>
              </a:ext>
            </a:extLst>
          </p:cNvPr>
          <p:cNvPicPr>
            <a:picLocks noChangeAspect="1"/>
          </p:cNvPicPr>
          <p:nvPr/>
        </p:nvPicPr>
        <p:blipFill>
          <a:blip r:embed="rId5"/>
          <a:stretch>
            <a:fillRect/>
          </a:stretch>
        </p:blipFill>
        <p:spPr>
          <a:xfrm>
            <a:off x="887293" y="4688122"/>
            <a:ext cx="2886909" cy="1705589"/>
          </a:xfrm>
          <a:prstGeom prst="rect">
            <a:avLst/>
          </a:prstGeom>
        </p:spPr>
      </p:pic>
      <p:sp>
        <p:nvSpPr>
          <p:cNvPr id="17" name="テキスト ボックス 16">
            <a:extLst>
              <a:ext uri="{FF2B5EF4-FFF2-40B4-BE49-F238E27FC236}">
                <a16:creationId xmlns:a16="http://schemas.microsoft.com/office/drawing/2014/main" id="{E2124653-454E-8FCC-8A97-74E785231D56}"/>
              </a:ext>
            </a:extLst>
          </p:cNvPr>
          <p:cNvSpPr txBox="1"/>
          <p:nvPr/>
        </p:nvSpPr>
        <p:spPr>
          <a:xfrm>
            <a:off x="107503" y="6369943"/>
            <a:ext cx="4702741" cy="307777"/>
          </a:xfrm>
          <a:prstGeom prst="rect">
            <a:avLst/>
          </a:prstGeom>
          <a:noFill/>
        </p:spPr>
        <p:txBody>
          <a:bodyPr wrap="square" rtlCol="0">
            <a:spAutoFit/>
          </a:bodyPr>
          <a:lstStyle/>
          <a:p>
            <a:r>
              <a:rPr kumimoji="1" lang="en-US" altLang="ja-JP" sz="1400" dirty="0">
                <a:latin typeface="Meiryo UI" panose="020B0604030504040204" pitchFamily="50" charset="-128"/>
                <a:ea typeface="Meiryo UI" panose="020B0604030504040204" pitchFamily="50" charset="-128"/>
              </a:rPr>
              <a:t>I</a:t>
            </a:r>
            <a:r>
              <a:rPr kumimoji="1" lang="ja-JP" altLang="en-US" sz="1400" dirty="0">
                <a:latin typeface="Meiryo UI" panose="020B0604030504040204" pitchFamily="50" charset="-128"/>
                <a:ea typeface="Meiryo UI" panose="020B0604030504040204" pitchFamily="50" charset="-128"/>
              </a:rPr>
              <a:t>測線における地温変化と降水量の関係</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2016</a:t>
            </a:r>
            <a:r>
              <a:rPr lang="ja-JP" altLang="en-US" sz="1400" dirty="0">
                <a:latin typeface="Meiryo UI" panose="020B0604030504040204" pitchFamily="50" charset="-128"/>
                <a:ea typeface="Meiryo UI" panose="020B0604030504040204" pitchFamily="50" charset="-128"/>
              </a:rPr>
              <a:t>年</a:t>
            </a:r>
            <a:r>
              <a:rPr lang="en-US" altLang="ja-JP" sz="1400" dirty="0">
                <a:latin typeface="Meiryo UI" panose="020B0604030504040204" pitchFamily="50" charset="-128"/>
                <a:ea typeface="Meiryo UI" panose="020B0604030504040204" pitchFamily="50" charset="-128"/>
              </a:rPr>
              <a:t>1-2</a:t>
            </a:r>
            <a:r>
              <a:rPr lang="ja-JP" altLang="en-US" sz="1400" dirty="0">
                <a:latin typeface="Meiryo UI" panose="020B0604030504040204" pitchFamily="50" charset="-128"/>
                <a:ea typeface="Meiryo UI" panose="020B0604030504040204" pitchFamily="50" charset="-128"/>
              </a:rPr>
              <a:t>月）</a:t>
            </a:r>
            <a:endParaRPr kumimoji="1" lang="ja-JP" altLang="en-US" sz="1400" dirty="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7CAC3E4D-1B19-32F2-9DF3-89F6AF61CDD5}"/>
              </a:ext>
            </a:extLst>
          </p:cNvPr>
          <p:cNvSpPr txBox="1"/>
          <p:nvPr/>
        </p:nvSpPr>
        <p:spPr>
          <a:xfrm>
            <a:off x="4236697" y="4865528"/>
            <a:ext cx="4702741" cy="646331"/>
          </a:xfrm>
          <a:prstGeom prst="rect">
            <a:avLst/>
          </a:prstGeom>
          <a:noFill/>
        </p:spPr>
        <p:txBody>
          <a:bodyPr wrap="square" rtlCol="0">
            <a:spAutoFit/>
          </a:bodyPr>
          <a:lstStyle/>
          <a:p>
            <a:pPr algn="ctr"/>
            <a:r>
              <a:rPr lang="ja-JP" altLang="en-US" dirty="0">
                <a:latin typeface="+mn-ea"/>
                <a:ea typeface="+mn-ea"/>
              </a:rPr>
              <a:t>１ｍ深地温探査および１ｍ深地温の稠密観測（</a:t>
            </a:r>
            <a:r>
              <a:rPr lang="en-US" altLang="ja-JP" dirty="0">
                <a:latin typeface="+mn-ea"/>
                <a:ea typeface="+mn-ea"/>
              </a:rPr>
              <a:t>1</a:t>
            </a:r>
            <a:r>
              <a:rPr lang="ja-JP" altLang="en-US" dirty="0">
                <a:latin typeface="+mn-ea"/>
                <a:ea typeface="+mn-ea"/>
              </a:rPr>
              <a:t>時間インターバル）の結果</a:t>
            </a:r>
            <a:endParaRPr lang="en-US" altLang="ja-JP" dirty="0">
              <a:latin typeface="+mn-ea"/>
              <a:ea typeface="+mn-ea"/>
            </a:endParaRPr>
          </a:p>
        </p:txBody>
      </p:sp>
      <p:grpSp>
        <p:nvGrpSpPr>
          <p:cNvPr id="15" name="グループ化 14">
            <a:extLst>
              <a:ext uri="{FF2B5EF4-FFF2-40B4-BE49-F238E27FC236}">
                <a16:creationId xmlns:a16="http://schemas.microsoft.com/office/drawing/2014/main" id="{63072FD0-9FCF-CF80-D5F3-6E8B8BC643EC}"/>
              </a:ext>
            </a:extLst>
          </p:cNvPr>
          <p:cNvGrpSpPr/>
          <p:nvPr/>
        </p:nvGrpSpPr>
        <p:grpSpPr>
          <a:xfrm>
            <a:off x="4046" y="5739"/>
            <a:ext cx="9119286" cy="438912"/>
            <a:chOff x="0" y="0"/>
            <a:chExt cx="9119286" cy="438912"/>
          </a:xfrm>
        </p:grpSpPr>
        <p:sp>
          <p:nvSpPr>
            <p:cNvPr id="19" name="正方形/長方形 18">
              <a:extLst>
                <a:ext uri="{FF2B5EF4-FFF2-40B4-BE49-F238E27FC236}">
                  <a16:creationId xmlns:a16="http://schemas.microsoft.com/office/drawing/2014/main" id="{E614492C-B630-2229-560C-B57A4C5D09A9}"/>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オブジェクト 4">
              <a:extLst>
                <a:ext uri="{FF2B5EF4-FFF2-40B4-BE49-F238E27FC236}">
                  <a16:creationId xmlns:a16="http://schemas.microsoft.com/office/drawing/2014/main" id="{7CDC8F12-3701-DFBC-D2BC-843B08B30D5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1" name="テキスト ボックス 20">
            <a:extLst>
              <a:ext uri="{FF2B5EF4-FFF2-40B4-BE49-F238E27FC236}">
                <a16:creationId xmlns:a16="http://schemas.microsoft.com/office/drawing/2014/main" id="{7804B082-54DB-D590-C1C0-3C5F94E05699}"/>
              </a:ext>
            </a:extLst>
          </p:cNvPr>
          <p:cNvSpPr txBox="1"/>
          <p:nvPr/>
        </p:nvSpPr>
        <p:spPr>
          <a:xfrm>
            <a:off x="28760" y="5739"/>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豪雨直後の地下水上昇の例</a:t>
            </a:r>
          </a:p>
        </p:txBody>
      </p:sp>
      <p:sp>
        <p:nvSpPr>
          <p:cNvPr id="22" name="テキスト ボックス 21">
            <a:extLst>
              <a:ext uri="{FF2B5EF4-FFF2-40B4-BE49-F238E27FC236}">
                <a16:creationId xmlns:a16="http://schemas.microsoft.com/office/drawing/2014/main" id="{F5F958BC-259C-43B0-F04C-FC7C79882C41}"/>
              </a:ext>
            </a:extLst>
          </p:cNvPr>
          <p:cNvSpPr txBox="1"/>
          <p:nvPr/>
        </p:nvSpPr>
        <p:spPr>
          <a:xfrm>
            <a:off x="4104167" y="5461715"/>
            <a:ext cx="4881323" cy="738664"/>
          </a:xfrm>
          <a:prstGeom prst="rect">
            <a:avLst/>
          </a:prstGeom>
          <a:noFill/>
          <a:ln>
            <a:solidFill>
              <a:srgbClr val="FF0000"/>
            </a:solidFill>
          </a:ln>
        </p:spPr>
        <p:txBody>
          <a:bodyPr wrap="square" rtlCol="0">
            <a:spAutoFit/>
          </a:bodyPr>
          <a:lstStyle/>
          <a:p>
            <a:r>
              <a:rPr kumimoji="1" lang="ja-JP" altLang="en-US" sz="1400" b="1" dirty="0">
                <a:solidFill>
                  <a:srgbClr val="FF0000"/>
                </a:solidFill>
                <a:latin typeface="+mn-ea"/>
              </a:rPr>
              <a:t>・西井川の恒温層（地温に年変化が生じない深度：日本ではお</a:t>
            </a:r>
            <a:endParaRPr kumimoji="1" lang="en-US" altLang="ja-JP" sz="1400" b="1" dirty="0">
              <a:solidFill>
                <a:srgbClr val="FF0000"/>
              </a:solidFill>
              <a:latin typeface="+mn-ea"/>
            </a:endParaRPr>
          </a:p>
          <a:p>
            <a:r>
              <a:rPr kumimoji="1" lang="ja-JP" altLang="en-US" sz="1400" b="1" dirty="0">
                <a:solidFill>
                  <a:srgbClr val="FF0000"/>
                </a:solidFill>
                <a:latin typeface="+mn-ea"/>
              </a:rPr>
              <a:t>　およそ深度</a:t>
            </a:r>
            <a:r>
              <a:rPr kumimoji="1" lang="en-US" altLang="ja-JP" sz="1400" b="1" dirty="0">
                <a:solidFill>
                  <a:srgbClr val="FF0000"/>
                </a:solidFill>
                <a:latin typeface="+mn-ea"/>
              </a:rPr>
              <a:t>12</a:t>
            </a:r>
            <a:r>
              <a:rPr kumimoji="1" lang="ja-JP" altLang="en-US" sz="1400" b="1" dirty="0">
                <a:solidFill>
                  <a:srgbClr val="FF0000"/>
                </a:solidFill>
                <a:latin typeface="+mn-ea"/>
              </a:rPr>
              <a:t>～</a:t>
            </a:r>
            <a:r>
              <a:rPr kumimoji="1" lang="en-US" altLang="ja-JP" sz="1400" b="1" dirty="0">
                <a:solidFill>
                  <a:srgbClr val="FF0000"/>
                </a:solidFill>
                <a:latin typeface="+mn-ea"/>
              </a:rPr>
              <a:t>15m</a:t>
            </a:r>
            <a:r>
              <a:rPr kumimoji="1" lang="ja-JP" altLang="en-US" sz="1400" b="1" dirty="0">
                <a:solidFill>
                  <a:srgbClr val="FF0000"/>
                </a:solidFill>
                <a:latin typeface="+mn-ea"/>
              </a:rPr>
              <a:t>）における地温（地下水温）は</a:t>
            </a:r>
            <a:r>
              <a:rPr kumimoji="1" lang="en-US" altLang="ja-JP" sz="1400" b="1" dirty="0">
                <a:solidFill>
                  <a:srgbClr val="FF0000"/>
                </a:solidFill>
                <a:latin typeface="+mn-ea"/>
              </a:rPr>
              <a:t>12.5</a:t>
            </a:r>
            <a:r>
              <a:rPr kumimoji="1" lang="ja-JP" altLang="en-US" sz="1400" b="1" dirty="0">
                <a:solidFill>
                  <a:srgbClr val="FF0000"/>
                </a:solidFill>
                <a:latin typeface="+mn-ea"/>
              </a:rPr>
              <a:t>℃</a:t>
            </a:r>
            <a:endParaRPr kumimoji="1" lang="en-US" altLang="ja-JP" sz="1400" b="1" dirty="0">
              <a:solidFill>
                <a:srgbClr val="FF0000"/>
              </a:solidFill>
              <a:latin typeface="+mn-ea"/>
            </a:endParaRPr>
          </a:p>
          <a:p>
            <a:r>
              <a:rPr kumimoji="1" lang="ja-JP" altLang="en-US" sz="1400" b="1" dirty="0">
                <a:solidFill>
                  <a:srgbClr val="FF0000"/>
                </a:solidFill>
                <a:latin typeface="+mn-ea"/>
              </a:rPr>
              <a:t>・豪雨時の雨水温度はほぼ気温に等しい</a:t>
            </a:r>
          </a:p>
        </p:txBody>
      </p:sp>
      <p:sp>
        <p:nvSpPr>
          <p:cNvPr id="23" name="テキスト ボックス 22">
            <a:extLst>
              <a:ext uri="{FF2B5EF4-FFF2-40B4-BE49-F238E27FC236}">
                <a16:creationId xmlns:a16="http://schemas.microsoft.com/office/drawing/2014/main" id="{7FD14959-077B-6278-3362-12337AB51B22}"/>
              </a:ext>
            </a:extLst>
          </p:cNvPr>
          <p:cNvSpPr txBox="1"/>
          <p:nvPr/>
        </p:nvSpPr>
        <p:spPr>
          <a:xfrm>
            <a:off x="2107718" y="1341130"/>
            <a:ext cx="1699838" cy="461665"/>
          </a:xfrm>
          <a:prstGeom prst="rect">
            <a:avLst/>
          </a:prstGeom>
          <a:noFill/>
        </p:spPr>
        <p:txBody>
          <a:bodyPr wrap="square" rtlCol="0">
            <a:spAutoFit/>
          </a:bodyPr>
          <a:lstStyle/>
          <a:p>
            <a:r>
              <a:rPr kumimoji="1" lang="en-US" altLang="ja-JP" sz="1200" b="1" dirty="0">
                <a:solidFill>
                  <a:srgbClr val="FF0000"/>
                </a:solidFill>
                <a:effectLst>
                  <a:outerShdw blurRad="38100" dist="38100" dir="2700000" algn="tl">
                    <a:srgbClr val="000000">
                      <a:alpha val="43137"/>
                    </a:srgbClr>
                  </a:outerShdw>
                </a:effectLst>
                <a:latin typeface="+mn-ea"/>
              </a:rPr>
              <a:t>E7</a:t>
            </a:r>
            <a:r>
              <a:rPr kumimoji="1" lang="ja-JP" altLang="en-US" sz="1200" b="1" dirty="0">
                <a:solidFill>
                  <a:srgbClr val="FF0000"/>
                </a:solidFill>
                <a:effectLst>
                  <a:outerShdw blurRad="38100" dist="38100" dir="2700000" algn="tl">
                    <a:srgbClr val="000000">
                      <a:alpha val="43137"/>
                    </a:srgbClr>
                  </a:outerShdw>
                </a:effectLst>
                <a:latin typeface="+mn-ea"/>
              </a:rPr>
              <a:t>で急激な地温変化（特に地温低下）</a:t>
            </a:r>
          </a:p>
        </p:txBody>
      </p:sp>
      <p:sp>
        <p:nvSpPr>
          <p:cNvPr id="24" name="テキスト ボックス 23">
            <a:extLst>
              <a:ext uri="{FF2B5EF4-FFF2-40B4-BE49-F238E27FC236}">
                <a16:creationId xmlns:a16="http://schemas.microsoft.com/office/drawing/2014/main" id="{EE74290B-6BE1-A003-19E1-28A458A0D2DB}"/>
              </a:ext>
            </a:extLst>
          </p:cNvPr>
          <p:cNvSpPr txBox="1"/>
          <p:nvPr/>
        </p:nvSpPr>
        <p:spPr>
          <a:xfrm>
            <a:off x="2012859" y="3098479"/>
            <a:ext cx="1519317" cy="276999"/>
          </a:xfrm>
          <a:prstGeom prst="rect">
            <a:avLst/>
          </a:prstGeom>
          <a:noFill/>
        </p:spPr>
        <p:txBody>
          <a:bodyPr wrap="square" rtlCol="0">
            <a:spAutoFit/>
          </a:bodyPr>
          <a:lstStyle/>
          <a:p>
            <a:r>
              <a:rPr lang="en-US" altLang="ja-JP" sz="1200" b="1" dirty="0">
                <a:solidFill>
                  <a:srgbClr val="FF0000"/>
                </a:solidFill>
                <a:effectLst>
                  <a:outerShdw blurRad="38100" dist="38100" dir="2700000" algn="tl">
                    <a:srgbClr val="000000">
                      <a:alpha val="43137"/>
                    </a:srgbClr>
                  </a:outerShdw>
                </a:effectLst>
                <a:latin typeface="+mn-ea"/>
              </a:rPr>
              <a:t>I1</a:t>
            </a:r>
            <a:r>
              <a:rPr kumimoji="1" lang="ja-JP" altLang="en-US" sz="1200" b="1" dirty="0">
                <a:solidFill>
                  <a:srgbClr val="FF0000"/>
                </a:solidFill>
                <a:effectLst>
                  <a:outerShdw blurRad="38100" dist="38100" dir="2700000" algn="tl">
                    <a:srgbClr val="000000">
                      <a:alpha val="43137"/>
                    </a:srgbClr>
                  </a:outerShdw>
                </a:effectLst>
                <a:latin typeface="+mn-ea"/>
              </a:rPr>
              <a:t>で急激な地温低下</a:t>
            </a:r>
          </a:p>
        </p:txBody>
      </p:sp>
      <p:sp>
        <p:nvSpPr>
          <p:cNvPr id="25" name="テキスト ボックス 24">
            <a:extLst>
              <a:ext uri="{FF2B5EF4-FFF2-40B4-BE49-F238E27FC236}">
                <a16:creationId xmlns:a16="http://schemas.microsoft.com/office/drawing/2014/main" id="{10C75464-0C1F-5B69-153A-C62F74677FEF}"/>
              </a:ext>
            </a:extLst>
          </p:cNvPr>
          <p:cNvSpPr txBox="1"/>
          <p:nvPr/>
        </p:nvSpPr>
        <p:spPr>
          <a:xfrm>
            <a:off x="2012858" y="5270420"/>
            <a:ext cx="1519317" cy="461665"/>
          </a:xfrm>
          <a:prstGeom prst="rect">
            <a:avLst/>
          </a:prstGeom>
          <a:noFill/>
        </p:spPr>
        <p:txBody>
          <a:bodyPr wrap="square" rtlCol="0">
            <a:spAutoFit/>
          </a:bodyPr>
          <a:lstStyle/>
          <a:p>
            <a:r>
              <a:rPr lang="en-US" altLang="ja-JP" sz="1200" b="1" dirty="0">
                <a:solidFill>
                  <a:srgbClr val="FF0000"/>
                </a:solidFill>
                <a:effectLst>
                  <a:outerShdw blurRad="38100" dist="38100" dir="2700000" algn="tl">
                    <a:srgbClr val="000000">
                      <a:alpha val="43137"/>
                    </a:srgbClr>
                  </a:outerShdw>
                </a:effectLst>
                <a:latin typeface="+mn-ea"/>
              </a:rPr>
              <a:t>I1</a:t>
            </a:r>
            <a:r>
              <a:rPr kumimoji="1" lang="ja-JP" altLang="en-US" sz="1200" b="1" dirty="0">
                <a:solidFill>
                  <a:srgbClr val="FF0000"/>
                </a:solidFill>
                <a:effectLst>
                  <a:outerShdw blurRad="38100" dist="38100" dir="2700000" algn="tl">
                    <a:srgbClr val="000000">
                      <a:alpha val="43137"/>
                    </a:srgbClr>
                  </a:outerShdw>
                </a:effectLst>
                <a:latin typeface="+mn-ea"/>
              </a:rPr>
              <a:t>で急激な地温上昇</a:t>
            </a:r>
            <a:endParaRPr kumimoji="1" lang="en-US" altLang="ja-JP" sz="1200" b="1" dirty="0">
              <a:solidFill>
                <a:srgbClr val="FF0000"/>
              </a:solidFill>
              <a:effectLst>
                <a:outerShdw blurRad="38100" dist="38100" dir="2700000" algn="tl">
                  <a:srgbClr val="000000">
                    <a:alpha val="43137"/>
                  </a:srgbClr>
                </a:outerShdw>
              </a:effectLst>
              <a:latin typeface="+mn-ea"/>
            </a:endParaRPr>
          </a:p>
          <a:p>
            <a:r>
              <a:rPr lang="en-US" altLang="ja-JP" sz="1200" b="1" dirty="0">
                <a:solidFill>
                  <a:srgbClr val="FF0000"/>
                </a:solidFill>
                <a:effectLst>
                  <a:outerShdw blurRad="38100" dist="38100" dir="2700000" algn="tl">
                    <a:srgbClr val="000000">
                      <a:alpha val="43137"/>
                    </a:srgbClr>
                  </a:outerShdw>
                </a:effectLst>
                <a:latin typeface="+mn-ea"/>
              </a:rPr>
              <a:t>I2</a:t>
            </a:r>
            <a:r>
              <a:rPr lang="ja-JP" altLang="en-US" sz="1200" b="1" dirty="0">
                <a:solidFill>
                  <a:srgbClr val="FF0000"/>
                </a:solidFill>
                <a:effectLst>
                  <a:outerShdw blurRad="38100" dist="38100" dir="2700000" algn="tl">
                    <a:srgbClr val="000000">
                      <a:alpha val="43137"/>
                    </a:srgbClr>
                  </a:outerShdw>
                </a:effectLst>
                <a:latin typeface="+mn-ea"/>
              </a:rPr>
              <a:t>で急激な地温低下</a:t>
            </a:r>
            <a:endParaRPr kumimoji="1" lang="ja-JP" altLang="en-US" sz="1200" b="1" dirty="0">
              <a:solidFill>
                <a:srgbClr val="FF0000"/>
              </a:solidFill>
              <a:effectLst>
                <a:outerShdw blurRad="38100" dist="38100" dir="2700000" algn="tl">
                  <a:srgbClr val="000000">
                    <a:alpha val="43137"/>
                  </a:srgbClr>
                </a:outerShdw>
              </a:effectLst>
              <a:latin typeface="+mn-ea"/>
            </a:endParaRPr>
          </a:p>
        </p:txBody>
      </p:sp>
      <p:sp>
        <p:nvSpPr>
          <p:cNvPr id="2" name="テキスト ボックス 1">
            <a:extLst>
              <a:ext uri="{FF2B5EF4-FFF2-40B4-BE49-F238E27FC236}">
                <a16:creationId xmlns:a16="http://schemas.microsoft.com/office/drawing/2014/main" id="{F18EA998-4F04-01A7-8B85-DEFF4022DCDA}"/>
              </a:ext>
            </a:extLst>
          </p:cNvPr>
          <p:cNvSpPr txBox="1"/>
          <p:nvPr/>
        </p:nvSpPr>
        <p:spPr>
          <a:xfrm>
            <a:off x="7670296" y="6364078"/>
            <a:ext cx="1172821"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未公表資料</a:t>
            </a:r>
          </a:p>
        </p:txBody>
      </p:sp>
    </p:spTree>
    <p:extLst>
      <p:ext uri="{BB962C8B-B14F-4D97-AF65-F5344CB8AC3E}">
        <p14:creationId xmlns:p14="http://schemas.microsoft.com/office/powerpoint/2010/main" val="23657022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9741C-6F82-348C-B489-35893D5146B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89408A9-132B-7C24-BF47-BFD512DD88E5}"/>
              </a:ext>
            </a:extLst>
          </p:cNvPr>
          <p:cNvSpPr txBox="1"/>
          <p:nvPr/>
        </p:nvSpPr>
        <p:spPr>
          <a:xfrm>
            <a:off x="0" y="0"/>
            <a:ext cx="9144000" cy="461665"/>
          </a:xfrm>
          <a:prstGeom prst="rect">
            <a:avLst/>
          </a:prstGeom>
          <a:solidFill>
            <a:srgbClr val="0070C0"/>
          </a:solid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豪雨直後の地下水上昇の例</a:t>
            </a:r>
          </a:p>
        </p:txBody>
      </p:sp>
      <p:sp>
        <p:nvSpPr>
          <p:cNvPr id="20" name="テキスト ボックス 19">
            <a:extLst>
              <a:ext uri="{FF2B5EF4-FFF2-40B4-BE49-F238E27FC236}">
                <a16:creationId xmlns:a16="http://schemas.microsoft.com/office/drawing/2014/main" id="{0DF1EEC5-2204-2B31-155E-C65CE06F90F2}"/>
              </a:ext>
            </a:extLst>
          </p:cNvPr>
          <p:cNvSpPr txBox="1"/>
          <p:nvPr/>
        </p:nvSpPr>
        <p:spPr>
          <a:xfrm>
            <a:off x="107504" y="488057"/>
            <a:ext cx="3700052" cy="400110"/>
          </a:xfrm>
          <a:prstGeom prst="rect">
            <a:avLst/>
          </a:prstGeom>
          <a:noFill/>
        </p:spPr>
        <p:txBody>
          <a:bodyPr wrap="none" rtlCol="0">
            <a:spAutoFit/>
          </a:bodyPr>
          <a:lstStyle/>
          <a:p>
            <a:r>
              <a:rPr lang="ja-JP" altLang="en-US" sz="2000" dirty="0">
                <a:latin typeface="+mn-ea"/>
                <a:ea typeface="+mn-ea"/>
              </a:rPr>
              <a:t>西井川地すべり（徳島県三好市）</a:t>
            </a:r>
            <a:endParaRPr lang="en-US" altLang="ja-JP" dirty="0">
              <a:latin typeface="+mn-ea"/>
            </a:endParaRPr>
          </a:p>
        </p:txBody>
      </p:sp>
      <p:grpSp>
        <p:nvGrpSpPr>
          <p:cNvPr id="40" name="グループ化 39">
            <a:extLst>
              <a:ext uri="{FF2B5EF4-FFF2-40B4-BE49-F238E27FC236}">
                <a16:creationId xmlns:a16="http://schemas.microsoft.com/office/drawing/2014/main" id="{1A9B23DC-29F7-040B-7069-C8A32D59C9FE}"/>
              </a:ext>
            </a:extLst>
          </p:cNvPr>
          <p:cNvGrpSpPr/>
          <p:nvPr/>
        </p:nvGrpSpPr>
        <p:grpSpPr>
          <a:xfrm>
            <a:off x="5336446" y="534326"/>
            <a:ext cx="2907962" cy="2578163"/>
            <a:chOff x="5336447" y="1628800"/>
            <a:chExt cx="2907962" cy="2578163"/>
          </a:xfrm>
        </p:grpSpPr>
        <p:pic>
          <p:nvPicPr>
            <p:cNvPr id="23" name="図 22">
              <a:extLst>
                <a:ext uri="{FF2B5EF4-FFF2-40B4-BE49-F238E27FC236}">
                  <a16:creationId xmlns:a16="http://schemas.microsoft.com/office/drawing/2014/main" id="{B7318BCF-D30E-E978-4409-B9B923F985B9}"/>
                </a:ext>
              </a:extLst>
            </p:cNvPr>
            <p:cNvPicPr>
              <a:picLocks noChangeAspect="1"/>
            </p:cNvPicPr>
            <p:nvPr/>
          </p:nvPicPr>
          <p:blipFill rotWithShape="1">
            <a:blip r:embed="rId3"/>
            <a:srcRect t="28804" r="2620" b="-1451"/>
            <a:stretch>
              <a:fillRect/>
            </a:stretch>
          </p:blipFill>
          <p:spPr>
            <a:xfrm>
              <a:off x="5336447" y="1628800"/>
              <a:ext cx="2907962" cy="2578163"/>
            </a:xfrm>
            <a:prstGeom prst="rect">
              <a:avLst/>
            </a:prstGeom>
          </p:spPr>
        </p:pic>
        <p:pic>
          <p:nvPicPr>
            <p:cNvPr id="24" name="図 23">
              <a:extLst>
                <a:ext uri="{FF2B5EF4-FFF2-40B4-BE49-F238E27FC236}">
                  <a16:creationId xmlns:a16="http://schemas.microsoft.com/office/drawing/2014/main" id="{49C9DEB9-2A20-A76A-EC95-DD5307F55FE5}"/>
                </a:ext>
              </a:extLst>
            </p:cNvPr>
            <p:cNvPicPr>
              <a:picLocks noChangeAspect="1"/>
            </p:cNvPicPr>
            <p:nvPr/>
          </p:nvPicPr>
          <p:blipFill>
            <a:blip r:embed="rId4"/>
            <a:stretch>
              <a:fillRect/>
            </a:stretch>
          </p:blipFill>
          <p:spPr>
            <a:xfrm rot="3600297">
              <a:off x="6992065" y="2775847"/>
              <a:ext cx="810706" cy="583816"/>
            </a:xfrm>
            <a:prstGeom prst="rect">
              <a:avLst/>
            </a:prstGeom>
          </p:spPr>
        </p:pic>
      </p:grpSp>
      <p:sp>
        <p:nvSpPr>
          <p:cNvPr id="25" name="正方形/長方形 24">
            <a:extLst>
              <a:ext uri="{FF2B5EF4-FFF2-40B4-BE49-F238E27FC236}">
                <a16:creationId xmlns:a16="http://schemas.microsoft.com/office/drawing/2014/main" id="{4C2E2E2B-5D39-2D37-5808-EC9B9D989FF4}"/>
              </a:ext>
            </a:extLst>
          </p:cNvPr>
          <p:cNvSpPr/>
          <p:nvPr/>
        </p:nvSpPr>
        <p:spPr>
          <a:xfrm>
            <a:off x="688901" y="4061808"/>
            <a:ext cx="2529319" cy="1041176"/>
          </a:xfrm>
          <a:prstGeom prst="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r>
              <a:rPr kumimoji="1" lang="ja-JP" altLang="en-US" sz="1600" dirty="0">
                <a:latin typeface="ＭＳ ゴシック" panose="020B0609070205080204" pitchFamily="49" charset="-128"/>
                <a:ea typeface="ＭＳ ゴシック" panose="020B0609070205080204" pitchFamily="49" charset="-128"/>
              </a:rPr>
              <a:t>降雨が浸透して基底水位に到達するには</a:t>
            </a:r>
            <a:r>
              <a:rPr kumimoji="1" lang="en-US" altLang="ja-JP" sz="1600" b="1" dirty="0">
                <a:latin typeface="ＭＳ ゴシック" panose="020B0609070205080204" pitchFamily="49" charset="-128"/>
                <a:ea typeface="ＭＳ ゴシック" panose="020B0609070205080204" pitchFamily="49" charset="-128"/>
              </a:rPr>
              <a:t>3</a:t>
            </a:r>
            <a:r>
              <a:rPr kumimoji="1" lang="ja-JP" altLang="en-US" sz="1600" b="1" dirty="0">
                <a:latin typeface="ＭＳ ゴシック" panose="020B0609070205080204" pitchFamily="49" charset="-128"/>
                <a:ea typeface="ＭＳ ゴシック" panose="020B0609070205080204" pitchFamily="49" charset="-128"/>
              </a:rPr>
              <a:t>～</a:t>
            </a:r>
            <a:r>
              <a:rPr kumimoji="1" lang="en-US" altLang="ja-JP" sz="1600" b="1" dirty="0">
                <a:latin typeface="ＭＳ ゴシック" panose="020B0609070205080204" pitchFamily="49" charset="-128"/>
                <a:ea typeface="ＭＳ ゴシック" panose="020B0609070205080204" pitchFamily="49" charset="-128"/>
              </a:rPr>
              <a:t>5</a:t>
            </a:r>
            <a:r>
              <a:rPr kumimoji="1" lang="ja-JP" altLang="en-US" sz="1600" b="1" dirty="0">
                <a:latin typeface="ＭＳ ゴシック" panose="020B0609070205080204" pitchFamily="49" charset="-128"/>
                <a:ea typeface="ＭＳ ゴシック" panose="020B0609070205080204" pitchFamily="49" charset="-128"/>
              </a:rPr>
              <a:t>日</a:t>
            </a:r>
            <a:r>
              <a:rPr lang="ja-JP" altLang="en-US" sz="1600" dirty="0">
                <a:latin typeface="ＭＳ ゴシック" panose="020B0609070205080204" pitchFamily="49" charset="-128"/>
                <a:ea typeface="ＭＳ ゴシック" panose="020B0609070205080204" pitchFamily="49" charset="-128"/>
              </a:rPr>
              <a:t>程度</a:t>
            </a:r>
            <a:r>
              <a:rPr kumimoji="1" lang="ja-JP" altLang="en-US" sz="1600" dirty="0">
                <a:latin typeface="ＭＳ ゴシック" panose="020B0609070205080204" pitchFamily="49" charset="-128"/>
                <a:ea typeface="ＭＳ ゴシック" panose="020B0609070205080204" pitchFamily="49" charset="-128"/>
              </a:rPr>
              <a:t>必要</a:t>
            </a:r>
          </a:p>
        </p:txBody>
      </p:sp>
      <p:sp>
        <p:nvSpPr>
          <p:cNvPr id="26" name="矢印: 右 25">
            <a:extLst>
              <a:ext uri="{FF2B5EF4-FFF2-40B4-BE49-F238E27FC236}">
                <a16:creationId xmlns:a16="http://schemas.microsoft.com/office/drawing/2014/main" id="{3AA5E08D-3D3E-71C9-7704-458AC71D405D}"/>
              </a:ext>
            </a:extLst>
          </p:cNvPr>
          <p:cNvSpPr/>
          <p:nvPr/>
        </p:nvSpPr>
        <p:spPr>
          <a:xfrm rot="5400000">
            <a:off x="1702103" y="4703570"/>
            <a:ext cx="476423" cy="65560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nvGrpSpPr>
          <p:cNvPr id="27" name="グループ化 26">
            <a:extLst>
              <a:ext uri="{FF2B5EF4-FFF2-40B4-BE49-F238E27FC236}">
                <a16:creationId xmlns:a16="http://schemas.microsoft.com/office/drawing/2014/main" id="{BB6E6DF6-7916-C2BD-0613-CBDEB559D81A}"/>
              </a:ext>
            </a:extLst>
          </p:cNvPr>
          <p:cNvGrpSpPr/>
          <p:nvPr/>
        </p:nvGrpSpPr>
        <p:grpSpPr>
          <a:xfrm>
            <a:off x="400245" y="5241125"/>
            <a:ext cx="3025714" cy="1109804"/>
            <a:chOff x="2953118" y="5353760"/>
            <a:chExt cx="3557399" cy="1464718"/>
          </a:xfrm>
        </p:grpSpPr>
        <p:sp>
          <p:nvSpPr>
            <p:cNvPr id="28" name="正方形/長方形 27">
              <a:extLst>
                <a:ext uri="{FF2B5EF4-FFF2-40B4-BE49-F238E27FC236}">
                  <a16:creationId xmlns:a16="http://schemas.microsoft.com/office/drawing/2014/main" id="{9A00EB42-E79D-D2AD-60BA-D632B41CE396}"/>
                </a:ext>
              </a:extLst>
            </p:cNvPr>
            <p:cNvSpPr/>
            <p:nvPr/>
          </p:nvSpPr>
          <p:spPr>
            <a:xfrm>
              <a:off x="3017108" y="5430329"/>
              <a:ext cx="3493409" cy="1388149"/>
            </a:xfrm>
            <a:prstGeom prst="rect">
              <a:avLst/>
            </a:prstGeom>
            <a:solidFill>
              <a:srgbClr val="FDD3DC"/>
            </a:solidFill>
            <a:ln>
              <a:solidFill>
                <a:srgbClr val="FDD3DC"/>
              </a:solidFill>
            </a:ln>
          </p:spPr>
          <p:style>
            <a:lnRef idx="1">
              <a:schemeClr val="accent2"/>
            </a:lnRef>
            <a:fillRef idx="2">
              <a:schemeClr val="accent2"/>
            </a:fillRef>
            <a:effectRef idx="1">
              <a:schemeClr val="accent2"/>
            </a:effectRef>
            <a:fontRef idx="minor">
              <a:schemeClr val="dk1"/>
            </a:fontRef>
          </p:style>
          <p:txBody>
            <a:bodyPr rtlCol="0" anchor="ctr"/>
            <a:lstStyle/>
            <a:p>
              <a:r>
                <a:rPr kumimoji="1" lang="ja-JP" altLang="en-US" sz="1600" dirty="0">
                  <a:latin typeface="ＭＳ ゴシック" panose="020B0609070205080204" pitchFamily="49" charset="-128"/>
                  <a:ea typeface="ＭＳ ゴシック" panose="020B0609070205080204" pitchFamily="49" charset="-128"/>
                </a:rPr>
                <a:t>孔内水位は降雨後すぐに上昇</a:t>
              </a:r>
              <a:endParaRPr kumimoji="1" lang="en-US" altLang="ja-JP" sz="1600" dirty="0">
                <a:latin typeface="ＭＳ ゴシック" panose="020B0609070205080204" pitchFamily="49" charset="-128"/>
                <a:ea typeface="ＭＳ ゴシック" panose="020B0609070205080204" pitchFamily="49" charset="-128"/>
              </a:endParaRPr>
            </a:p>
            <a:p>
              <a:r>
                <a:rPr lang="ja-JP" altLang="en-US" sz="1600" dirty="0">
                  <a:latin typeface="ＭＳ ゴシック" panose="020B0609070205080204" pitchFamily="49" charset="-128"/>
                  <a:ea typeface="ＭＳ ゴシック" panose="020B0609070205080204" pitchFamily="49" charset="-128"/>
                </a:rPr>
                <a:t>降雨浸透速度＜水位上昇速度</a:t>
              </a:r>
              <a:endParaRPr lang="en-US" altLang="ja-JP" sz="1600" dirty="0">
                <a:latin typeface="ＭＳ ゴシック" panose="020B0609070205080204" pitchFamily="49" charset="-128"/>
                <a:ea typeface="ＭＳ ゴシック" panose="020B0609070205080204" pitchFamily="49" charset="-128"/>
              </a:endParaRPr>
            </a:p>
          </p:txBody>
        </p:sp>
        <p:sp>
          <p:nvSpPr>
            <p:cNvPr id="29" name="正方形/長方形 28">
              <a:extLst>
                <a:ext uri="{FF2B5EF4-FFF2-40B4-BE49-F238E27FC236}">
                  <a16:creationId xmlns:a16="http://schemas.microsoft.com/office/drawing/2014/main" id="{2732BDFC-7A25-F827-064F-320D3D7B48AA}"/>
                </a:ext>
              </a:extLst>
            </p:cNvPr>
            <p:cNvSpPr/>
            <p:nvPr/>
          </p:nvSpPr>
          <p:spPr>
            <a:xfrm>
              <a:off x="2953118" y="5353760"/>
              <a:ext cx="986069" cy="4087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rgbClr val="FF0000"/>
                  </a:solidFill>
                  <a:latin typeface="ＭＳ Ｐゴシック" panose="020B0600070205080204" pitchFamily="50" charset="-128"/>
                  <a:ea typeface="ＭＳ Ｐゴシック" panose="020B0600070205080204" pitchFamily="50" charset="-128"/>
                </a:rPr>
                <a:t>しかし</a:t>
              </a:r>
            </a:p>
          </p:txBody>
        </p:sp>
      </p:grpSp>
      <p:pic>
        <p:nvPicPr>
          <p:cNvPr id="35" name="図 34">
            <a:extLst>
              <a:ext uri="{FF2B5EF4-FFF2-40B4-BE49-F238E27FC236}">
                <a16:creationId xmlns:a16="http://schemas.microsoft.com/office/drawing/2014/main" id="{2548483D-820D-AC44-722B-D6692A79960D}"/>
              </a:ext>
            </a:extLst>
          </p:cNvPr>
          <p:cNvPicPr>
            <a:picLocks noChangeAspect="1"/>
          </p:cNvPicPr>
          <p:nvPr/>
        </p:nvPicPr>
        <p:blipFill>
          <a:blip r:embed="rId5"/>
          <a:stretch>
            <a:fillRect/>
          </a:stretch>
        </p:blipFill>
        <p:spPr>
          <a:xfrm>
            <a:off x="167843" y="912502"/>
            <a:ext cx="3760390" cy="2904808"/>
          </a:xfrm>
          <a:prstGeom prst="rect">
            <a:avLst/>
          </a:prstGeom>
        </p:spPr>
      </p:pic>
      <p:grpSp>
        <p:nvGrpSpPr>
          <p:cNvPr id="43" name="グループ化 42">
            <a:extLst>
              <a:ext uri="{FF2B5EF4-FFF2-40B4-BE49-F238E27FC236}">
                <a16:creationId xmlns:a16="http://schemas.microsoft.com/office/drawing/2014/main" id="{ECA11A64-D6BD-5B7A-2B8B-874431F552DB}"/>
              </a:ext>
            </a:extLst>
          </p:cNvPr>
          <p:cNvGrpSpPr/>
          <p:nvPr/>
        </p:nvGrpSpPr>
        <p:grpSpPr>
          <a:xfrm>
            <a:off x="3965368" y="3021962"/>
            <a:ext cx="4978777" cy="2374007"/>
            <a:chOff x="3965368" y="3021962"/>
            <a:chExt cx="4978777" cy="2374007"/>
          </a:xfrm>
        </p:grpSpPr>
        <p:pic>
          <p:nvPicPr>
            <p:cNvPr id="37" name="図 36">
              <a:extLst>
                <a:ext uri="{FF2B5EF4-FFF2-40B4-BE49-F238E27FC236}">
                  <a16:creationId xmlns:a16="http://schemas.microsoft.com/office/drawing/2014/main" id="{3F62DDC1-0D0A-99D6-08E7-06214BE190EE}"/>
                </a:ext>
              </a:extLst>
            </p:cNvPr>
            <p:cNvPicPr>
              <a:picLocks noChangeAspect="1"/>
            </p:cNvPicPr>
            <p:nvPr/>
          </p:nvPicPr>
          <p:blipFill>
            <a:blip r:embed="rId6"/>
            <a:srcRect r="19718" b="29"/>
            <a:stretch>
              <a:fillRect/>
            </a:stretch>
          </p:blipFill>
          <p:spPr>
            <a:xfrm>
              <a:off x="6462975" y="3021963"/>
              <a:ext cx="2481170" cy="2348880"/>
            </a:xfrm>
            <a:prstGeom prst="rect">
              <a:avLst/>
            </a:prstGeom>
          </p:spPr>
        </p:pic>
        <p:pic>
          <p:nvPicPr>
            <p:cNvPr id="39" name="図 38">
              <a:extLst>
                <a:ext uri="{FF2B5EF4-FFF2-40B4-BE49-F238E27FC236}">
                  <a16:creationId xmlns:a16="http://schemas.microsoft.com/office/drawing/2014/main" id="{B0E3523B-251B-7ADE-AA29-2965CEBCD2CA}"/>
                </a:ext>
              </a:extLst>
            </p:cNvPr>
            <p:cNvPicPr>
              <a:picLocks noChangeAspect="1"/>
            </p:cNvPicPr>
            <p:nvPr/>
          </p:nvPicPr>
          <p:blipFill>
            <a:blip r:embed="rId7"/>
            <a:srcRect l="60" t="-1" r="19756" b="-2104"/>
            <a:stretch>
              <a:fillRect/>
            </a:stretch>
          </p:blipFill>
          <p:spPr>
            <a:xfrm>
              <a:off x="3965368" y="3021962"/>
              <a:ext cx="2289868" cy="2374007"/>
            </a:xfrm>
            <a:prstGeom prst="rect">
              <a:avLst/>
            </a:prstGeom>
          </p:spPr>
        </p:pic>
        <p:sp>
          <p:nvSpPr>
            <p:cNvPr id="41" name="テキスト ボックス 40">
              <a:extLst>
                <a:ext uri="{FF2B5EF4-FFF2-40B4-BE49-F238E27FC236}">
                  <a16:creationId xmlns:a16="http://schemas.microsoft.com/office/drawing/2014/main" id="{DD577F26-61EF-49E5-039E-357225B01CF1}"/>
                </a:ext>
              </a:extLst>
            </p:cNvPr>
            <p:cNvSpPr txBox="1"/>
            <p:nvPr/>
          </p:nvSpPr>
          <p:spPr>
            <a:xfrm>
              <a:off x="5000151" y="3167390"/>
              <a:ext cx="1250663" cy="523220"/>
            </a:xfrm>
            <a:prstGeom prst="rect">
              <a:avLst/>
            </a:prstGeom>
            <a:noFill/>
          </p:spPr>
          <p:txBody>
            <a:bodyPr wrap="none" rtlCol="0">
              <a:spAutoFit/>
            </a:bodyPr>
            <a:lstStyle/>
            <a:p>
              <a:r>
                <a:rPr kumimoji="1" lang="ja-JP" altLang="en-US" sz="1400" b="1" dirty="0"/>
                <a:t>ピストンフロー</a:t>
              </a:r>
              <a:endParaRPr kumimoji="1" lang="en-US" altLang="ja-JP" sz="1400" b="1" dirty="0"/>
            </a:p>
            <a:p>
              <a:r>
                <a:rPr kumimoji="1" lang="ja-JP" altLang="en-US" sz="1400" b="1" dirty="0"/>
                <a:t>モデル</a:t>
              </a:r>
            </a:p>
          </p:txBody>
        </p:sp>
        <p:sp>
          <p:nvSpPr>
            <p:cNvPr id="42" name="テキスト ボックス 41">
              <a:extLst>
                <a:ext uri="{FF2B5EF4-FFF2-40B4-BE49-F238E27FC236}">
                  <a16:creationId xmlns:a16="http://schemas.microsoft.com/office/drawing/2014/main" id="{8CB04F5B-D572-F13A-672F-E301312C2F0D}"/>
                </a:ext>
              </a:extLst>
            </p:cNvPr>
            <p:cNvSpPr txBox="1"/>
            <p:nvPr/>
          </p:nvSpPr>
          <p:spPr>
            <a:xfrm>
              <a:off x="7005650" y="3185150"/>
              <a:ext cx="1417376" cy="307777"/>
            </a:xfrm>
            <a:prstGeom prst="rect">
              <a:avLst/>
            </a:prstGeom>
            <a:noFill/>
          </p:spPr>
          <p:txBody>
            <a:bodyPr wrap="none" rtlCol="0">
              <a:spAutoFit/>
            </a:bodyPr>
            <a:lstStyle/>
            <a:p>
              <a:r>
                <a:rPr kumimoji="1" lang="ja-JP" altLang="en-US" sz="1400" b="1" dirty="0"/>
                <a:t>指数関数モデル</a:t>
              </a:r>
            </a:p>
          </p:txBody>
        </p:sp>
      </p:grpSp>
      <p:sp>
        <p:nvSpPr>
          <p:cNvPr id="44" name="テキスト ボックス 43">
            <a:extLst>
              <a:ext uri="{FF2B5EF4-FFF2-40B4-BE49-F238E27FC236}">
                <a16:creationId xmlns:a16="http://schemas.microsoft.com/office/drawing/2014/main" id="{7F84DA10-F330-258A-A08B-840D65B2138A}"/>
              </a:ext>
            </a:extLst>
          </p:cNvPr>
          <p:cNvSpPr txBox="1"/>
          <p:nvPr/>
        </p:nvSpPr>
        <p:spPr>
          <a:xfrm>
            <a:off x="3514510" y="5370843"/>
            <a:ext cx="5472608" cy="1200329"/>
          </a:xfrm>
          <a:prstGeom prst="rect">
            <a:avLst/>
          </a:prstGeom>
          <a:noFill/>
        </p:spPr>
        <p:txBody>
          <a:bodyPr wrap="square" rtlCol="0">
            <a:spAutoFit/>
          </a:bodyPr>
          <a:lstStyle/>
          <a:p>
            <a:r>
              <a:rPr lang="ja-JP" altLang="en-US" dirty="0">
                <a:latin typeface="+mn-ea"/>
                <a:ea typeface="+mn-ea"/>
              </a:rPr>
              <a:t>多層地温観測と</a:t>
            </a:r>
            <a:r>
              <a:rPr lang="en-US" altLang="ja-JP" dirty="0">
                <a:latin typeface="+mn-ea"/>
                <a:ea typeface="+mn-ea"/>
              </a:rPr>
              <a:t>SF</a:t>
            </a:r>
            <a:r>
              <a:rPr lang="en-US" altLang="ja-JP" baseline="-25000" dirty="0">
                <a:latin typeface="+mn-ea"/>
                <a:ea typeface="+mn-ea"/>
              </a:rPr>
              <a:t>6</a:t>
            </a:r>
            <a:r>
              <a:rPr lang="ja-JP" altLang="en-US" dirty="0">
                <a:latin typeface="+mn-ea"/>
                <a:ea typeface="+mn-ea"/>
              </a:rPr>
              <a:t>濃度による</a:t>
            </a:r>
            <a:r>
              <a:rPr lang="en-US" altLang="ja-JP" dirty="0">
                <a:latin typeface="+mn-ea"/>
                <a:ea typeface="+mn-ea"/>
              </a:rPr>
              <a:t>E7</a:t>
            </a:r>
            <a:r>
              <a:rPr lang="ja-JP" altLang="en-US" dirty="0">
                <a:latin typeface="+mn-ea"/>
                <a:ea typeface="+mn-ea"/>
              </a:rPr>
              <a:t>直下の地下水年代測定との併用（</a:t>
            </a:r>
            <a:r>
              <a:rPr lang="en-US" altLang="ja-JP" dirty="0">
                <a:latin typeface="+mn-ea"/>
                <a:ea typeface="+mn-ea"/>
              </a:rPr>
              <a:t>2020</a:t>
            </a:r>
            <a:r>
              <a:rPr lang="ja-JP" altLang="en-US" dirty="0">
                <a:latin typeface="+mn-ea"/>
                <a:ea typeface="+mn-ea"/>
              </a:rPr>
              <a:t>年基準（採水）の例）結果</a:t>
            </a:r>
            <a:endParaRPr lang="en-US" altLang="ja-JP" dirty="0">
              <a:latin typeface="+mn-ea"/>
            </a:endParaRPr>
          </a:p>
          <a:p>
            <a:r>
              <a:rPr lang="ja-JP" altLang="en-US" dirty="0">
                <a:latin typeface="+mn-ea"/>
                <a:ea typeface="+mn-ea"/>
              </a:rPr>
              <a:t>水位上昇は必ずしも直前の降水が浸透して形成されたものとは限らない（このようなケースもある）</a:t>
            </a:r>
            <a:endParaRPr lang="en-US" altLang="ja-JP" dirty="0">
              <a:latin typeface="+mn-ea"/>
              <a:ea typeface="+mn-ea"/>
            </a:endParaRPr>
          </a:p>
        </p:txBody>
      </p:sp>
      <p:sp>
        <p:nvSpPr>
          <p:cNvPr id="45" name="テキスト ボックス 44">
            <a:extLst>
              <a:ext uri="{FF2B5EF4-FFF2-40B4-BE49-F238E27FC236}">
                <a16:creationId xmlns:a16="http://schemas.microsoft.com/office/drawing/2014/main" id="{E6BCF3C8-FD95-B809-5450-81A96264872E}"/>
              </a:ext>
            </a:extLst>
          </p:cNvPr>
          <p:cNvSpPr txBox="1"/>
          <p:nvPr/>
        </p:nvSpPr>
        <p:spPr>
          <a:xfrm>
            <a:off x="7852876" y="5680004"/>
            <a:ext cx="1172821"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未公表資料</a:t>
            </a:r>
          </a:p>
        </p:txBody>
      </p:sp>
      <p:sp>
        <p:nvSpPr>
          <p:cNvPr id="46" name="テキスト ボックス 45">
            <a:extLst>
              <a:ext uri="{FF2B5EF4-FFF2-40B4-BE49-F238E27FC236}">
                <a16:creationId xmlns:a16="http://schemas.microsoft.com/office/drawing/2014/main" id="{185E2E86-A2BD-C1C4-F0AB-0C92543090A3}"/>
              </a:ext>
            </a:extLst>
          </p:cNvPr>
          <p:cNvSpPr txBox="1"/>
          <p:nvPr/>
        </p:nvSpPr>
        <p:spPr>
          <a:xfrm>
            <a:off x="7028988" y="4613301"/>
            <a:ext cx="1540806" cy="461665"/>
          </a:xfrm>
          <a:prstGeom prst="rect">
            <a:avLst/>
          </a:prstGeom>
          <a:noFill/>
        </p:spPr>
        <p:txBody>
          <a:bodyPr wrap="none" rtlCol="0">
            <a:spAutoFit/>
          </a:bodyPr>
          <a:lstStyle/>
          <a:p>
            <a:r>
              <a:rPr kumimoji="1" lang="en-US" altLang="ja-JP" sz="1200" b="1" dirty="0">
                <a:solidFill>
                  <a:srgbClr val="00B050"/>
                </a:solidFill>
              </a:rPr>
              <a:t>※</a:t>
            </a:r>
            <a:r>
              <a:rPr kumimoji="1" lang="ja-JP" altLang="en-US" sz="1200" b="1" dirty="0">
                <a:solidFill>
                  <a:srgbClr val="00B050"/>
                </a:solidFill>
              </a:rPr>
              <a:t>様々な箇所で涵養</a:t>
            </a:r>
            <a:endParaRPr kumimoji="1" lang="en-US" altLang="ja-JP" sz="1200" b="1" dirty="0">
              <a:solidFill>
                <a:srgbClr val="00B050"/>
              </a:solidFill>
            </a:endParaRPr>
          </a:p>
          <a:p>
            <a:r>
              <a:rPr kumimoji="1" lang="ja-JP" altLang="en-US" sz="1200" b="1" dirty="0">
                <a:solidFill>
                  <a:srgbClr val="00B050"/>
                </a:solidFill>
              </a:rPr>
              <a:t>された地下水が混合</a:t>
            </a:r>
          </a:p>
        </p:txBody>
      </p:sp>
    </p:spTree>
    <p:extLst>
      <p:ext uri="{BB962C8B-B14F-4D97-AF65-F5344CB8AC3E}">
        <p14:creationId xmlns:p14="http://schemas.microsoft.com/office/powerpoint/2010/main" val="39349967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59CFF-6B17-D8D2-27C0-9E8F074E659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68222E1-23D2-C083-8187-E4ACD2078402}"/>
              </a:ext>
            </a:extLst>
          </p:cNvPr>
          <p:cNvPicPr>
            <a:picLocks noChangeAspect="1" noChangeArrowheads="1"/>
          </p:cNvPicPr>
          <p:nvPr/>
        </p:nvPicPr>
        <p:blipFill>
          <a:blip r:embed="rId2" cstate="print"/>
          <a:srcRect/>
          <a:stretch>
            <a:fillRect/>
          </a:stretch>
        </p:blipFill>
        <p:spPr bwMode="auto">
          <a:xfrm>
            <a:off x="311803" y="619346"/>
            <a:ext cx="4018384" cy="5257926"/>
          </a:xfrm>
          <a:prstGeom prst="rect">
            <a:avLst/>
          </a:prstGeom>
          <a:noFill/>
          <a:ln w="9525">
            <a:noFill/>
            <a:miter lim="800000"/>
            <a:headEnd/>
            <a:tailEnd/>
          </a:ln>
        </p:spPr>
      </p:pic>
      <p:pic>
        <p:nvPicPr>
          <p:cNvPr id="4" name="Picture 2">
            <a:extLst>
              <a:ext uri="{FF2B5EF4-FFF2-40B4-BE49-F238E27FC236}">
                <a16:creationId xmlns:a16="http://schemas.microsoft.com/office/drawing/2014/main" id="{B135D69A-1463-0B3B-C5D0-933412F53750}"/>
              </a:ext>
            </a:extLst>
          </p:cNvPr>
          <p:cNvPicPr>
            <a:picLocks noChangeAspect="1" noChangeArrowheads="1"/>
          </p:cNvPicPr>
          <p:nvPr/>
        </p:nvPicPr>
        <p:blipFill rotWithShape="1">
          <a:blip r:embed="rId3" cstate="print"/>
          <a:srcRect l="6047" r="8366"/>
          <a:stretch/>
        </p:blipFill>
        <p:spPr bwMode="auto">
          <a:xfrm>
            <a:off x="6838450" y="523220"/>
            <a:ext cx="2179523" cy="3337828"/>
          </a:xfrm>
          <a:prstGeom prst="rect">
            <a:avLst/>
          </a:prstGeom>
          <a:noFill/>
          <a:ln w="9525">
            <a:noFill/>
            <a:miter lim="800000"/>
            <a:headEnd/>
            <a:tailEnd/>
          </a:ln>
        </p:spPr>
      </p:pic>
      <p:pic>
        <p:nvPicPr>
          <p:cNvPr id="5" name="Picture 3">
            <a:extLst>
              <a:ext uri="{FF2B5EF4-FFF2-40B4-BE49-F238E27FC236}">
                <a16:creationId xmlns:a16="http://schemas.microsoft.com/office/drawing/2014/main" id="{9D89A089-CE56-8939-88A6-33E4E4BC6791}"/>
              </a:ext>
            </a:extLst>
          </p:cNvPr>
          <p:cNvPicPr>
            <a:picLocks noChangeAspect="1" noChangeArrowheads="1"/>
          </p:cNvPicPr>
          <p:nvPr/>
        </p:nvPicPr>
        <p:blipFill>
          <a:blip r:embed="rId4" cstate="print"/>
          <a:srcRect/>
          <a:stretch>
            <a:fillRect/>
          </a:stretch>
        </p:blipFill>
        <p:spPr bwMode="auto">
          <a:xfrm>
            <a:off x="6041777" y="3861048"/>
            <a:ext cx="3102223" cy="2740727"/>
          </a:xfrm>
          <a:prstGeom prst="rect">
            <a:avLst/>
          </a:prstGeom>
          <a:noFill/>
          <a:ln w="9525">
            <a:noFill/>
            <a:miter lim="800000"/>
            <a:headEnd/>
            <a:tailEnd/>
          </a:ln>
        </p:spPr>
      </p:pic>
      <p:sp>
        <p:nvSpPr>
          <p:cNvPr id="6" name="テキスト ボックス 5">
            <a:extLst>
              <a:ext uri="{FF2B5EF4-FFF2-40B4-BE49-F238E27FC236}">
                <a16:creationId xmlns:a16="http://schemas.microsoft.com/office/drawing/2014/main" id="{36634C5E-B248-CC8E-47E4-1DEA9D4612B2}"/>
              </a:ext>
            </a:extLst>
          </p:cNvPr>
          <p:cNvSpPr txBox="1"/>
          <p:nvPr/>
        </p:nvSpPr>
        <p:spPr>
          <a:xfrm>
            <a:off x="5190650" y="1349423"/>
            <a:ext cx="1800200" cy="646331"/>
          </a:xfrm>
          <a:prstGeom prst="rect">
            <a:avLst/>
          </a:prstGeom>
          <a:noFill/>
        </p:spPr>
        <p:txBody>
          <a:bodyPr wrap="square" rtlCol="0">
            <a:spAutoFit/>
          </a:bodyPr>
          <a:lstStyle/>
          <a:p>
            <a:r>
              <a:rPr kumimoji="1" lang="en-US" altLang="ja-JP" dirty="0">
                <a:solidFill>
                  <a:srgbClr val="FF0000"/>
                </a:solidFill>
              </a:rPr>
              <a:t>BV11-3</a:t>
            </a:r>
            <a:r>
              <a:rPr kumimoji="1" lang="ja-JP" altLang="en-US" dirty="0">
                <a:solidFill>
                  <a:srgbClr val="FF0000"/>
                </a:solidFill>
              </a:rPr>
              <a:t>の孔内水温の年変化→</a:t>
            </a:r>
          </a:p>
        </p:txBody>
      </p:sp>
      <p:sp>
        <p:nvSpPr>
          <p:cNvPr id="7" name="円/楕円 11">
            <a:extLst>
              <a:ext uri="{FF2B5EF4-FFF2-40B4-BE49-F238E27FC236}">
                <a16:creationId xmlns:a16="http://schemas.microsoft.com/office/drawing/2014/main" id="{DC21ADAF-7629-B857-F9BB-7A0710EA2BB7}"/>
              </a:ext>
            </a:extLst>
          </p:cNvPr>
          <p:cNvSpPr/>
          <p:nvPr/>
        </p:nvSpPr>
        <p:spPr>
          <a:xfrm rot="1509915">
            <a:off x="6474913" y="4228206"/>
            <a:ext cx="1774028" cy="86409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15">
            <a:extLst>
              <a:ext uri="{FF2B5EF4-FFF2-40B4-BE49-F238E27FC236}">
                <a16:creationId xmlns:a16="http://schemas.microsoft.com/office/drawing/2014/main" id="{DF83C931-8F0F-F2EE-17D9-0E6398AFCB2A}"/>
              </a:ext>
            </a:extLst>
          </p:cNvPr>
          <p:cNvSpPr/>
          <p:nvPr/>
        </p:nvSpPr>
        <p:spPr>
          <a:xfrm rot="259603">
            <a:off x="6834315" y="5006856"/>
            <a:ext cx="1774028" cy="864096"/>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D1578AD5-0819-F9AF-BE83-7B3D3D57093E}"/>
              </a:ext>
            </a:extLst>
          </p:cNvPr>
          <p:cNvSpPr txBox="1"/>
          <p:nvPr/>
        </p:nvSpPr>
        <p:spPr>
          <a:xfrm>
            <a:off x="6611285" y="3818569"/>
            <a:ext cx="1800200" cy="253916"/>
          </a:xfrm>
          <a:prstGeom prst="rect">
            <a:avLst/>
          </a:prstGeom>
          <a:noFill/>
        </p:spPr>
        <p:txBody>
          <a:bodyPr wrap="square" rtlCol="0">
            <a:spAutoFit/>
          </a:bodyPr>
          <a:lstStyle/>
          <a:p>
            <a:r>
              <a:rPr kumimoji="1" lang="ja-JP" altLang="en-US" sz="1050" b="1" dirty="0">
                <a:solidFill>
                  <a:srgbClr val="FF0000"/>
                </a:solidFill>
              </a:rPr>
              <a:t>滑動が活発なブロック</a:t>
            </a:r>
          </a:p>
        </p:txBody>
      </p:sp>
      <p:sp>
        <p:nvSpPr>
          <p:cNvPr id="10" name="テキスト ボックス 9">
            <a:extLst>
              <a:ext uri="{FF2B5EF4-FFF2-40B4-BE49-F238E27FC236}">
                <a16:creationId xmlns:a16="http://schemas.microsoft.com/office/drawing/2014/main" id="{AD4E5E53-CECD-133C-BEBE-B798EE84DF33}"/>
              </a:ext>
            </a:extLst>
          </p:cNvPr>
          <p:cNvSpPr txBox="1"/>
          <p:nvPr/>
        </p:nvSpPr>
        <p:spPr>
          <a:xfrm>
            <a:off x="6876256" y="5877272"/>
            <a:ext cx="1800200" cy="253916"/>
          </a:xfrm>
          <a:prstGeom prst="rect">
            <a:avLst/>
          </a:prstGeom>
          <a:noFill/>
        </p:spPr>
        <p:txBody>
          <a:bodyPr wrap="square" rtlCol="0">
            <a:spAutoFit/>
          </a:bodyPr>
          <a:lstStyle/>
          <a:p>
            <a:r>
              <a:rPr kumimoji="1" lang="ja-JP" altLang="en-US" sz="1050" b="1" dirty="0">
                <a:solidFill>
                  <a:srgbClr val="00B0F0"/>
                </a:solidFill>
              </a:rPr>
              <a:t>滑動が不活発なブロック</a:t>
            </a:r>
          </a:p>
        </p:txBody>
      </p:sp>
      <p:sp>
        <p:nvSpPr>
          <p:cNvPr id="11" name="角丸四角形吹き出し 18">
            <a:extLst>
              <a:ext uri="{FF2B5EF4-FFF2-40B4-BE49-F238E27FC236}">
                <a16:creationId xmlns:a16="http://schemas.microsoft.com/office/drawing/2014/main" id="{7C3CE1BF-446A-D803-06BA-B2E91B427034}"/>
              </a:ext>
            </a:extLst>
          </p:cNvPr>
          <p:cNvSpPr/>
          <p:nvPr/>
        </p:nvSpPr>
        <p:spPr>
          <a:xfrm>
            <a:off x="4336159" y="2243390"/>
            <a:ext cx="2376264" cy="1008112"/>
          </a:xfrm>
          <a:prstGeom prst="wedgeRoundRectCallout">
            <a:avLst>
              <a:gd name="adj1" fmla="val 46859"/>
              <a:gd name="adj2" fmla="val 10048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滑動が活発なブロックの方が深部の水温が高いのでは？</a:t>
            </a:r>
          </a:p>
        </p:txBody>
      </p:sp>
      <p:sp>
        <p:nvSpPr>
          <p:cNvPr id="12" name="テキスト ボックス 11">
            <a:extLst>
              <a:ext uri="{FF2B5EF4-FFF2-40B4-BE49-F238E27FC236}">
                <a16:creationId xmlns:a16="http://schemas.microsoft.com/office/drawing/2014/main" id="{9E9C40CB-5ADC-8D36-512D-C0BC85B63A83}"/>
              </a:ext>
            </a:extLst>
          </p:cNvPr>
          <p:cNvSpPr txBox="1"/>
          <p:nvPr/>
        </p:nvSpPr>
        <p:spPr>
          <a:xfrm>
            <a:off x="615722" y="5789494"/>
            <a:ext cx="5086649" cy="707886"/>
          </a:xfrm>
          <a:prstGeom prst="rect">
            <a:avLst/>
          </a:prstGeom>
          <a:noFill/>
        </p:spPr>
        <p:txBody>
          <a:bodyPr wrap="none" rtlCol="0">
            <a:spAutoFit/>
          </a:bodyPr>
          <a:lstStyle/>
          <a:p>
            <a:pPr algn="ctr"/>
            <a:r>
              <a:rPr lang="ja-JP" altLang="en-US" sz="2000" dirty="0">
                <a:latin typeface="+mn-ea"/>
                <a:ea typeface="+mn-ea"/>
              </a:rPr>
              <a:t>滑動が活発</a:t>
            </a:r>
            <a:r>
              <a:rPr lang="en-US" altLang="ja-JP" sz="2000" dirty="0">
                <a:latin typeface="+mn-ea"/>
                <a:ea typeface="+mn-ea"/>
              </a:rPr>
              <a:t>/</a:t>
            </a:r>
            <a:r>
              <a:rPr lang="ja-JP" altLang="en-US" sz="2000" dirty="0">
                <a:latin typeface="+mn-ea"/>
                <a:ea typeface="+mn-ea"/>
              </a:rPr>
              <a:t>不活発の違いによる地温へ影響</a:t>
            </a:r>
            <a:endParaRPr lang="en-US" altLang="ja-JP" sz="2000" dirty="0">
              <a:latin typeface="+mn-ea"/>
              <a:ea typeface="+mn-ea"/>
            </a:endParaRPr>
          </a:p>
          <a:p>
            <a:pPr algn="ctr"/>
            <a:r>
              <a:rPr lang="ja-JP" altLang="en-US" sz="2000" dirty="0">
                <a:latin typeface="+mn-ea"/>
                <a:ea typeface="+mn-ea"/>
              </a:rPr>
              <a:t>（土塊内の温度プロファイルを利用：</a:t>
            </a:r>
            <a:r>
              <a:rPr lang="en-US" altLang="ja-JP" sz="2000" dirty="0">
                <a:latin typeface="+mn-ea"/>
                <a:ea typeface="+mn-ea"/>
              </a:rPr>
              <a:t>6</a:t>
            </a:r>
            <a:r>
              <a:rPr lang="ja-JP" altLang="en-US" sz="2000" dirty="0">
                <a:latin typeface="+mn-ea"/>
                <a:ea typeface="+mn-ea"/>
              </a:rPr>
              <a:t>孔分）</a:t>
            </a:r>
            <a:endParaRPr lang="en-US" altLang="ja-JP" sz="2000" dirty="0">
              <a:latin typeface="+mn-ea"/>
              <a:ea typeface="+mn-ea"/>
            </a:endParaRPr>
          </a:p>
        </p:txBody>
      </p:sp>
      <p:sp>
        <p:nvSpPr>
          <p:cNvPr id="13" name="テキスト ボックス 12">
            <a:extLst>
              <a:ext uri="{FF2B5EF4-FFF2-40B4-BE49-F238E27FC236}">
                <a16:creationId xmlns:a16="http://schemas.microsoft.com/office/drawing/2014/main" id="{72D10613-A948-8F4A-099F-FE38FF117A0E}"/>
              </a:ext>
            </a:extLst>
          </p:cNvPr>
          <p:cNvSpPr txBox="1"/>
          <p:nvPr/>
        </p:nvSpPr>
        <p:spPr>
          <a:xfrm>
            <a:off x="107504" y="488057"/>
            <a:ext cx="3700052" cy="400110"/>
          </a:xfrm>
          <a:prstGeom prst="rect">
            <a:avLst/>
          </a:prstGeom>
          <a:noFill/>
        </p:spPr>
        <p:txBody>
          <a:bodyPr wrap="none" rtlCol="0">
            <a:spAutoFit/>
          </a:bodyPr>
          <a:lstStyle/>
          <a:p>
            <a:r>
              <a:rPr lang="ja-JP" altLang="en-US" sz="2000" dirty="0">
                <a:latin typeface="+mn-ea"/>
                <a:ea typeface="+mn-ea"/>
              </a:rPr>
              <a:t>宇津俣地すべり（新潟県上越市）</a:t>
            </a:r>
            <a:endParaRPr lang="en-US" altLang="ja-JP" dirty="0">
              <a:latin typeface="+mn-ea"/>
            </a:endParaRPr>
          </a:p>
        </p:txBody>
      </p:sp>
      <p:grpSp>
        <p:nvGrpSpPr>
          <p:cNvPr id="14" name="グループ化 13">
            <a:extLst>
              <a:ext uri="{FF2B5EF4-FFF2-40B4-BE49-F238E27FC236}">
                <a16:creationId xmlns:a16="http://schemas.microsoft.com/office/drawing/2014/main" id="{750111FA-4F35-E3F9-7CA9-68D272866811}"/>
              </a:ext>
            </a:extLst>
          </p:cNvPr>
          <p:cNvGrpSpPr/>
          <p:nvPr/>
        </p:nvGrpSpPr>
        <p:grpSpPr>
          <a:xfrm>
            <a:off x="0" y="0"/>
            <a:ext cx="9119286" cy="438912"/>
            <a:chOff x="0" y="0"/>
            <a:chExt cx="9119286" cy="438912"/>
          </a:xfrm>
        </p:grpSpPr>
        <p:sp>
          <p:nvSpPr>
            <p:cNvPr id="15" name="正方形/長方形 14">
              <a:extLst>
                <a:ext uri="{FF2B5EF4-FFF2-40B4-BE49-F238E27FC236}">
                  <a16:creationId xmlns:a16="http://schemas.microsoft.com/office/drawing/2014/main" id="{17996AF3-89A7-2E36-9019-B0075428FE82}"/>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オブジェクト 4">
              <a:extLst>
                <a:ext uri="{FF2B5EF4-FFF2-40B4-BE49-F238E27FC236}">
                  <a16:creationId xmlns:a16="http://schemas.microsoft.com/office/drawing/2014/main" id="{D470B803-1AE8-8486-A66B-FC1F4E8D5F3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7" name="テキスト ボックス 16">
            <a:extLst>
              <a:ext uri="{FF2B5EF4-FFF2-40B4-BE49-F238E27FC236}">
                <a16:creationId xmlns:a16="http://schemas.microsoft.com/office/drawing/2014/main" id="{1B39B92B-DAA4-BCCB-443E-C19494505A47}"/>
              </a:ext>
            </a:extLst>
          </p:cNvPr>
          <p:cNvSpPr txBox="1"/>
          <p:nvPr/>
        </p:nvSpPr>
        <p:spPr>
          <a:xfrm>
            <a:off x="24714" y="0"/>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広域的な地下水流動系を考える必要がある例</a:t>
            </a:r>
          </a:p>
        </p:txBody>
      </p:sp>
      <p:sp>
        <p:nvSpPr>
          <p:cNvPr id="18" name="テキスト ボックス 17">
            <a:extLst>
              <a:ext uri="{FF2B5EF4-FFF2-40B4-BE49-F238E27FC236}">
                <a16:creationId xmlns:a16="http://schemas.microsoft.com/office/drawing/2014/main" id="{28315948-9172-F720-19D7-996270333183}"/>
              </a:ext>
            </a:extLst>
          </p:cNvPr>
          <p:cNvSpPr txBox="1"/>
          <p:nvPr/>
        </p:nvSpPr>
        <p:spPr>
          <a:xfrm>
            <a:off x="5524291" y="6527749"/>
            <a:ext cx="3390672" cy="369332"/>
          </a:xfrm>
          <a:prstGeom prst="rect">
            <a:avLst/>
          </a:prstGeom>
          <a:noFill/>
        </p:spPr>
        <p:txBody>
          <a:bodyPr wrap="none" rtlCol="0">
            <a:spAutoFit/>
          </a:bodyPr>
          <a:lstStyle/>
          <a:p>
            <a:r>
              <a:rPr kumimoji="1" lang="ja-JP" altLang="en-US" sz="900" i="1" dirty="0"/>
              <a:t>渡部，佐藤，古谷（</a:t>
            </a:r>
            <a:r>
              <a:rPr kumimoji="1" lang="en-US" altLang="ja-JP" sz="900" i="1" dirty="0"/>
              <a:t>2009</a:t>
            </a:r>
            <a:r>
              <a:rPr kumimoji="1" lang="ja-JP" altLang="en-US" sz="900" i="1" dirty="0"/>
              <a:t>）；地学雑誌，</a:t>
            </a:r>
            <a:r>
              <a:rPr kumimoji="1" lang="en-US" altLang="ja-JP" sz="900" i="1" dirty="0"/>
              <a:t>118(3), 543-563</a:t>
            </a:r>
          </a:p>
          <a:p>
            <a:r>
              <a:rPr kumimoji="1" lang="en-US" altLang="ja-JP" sz="900" i="1" dirty="0"/>
              <a:t> </a:t>
            </a:r>
            <a:r>
              <a:rPr kumimoji="1" lang="ja-JP" altLang="en-US" sz="900" i="1" dirty="0"/>
              <a:t>古谷，渡部，小松原，佐藤，丸井</a:t>
            </a:r>
            <a:r>
              <a:rPr kumimoji="1" lang="en-US" altLang="ja-JP" sz="900" i="1" dirty="0"/>
              <a:t> (2006)</a:t>
            </a:r>
            <a:r>
              <a:rPr kumimoji="1" lang="ja-JP" altLang="en-US" sz="900" i="1" dirty="0"/>
              <a:t>；応用地質，</a:t>
            </a:r>
            <a:r>
              <a:rPr kumimoji="1" lang="en-US" altLang="ja-JP" sz="900" i="1" dirty="0"/>
              <a:t>45(6), 281-290</a:t>
            </a:r>
            <a:endParaRPr kumimoji="1" lang="ja-JP" altLang="en-US" sz="900" i="1" dirty="0"/>
          </a:p>
        </p:txBody>
      </p:sp>
      <p:sp>
        <p:nvSpPr>
          <p:cNvPr id="19" name="テキスト ボックス 18">
            <a:extLst>
              <a:ext uri="{FF2B5EF4-FFF2-40B4-BE49-F238E27FC236}">
                <a16:creationId xmlns:a16="http://schemas.microsoft.com/office/drawing/2014/main" id="{8E6CF642-7DCB-1780-574B-6F225182FAA4}"/>
              </a:ext>
            </a:extLst>
          </p:cNvPr>
          <p:cNvSpPr txBox="1"/>
          <p:nvPr/>
        </p:nvSpPr>
        <p:spPr>
          <a:xfrm rot="4608537">
            <a:off x="2013559" y="2972457"/>
            <a:ext cx="543739" cy="307777"/>
          </a:xfrm>
          <a:prstGeom prst="rect">
            <a:avLst/>
          </a:prstGeom>
          <a:noFill/>
        </p:spPr>
        <p:txBody>
          <a:bodyPr wrap="none" rtlCol="0">
            <a:spAutoFit/>
          </a:bodyPr>
          <a:lstStyle/>
          <a:p>
            <a:r>
              <a:rPr kumimoji="1" lang="ja-JP" altLang="en-US" sz="1400" b="1" dirty="0">
                <a:solidFill>
                  <a:srgbClr val="FF0000"/>
                </a:solidFill>
                <a:effectLst>
                  <a:outerShdw blurRad="38100" dist="38100" dir="2700000" algn="tl">
                    <a:srgbClr val="000000">
                      <a:alpha val="43137"/>
                    </a:srgbClr>
                  </a:outerShdw>
                </a:effectLst>
              </a:rPr>
              <a:t>活発</a:t>
            </a:r>
          </a:p>
        </p:txBody>
      </p:sp>
      <p:sp>
        <p:nvSpPr>
          <p:cNvPr id="20" name="テキスト ボックス 19">
            <a:extLst>
              <a:ext uri="{FF2B5EF4-FFF2-40B4-BE49-F238E27FC236}">
                <a16:creationId xmlns:a16="http://schemas.microsoft.com/office/drawing/2014/main" id="{F3F1335F-8FEF-F206-A409-2E05EC89ED57}"/>
              </a:ext>
            </a:extLst>
          </p:cNvPr>
          <p:cNvSpPr txBox="1"/>
          <p:nvPr/>
        </p:nvSpPr>
        <p:spPr>
          <a:xfrm rot="3482046">
            <a:off x="1109329" y="2089501"/>
            <a:ext cx="723275" cy="307777"/>
          </a:xfrm>
          <a:prstGeom prst="rect">
            <a:avLst/>
          </a:prstGeom>
          <a:noFill/>
        </p:spPr>
        <p:txBody>
          <a:bodyPr wrap="none" rtlCol="0">
            <a:spAutoFit/>
          </a:bodyPr>
          <a:lstStyle/>
          <a:p>
            <a:r>
              <a:rPr kumimoji="1" lang="ja-JP" altLang="en-US" sz="1400" b="1" dirty="0">
                <a:solidFill>
                  <a:srgbClr val="FF0000"/>
                </a:solidFill>
                <a:effectLst>
                  <a:outerShdw blurRad="38100" dist="38100" dir="2700000" algn="tl">
                    <a:srgbClr val="000000">
                      <a:alpha val="43137"/>
                    </a:srgbClr>
                  </a:outerShdw>
                </a:effectLst>
              </a:rPr>
              <a:t>不活発</a:t>
            </a:r>
          </a:p>
        </p:txBody>
      </p:sp>
      <p:sp>
        <p:nvSpPr>
          <p:cNvPr id="21" name="テキスト ボックス 20">
            <a:extLst>
              <a:ext uri="{FF2B5EF4-FFF2-40B4-BE49-F238E27FC236}">
                <a16:creationId xmlns:a16="http://schemas.microsoft.com/office/drawing/2014/main" id="{BB928C8B-A0D3-822B-3C8F-A461FA521835}"/>
              </a:ext>
            </a:extLst>
          </p:cNvPr>
          <p:cNvSpPr txBox="1"/>
          <p:nvPr/>
        </p:nvSpPr>
        <p:spPr>
          <a:xfrm>
            <a:off x="3933582" y="504828"/>
            <a:ext cx="2376263" cy="738664"/>
          </a:xfrm>
          <a:prstGeom prst="rect">
            <a:avLst/>
          </a:prstGeom>
          <a:noFill/>
        </p:spPr>
        <p:txBody>
          <a:bodyPr wrap="square" rtlCol="0">
            <a:spAutoFit/>
          </a:bodyPr>
          <a:lstStyle/>
          <a:p>
            <a:r>
              <a:rPr lang="ja-JP" altLang="en-US" sz="1400" dirty="0">
                <a:latin typeface="+mn-ea"/>
                <a:ea typeface="+mn-ea"/>
              </a:rPr>
              <a:t>なかなか止まらなかった地すべり地のひとつ</a:t>
            </a:r>
            <a:endParaRPr lang="en-US" altLang="ja-JP" sz="1400" dirty="0">
              <a:latin typeface="+mn-ea"/>
              <a:ea typeface="+mn-ea"/>
            </a:endParaRPr>
          </a:p>
          <a:p>
            <a:r>
              <a:rPr lang="ja-JP" altLang="en-US" sz="1400" dirty="0">
                <a:latin typeface="+mn-ea"/>
                <a:ea typeface="+mn-ea"/>
              </a:rPr>
              <a:t>孔内水位も高い特徴</a:t>
            </a:r>
            <a:endParaRPr lang="en-US" altLang="ja-JP" sz="1400" dirty="0">
              <a:latin typeface="+mn-ea"/>
              <a:ea typeface="+mn-ea"/>
            </a:endParaRPr>
          </a:p>
        </p:txBody>
      </p:sp>
    </p:spTree>
    <p:extLst>
      <p:ext uri="{BB962C8B-B14F-4D97-AF65-F5344CB8AC3E}">
        <p14:creationId xmlns:p14="http://schemas.microsoft.com/office/powerpoint/2010/main" val="29203177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D8DC5-B6D3-A700-FBB9-EDBCDD07F7A9}"/>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9C60A923-41E1-2501-4800-E64E7EED2C1F}"/>
              </a:ext>
            </a:extLst>
          </p:cNvPr>
          <p:cNvSpPr>
            <a:spLocks noGrp="1"/>
          </p:cNvSpPr>
          <p:nvPr>
            <p:ph type="sldNum" sz="quarter" idx="12"/>
          </p:nvPr>
        </p:nvSpPr>
        <p:spPr/>
        <p:txBody>
          <a:bodyPr/>
          <a:lstStyle/>
          <a:p>
            <a:fld id="{39CB7DCB-03B8-4230-8C02-FEF92E79086E}" type="slidenum">
              <a:rPr kumimoji="1" lang="ja-JP" altLang="en-US" smtClean="0"/>
              <a:t>45</a:t>
            </a:fld>
            <a:endParaRPr kumimoji="1" lang="ja-JP" altLang="en-US"/>
          </a:p>
        </p:txBody>
      </p:sp>
      <p:grpSp>
        <p:nvGrpSpPr>
          <p:cNvPr id="2" name="グループ化 1">
            <a:extLst>
              <a:ext uri="{FF2B5EF4-FFF2-40B4-BE49-F238E27FC236}">
                <a16:creationId xmlns:a16="http://schemas.microsoft.com/office/drawing/2014/main" id="{44739D77-8C4D-A519-DF4B-AED95BF4C9E9}"/>
              </a:ext>
            </a:extLst>
          </p:cNvPr>
          <p:cNvGrpSpPr/>
          <p:nvPr/>
        </p:nvGrpSpPr>
        <p:grpSpPr>
          <a:xfrm>
            <a:off x="0" y="0"/>
            <a:ext cx="9119286" cy="438912"/>
            <a:chOff x="0" y="0"/>
            <a:chExt cx="9119286" cy="438912"/>
          </a:xfrm>
        </p:grpSpPr>
        <p:sp>
          <p:nvSpPr>
            <p:cNvPr id="3" name="正方形/長方形 2">
              <a:extLst>
                <a:ext uri="{FF2B5EF4-FFF2-40B4-BE49-F238E27FC236}">
                  <a16:creationId xmlns:a16="http://schemas.microsoft.com/office/drawing/2014/main" id="{291DA0D6-3524-1FE5-D03B-09CA76F330E1}"/>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BF5A54C5-37AC-23C3-4B44-DE2FAD8CA18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FBAF0B9F-49A8-248B-ECC2-A88FBEA7EC0B}"/>
              </a:ext>
            </a:extLst>
          </p:cNvPr>
          <p:cNvSpPr txBox="1"/>
          <p:nvPr/>
        </p:nvSpPr>
        <p:spPr>
          <a:xfrm>
            <a:off x="24714" y="0"/>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広域的な地下水流動系を考える必要がある例</a:t>
            </a:r>
          </a:p>
        </p:txBody>
      </p:sp>
      <p:pic>
        <p:nvPicPr>
          <p:cNvPr id="7" name="図 6" descr="ダイアグラム, 設計図&#10;&#10;AI 生成コンテンツは誤りを含む可能性があります。">
            <a:extLst>
              <a:ext uri="{FF2B5EF4-FFF2-40B4-BE49-F238E27FC236}">
                <a16:creationId xmlns:a16="http://schemas.microsoft.com/office/drawing/2014/main" id="{F5315FAE-DFC8-402A-B52E-9E2973E12441}"/>
              </a:ext>
            </a:extLst>
          </p:cNvPr>
          <p:cNvPicPr>
            <a:picLocks noChangeAspect="1"/>
          </p:cNvPicPr>
          <p:nvPr/>
        </p:nvPicPr>
        <p:blipFill>
          <a:blip r:embed="rId3"/>
          <a:stretch>
            <a:fillRect/>
          </a:stretch>
        </p:blipFill>
        <p:spPr>
          <a:xfrm>
            <a:off x="130524" y="475489"/>
            <a:ext cx="4615841" cy="2632408"/>
          </a:xfrm>
          <a:prstGeom prst="rect">
            <a:avLst/>
          </a:prstGeom>
        </p:spPr>
      </p:pic>
      <p:pic>
        <p:nvPicPr>
          <p:cNvPr id="9" name="図 8" descr="グラフ&#10;&#10;AI 生成コンテンツは誤りを含む可能性があります。">
            <a:extLst>
              <a:ext uri="{FF2B5EF4-FFF2-40B4-BE49-F238E27FC236}">
                <a16:creationId xmlns:a16="http://schemas.microsoft.com/office/drawing/2014/main" id="{D6DB8D05-0611-38DF-E254-CA00339347A9}"/>
              </a:ext>
            </a:extLst>
          </p:cNvPr>
          <p:cNvPicPr>
            <a:picLocks noChangeAspect="1"/>
          </p:cNvPicPr>
          <p:nvPr/>
        </p:nvPicPr>
        <p:blipFill>
          <a:blip r:embed="rId4"/>
          <a:stretch>
            <a:fillRect/>
          </a:stretch>
        </p:blipFill>
        <p:spPr>
          <a:xfrm>
            <a:off x="4990212" y="472777"/>
            <a:ext cx="3695535" cy="2419498"/>
          </a:xfrm>
          <a:prstGeom prst="rect">
            <a:avLst/>
          </a:prstGeom>
        </p:spPr>
      </p:pic>
      <p:pic>
        <p:nvPicPr>
          <p:cNvPr id="11" name="図 10" descr="文字と写真のスクリーンショット&#10;&#10;AI 生成コンテンツは誤りを含む可能性があります。">
            <a:extLst>
              <a:ext uri="{FF2B5EF4-FFF2-40B4-BE49-F238E27FC236}">
                <a16:creationId xmlns:a16="http://schemas.microsoft.com/office/drawing/2014/main" id="{B280D070-BFAD-3689-8FD9-9CE216C726B2}"/>
              </a:ext>
            </a:extLst>
          </p:cNvPr>
          <p:cNvPicPr>
            <a:picLocks noChangeAspect="1"/>
          </p:cNvPicPr>
          <p:nvPr/>
        </p:nvPicPr>
        <p:blipFill>
          <a:blip r:embed="rId5"/>
          <a:stretch>
            <a:fillRect/>
          </a:stretch>
        </p:blipFill>
        <p:spPr>
          <a:xfrm>
            <a:off x="767954" y="3214758"/>
            <a:ext cx="3804046" cy="3428999"/>
          </a:xfrm>
          <a:prstGeom prst="rect">
            <a:avLst/>
          </a:prstGeom>
        </p:spPr>
      </p:pic>
      <p:grpSp>
        <p:nvGrpSpPr>
          <p:cNvPr id="20" name="グループ化 19">
            <a:extLst>
              <a:ext uri="{FF2B5EF4-FFF2-40B4-BE49-F238E27FC236}">
                <a16:creationId xmlns:a16="http://schemas.microsoft.com/office/drawing/2014/main" id="{97176B64-E364-191E-00AD-4B731E72D7B5}"/>
              </a:ext>
            </a:extLst>
          </p:cNvPr>
          <p:cNvGrpSpPr/>
          <p:nvPr/>
        </p:nvGrpSpPr>
        <p:grpSpPr>
          <a:xfrm>
            <a:off x="4990212" y="3007260"/>
            <a:ext cx="3056483" cy="3705155"/>
            <a:chOff x="4990212" y="3094073"/>
            <a:chExt cx="3056483" cy="3705155"/>
          </a:xfrm>
        </p:grpSpPr>
        <p:pic>
          <p:nvPicPr>
            <p:cNvPr id="12" name="Picture 2">
              <a:extLst>
                <a:ext uri="{FF2B5EF4-FFF2-40B4-BE49-F238E27FC236}">
                  <a16:creationId xmlns:a16="http://schemas.microsoft.com/office/drawing/2014/main" id="{3C9BF350-0FC7-3B5A-5669-FE9D77D091FE}"/>
                </a:ext>
              </a:extLst>
            </p:cNvPr>
            <p:cNvPicPr>
              <a:picLocks noChangeAspect="1" noChangeArrowheads="1"/>
            </p:cNvPicPr>
            <p:nvPr/>
          </p:nvPicPr>
          <p:blipFill>
            <a:blip r:embed="rId6" cstate="print"/>
            <a:srcRect/>
            <a:stretch>
              <a:fillRect/>
            </a:stretch>
          </p:blipFill>
          <p:spPr bwMode="auto">
            <a:xfrm>
              <a:off x="5215020" y="3094073"/>
              <a:ext cx="2831675" cy="3705155"/>
            </a:xfrm>
            <a:prstGeom prst="rect">
              <a:avLst/>
            </a:prstGeom>
            <a:noFill/>
            <a:ln w="9525">
              <a:noFill/>
              <a:miter lim="800000"/>
              <a:headEnd/>
              <a:tailEnd/>
            </a:ln>
          </p:spPr>
        </p:pic>
        <p:sp>
          <p:nvSpPr>
            <p:cNvPr id="13" name="テキスト ボックス 12">
              <a:extLst>
                <a:ext uri="{FF2B5EF4-FFF2-40B4-BE49-F238E27FC236}">
                  <a16:creationId xmlns:a16="http://schemas.microsoft.com/office/drawing/2014/main" id="{FF6AAE7D-C5E8-89CF-C3E9-829F3DCDB32C}"/>
                </a:ext>
              </a:extLst>
            </p:cNvPr>
            <p:cNvSpPr txBox="1"/>
            <p:nvPr/>
          </p:nvSpPr>
          <p:spPr>
            <a:xfrm>
              <a:off x="6526213" y="4417435"/>
              <a:ext cx="543739" cy="307777"/>
            </a:xfrm>
            <a:prstGeom prst="rect">
              <a:avLst/>
            </a:prstGeom>
            <a:noFill/>
          </p:spPr>
          <p:txBody>
            <a:bodyPr wrap="none" rtlCol="0">
              <a:spAutoFit/>
            </a:bodyPr>
            <a:lstStyle/>
            <a:p>
              <a:r>
                <a:rPr kumimoji="1" lang="ja-JP" altLang="en-US" sz="1400" b="1" dirty="0">
                  <a:solidFill>
                    <a:srgbClr val="FF0000"/>
                  </a:solidFill>
                  <a:effectLst>
                    <a:outerShdw blurRad="38100" dist="38100" dir="2700000" algn="tl">
                      <a:srgbClr val="000000">
                        <a:alpha val="43137"/>
                      </a:srgbClr>
                    </a:outerShdw>
                  </a:effectLst>
                </a:rPr>
                <a:t>活発</a:t>
              </a:r>
            </a:p>
          </p:txBody>
        </p:sp>
        <p:sp>
          <p:nvSpPr>
            <p:cNvPr id="14" name="テキスト ボックス 13">
              <a:extLst>
                <a:ext uri="{FF2B5EF4-FFF2-40B4-BE49-F238E27FC236}">
                  <a16:creationId xmlns:a16="http://schemas.microsoft.com/office/drawing/2014/main" id="{B14FD36D-39B1-9F21-95F0-257AE8EF8DB0}"/>
                </a:ext>
              </a:extLst>
            </p:cNvPr>
            <p:cNvSpPr txBox="1"/>
            <p:nvPr/>
          </p:nvSpPr>
          <p:spPr>
            <a:xfrm>
              <a:off x="4990212" y="4219573"/>
              <a:ext cx="723275" cy="307777"/>
            </a:xfrm>
            <a:prstGeom prst="rect">
              <a:avLst/>
            </a:prstGeom>
            <a:noFill/>
          </p:spPr>
          <p:txBody>
            <a:bodyPr wrap="none" rtlCol="0">
              <a:spAutoFit/>
            </a:bodyPr>
            <a:lstStyle/>
            <a:p>
              <a:r>
                <a:rPr kumimoji="1" lang="ja-JP" altLang="en-US" sz="1400" b="1" dirty="0">
                  <a:solidFill>
                    <a:srgbClr val="FF0000"/>
                  </a:solidFill>
                  <a:effectLst>
                    <a:outerShdw blurRad="38100" dist="38100" dir="2700000" algn="tl">
                      <a:srgbClr val="000000">
                        <a:alpha val="43137"/>
                      </a:srgbClr>
                    </a:outerShdw>
                  </a:effectLst>
                </a:rPr>
                <a:t>不活発</a:t>
              </a:r>
            </a:p>
          </p:txBody>
        </p:sp>
        <p:cxnSp>
          <p:nvCxnSpPr>
            <p:cNvPr id="16" name="直線コネクタ 15">
              <a:extLst>
                <a:ext uri="{FF2B5EF4-FFF2-40B4-BE49-F238E27FC236}">
                  <a16:creationId xmlns:a16="http://schemas.microsoft.com/office/drawing/2014/main" id="{A04DA4E0-CDCC-61DD-A51C-5F58E70E3FC4}"/>
                </a:ext>
              </a:extLst>
            </p:cNvPr>
            <p:cNvCxnSpPr/>
            <p:nvPr/>
          </p:nvCxnSpPr>
          <p:spPr>
            <a:xfrm>
              <a:off x="5713487" y="4373461"/>
              <a:ext cx="37896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FC70AD51-666D-C446-99FB-0A53DFED3DFE}"/>
                </a:ext>
              </a:extLst>
            </p:cNvPr>
            <p:cNvCxnSpPr>
              <a:cxnSpLocks/>
            </p:cNvCxnSpPr>
            <p:nvPr/>
          </p:nvCxnSpPr>
          <p:spPr>
            <a:xfrm flipV="1">
              <a:off x="6526213" y="4652962"/>
              <a:ext cx="182931" cy="2167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テキスト ボックス 20">
            <a:extLst>
              <a:ext uri="{FF2B5EF4-FFF2-40B4-BE49-F238E27FC236}">
                <a16:creationId xmlns:a16="http://schemas.microsoft.com/office/drawing/2014/main" id="{EAA3B7BA-1EE8-7A65-251A-8A8D94C8C0A7}"/>
              </a:ext>
            </a:extLst>
          </p:cNvPr>
          <p:cNvSpPr txBox="1"/>
          <p:nvPr/>
        </p:nvSpPr>
        <p:spPr>
          <a:xfrm>
            <a:off x="4970276" y="2840258"/>
            <a:ext cx="4083169" cy="369332"/>
          </a:xfrm>
          <a:prstGeom prst="rect">
            <a:avLst/>
          </a:prstGeom>
          <a:noFill/>
        </p:spPr>
        <p:txBody>
          <a:bodyPr wrap="none" rtlCol="0">
            <a:spAutoFit/>
          </a:bodyPr>
          <a:lstStyle/>
          <a:p>
            <a:r>
              <a:rPr kumimoji="1" lang="ja-JP" altLang="en-US" dirty="0"/>
              <a:t>高電気伝導度の原因は</a:t>
            </a:r>
            <a:r>
              <a:rPr lang="en-US" altLang="ja-JP" dirty="0"/>
              <a:t>N</a:t>
            </a:r>
            <a:r>
              <a:rPr kumimoji="1" lang="en-US" altLang="ja-JP" dirty="0"/>
              <a:t>aCl</a:t>
            </a:r>
            <a:r>
              <a:rPr kumimoji="1" lang="ja-JP" altLang="en-US" dirty="0"/>
              <a:t>型の地下水</a:t>
            </a:r>
          </a:p>
        </p:txBody>
      </p:sp>
      <p:sp>
        <p:nvSpPr>
          <p:cNvPr id="6" name="テキスト ボックス 5">
            <a:extLst>
              <a:ext uri="{FF2B5EF4-FFF2-40B4-BE49-F238E27FC236}">
                <a16:creationId xmlns:a16="http://schemas.microsoft.com/office/drawing/2014/main" id="{B049EC8A-F336-0C91-B78C-0D7C38ECFDDD}"/>
              </a:ext>
            </a:extLst>
          </p:cNvPr>
          <p:cNvSpPr txBox="1"/>
          <p:nvPr/>
        </p:nvSpPr>
        <p:spPr>
          <a:xfrm>
            <a:off x="5447674" y="6549435"/>
            <a:ext cx="3390672" cy="369332"/>
          </a:xfrm>
          <a:prstGeom prst="rect">
            <a:avLst/>
          </a:prstGeom>
          <a:noFill/>
        </p:spPr>
        <p:txBody>
          <a:bodyPr wrap="none" rtlCol="0">
            <a:spAutoFit/>
          </a:bodyPr>
          <a:lstStyle/>
          <a:p>
            <a:r>
              <a:rPr kumimoji="1" lang="ja-JP" altLang="en-US" sz="900" i="1" dirty="0"/>
              <a:t>渡部，佐藤，古谷（</a:t>
            </a:r>
            <a:r>
              <a:rPr kumimoji="1" lang="en-US" altLang="ja-JP" sz="900" i="1" dirty="0"/>
              <a:t>2009</a:t>
            </a:r>
            <a:r>
              <a:rPr kumimoji="1" lang="ja-JP" altLang="en-US" sz="900" i="1" dirty="0"/>
              <a:t>）；地学雑誌，</a:t>
            </a:r>
            <a:r>
              <a:rPr kumimoji="1" lang="en-US" altLang="ja-JP" sz="900" i="1" dirty="0"/>
              <a:t>118(3), 543-563</a:t>
            </a:r>
          </a:p>
          <a:p>
            <a:r>
              <a:rPr kumimoji="1" lang="en-US" altLang="ja-JP" sz="900" i="1" dirty="0"/>
              <a:t> </a:t>
            </a:r>
            <a:r>
              <a:rPr kumimoji="1" lang="ja-JP" altLang="en-US" sz="900" i="1" dirty="0"/>
              <a:t>古谷，渡部，小松原，佐藤，丸井</a:t>
            </a:r>
            <a:r>
              <a:rPr kumimoji="1" lang="en-US" altLang="ja-JP" sz="900" i="1" dirty="0"/>
              <a:t> (2006)</a:t>
            </a:r>
            <a:r>
              <a:rPr kumimoji="1" lang="ja-JP" altLang="en-US" sz="900" i="1" dirty="0"/>
              <a:t>；応用地質，</a:t>
            </a:r>
            <a:r>
              <a:rPr kumimoji="1" lang="en-US" altLang="ja-JP" sz="900" i="1" dirty="0"/>
              <a:t>45(6), 281-290</a:t>
            </a:r>
            <a:endParaRPr kumimoji="1" lang="ja-JP" altLang="en-US" sz="900" i="1" dirty="0"/>
          </a:p>
        </p:txBody>
      </p:sp>
    </p:spTree>
    <p:extLst>
      <p:ext uri="{BB962C8B-B14F-4D97-AF65-F5344CB8AC3E}">
        <p14:creationId xmlns:p14="http://schemas.microsoft.com/office/powerpoint/2010/main" val="440393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8EBDE-3D5B-02B7-05DE-A50563E682D8}"/>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CCD26737-1FF3-A6AB-0104-B4D0D9D39C2E}"/>
              </a:ext>
            </a:extLst>
          </p:cNvPr>
          <p:cNvSpPr>
            <a:spLocks noGrp="1"/>
          </p:cNvSpPr>
          <p:nvPr>
            <p:ph type="sldNum" sz="quarter" idx="12"/>
          </p:nvPr>
        </p:nvSpPr>
        <p:spPr/>
        <p:txBody>
          <a:bodyPr/>
          <a:lstStyle/>
          <a:p>
            <a:fld id="{39CB7DCB-03B8-4230-8C02-FEF92E79086E}" type="slidenum">
              <a:rPr kumimoji="1" lang="ja-JP" altLang="en-US" smtClean="0"/>
              <a:t>46</a:t>
            </a:fld>
            <a:endParaRPr kumimoji="1" lang="ja-JP" altLang="en-US"/>
          </a:p>
        </p:txBody>
      </p:sp>
      <p:grpSp>
        <p:nvGrpSpPr>
          <p:cNvPr id="2" name="グループ化 1">
            <a:extLst>
              <a:ext uri="{FF2B5EF4-FFF2-40B4-BE49-F238E27FC236}">
                <a16:creationId xmlns:a16="http://schemas.microsoft.com/office/drawing/2014/main" id="{CDE41034-067E-4083-F413-58F2900CE608}"/>
              </a:ext>
            </a:extLst>
          </p:cNvPr>
          <p:cNvGrpSpPr/>
          <p:nvPr/>
        </p:nvGrpSpPr>
        <p:grpSpPr>
          <a:xfrm>
            <a:off x="0" y="0"/>
            <a:ext cx="9119286" cy="438912"/>
            <a:chOff x="0" y="0"/>
            <a:chExt cx="9119286" cy="438912"/>
          </a:xfrm>
        </p:grpSpPr>
        <p:sp>
          <p:nvSpPr>
            <p:cNvPr id="3" name="正方形/長方形 2">
              <a:extLst>
                <a:ext uri="{FF2B5EF4-FFF2-40B4-BE49-F238E27FC236}">
                  <a16:creationId xmlns:a16="http://schemas.microsoft.com/office/drawing/2014/main" id="{B0730D81-EBEE-FFC9-AA41-A1C6585FBD61}"/>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B128438D-9F3B-350F-F8C6-D291DEC189E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6" name="テキスト ボックス 5">
            <a:extLst>
              <a:ext uri="{FF2B5EF4-FFF2-40B4-BE49-F238E27FC236}">
                <a16:creationId xmlns:a16="http://schemas.microsoft.com/office/drawing/2014/main" id="{E9207539-EBFC-49E7-67A2-604CAA90B353}"/>
              </a:ext>
            </a:extLst>
          </p:cNvPr>
          <p:cNvSpPr txBox="1"/>
          <p:nvPr/>
        </p:nvSpPr>
        <p:spPr>
          <a:xfrm>
            <a:off x="24714" y="-28925"/>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広域的な地下水流動系を考える必要がある例</a:t>
            </a:r>
          </a:p>
        </p:txBody>
      </p:sp>
      <p:pic>
        <p:nvPicPr>
          <p:cNvPr id="8" name="図 7" descr="ダイアグラム, 設計図&#10;&#10;AI 生成コンテンツは誤りを含む可能性があります。">
            <a:extLst>
              <a:ext uri="{FF2B5EF4-FFF2-40B4-BE49-F238E27FC236}">
                <a16:creationId xmlns:a16="http://schemas.microsoft.com/office/drawing/2014/main" id="{4147989F-138D-D458-4E81-CD552951D93F}"/>
              </a:ext>
            </a:extLst>
          </p:cNvPr>
          <p:cNvPicPr>
            <a:picLocks noChangeAspect="1"/>
          </p:cNvPicPr>
          <p:nvPr/>
        </p:nvPicPr>
        <p:blipFill>
          <a:blip r:embed="rId3"/>
          <a:stretch>
            <a:fillRect/>
          </a:stretch>
        </p:blipFill>
        <p:spPr>
          <a:xfrm>
            <a:off x="-1811" y="716846"/>
            <a:ext cx="5528930" cy="3279874"/>
          </a:xfrm>
          <a:prstGeom prst="rect">
            <a:avLst/>
          </a:prstGeom>
        </p:spPr>
      </p:pic>
      <p:sp>
        <p:nvSpPr>
          <p:cNvPr id="10" name="テキスト ボックス 9">
            <a:extLst>
              <a:ext uri="{FF2B5EF4-FFF2-40B4-BE49-F238E27FC236}">
                <a16:creationId xmlns:a16="http://schemas.microsoft.com/office/drawing/2014/main" id="{8C1CA666-2A73-DC8E-CA83-97EE24CC7B5C}"/>
              </a:ext>
            </a:extLst>
          </p:cNvPr>
          <p:cNvSpPr txBox="1"/>
          <p:nvPr/>
        </p:nvSpPr>
        <p:spPr>
          <a:xfrm>
            <a:off x="324199" y="4108280"/>
            <a:ext cx="4938464" cy="923330"/>
          </a:xfrm>
          <a:prstGeom prst="rect">
            <a:avLst/>
          </a:prstGeom>
          <a:noFill/>
        </p:spPr>
        <p:txBody>
          <a:bodyPr wrap="square" rtlCol="0">
            <a:spAutoFit/>
          </a:bodyPr>
          <a:lstStyle/>
          <a:p>
            <a:r>
              <a:rPr lang="en-US" altLang="ja-JP" dirty="0"/>
              <a:t>N</a:t>
            </a:r>
            <a:r>
              <a:rPr kumimoji="1" lang="en-US" altLang="ja-JP" dirty="0"/>
              <a:t>aCl</a:t>
            </a:r>
            <a:r>
              <a:rPr kumimoji="1" lang="ja-JP" altLang="en-US" dirty="0"/>
              <a:t>型の地下水は別途実施した酸素の安定同位体比と塩素イオン濃度の計測より，天然ガス・石油付随の化石海水</a:t>
            </a:r>
          </a:p>
        </p:txBody>
      </p:sp>
      <p:sp>
        <p:nvSpPr>
          <p:cNvPr id="11" name="テキスト ボックス 10">
            <a:extLst>
              <a:ext uri="{FF2B5EF4-FFF2-40B4-BE49-F238E27FC236}">
                <a16:creationId xmlns:a16="http://schemas.microsoft.com/office/drawing/2014/main" id="{F74CE818-5800-4AD4-D401-121B605C5452}"/>
              </a:ext>
            </a:extLst>
          </p:cNvPr>
          <p:cNvSpPr txBox="1"/>
          <p:nvPr/>
        </p:nvSpPr>
        <p:spPr>
          <a:xfrm>
            <a:off x="45979" y="461665"/>
            <a:ext cx="4876799" cy="369332"/>
          </a:xfrm>
          <a:prstGeom prst="rect">
            <a:avLst/>
          </a:prstGeom>
          <a:noFill/>
        </p:spPr>
        <p:txBody>
          <a:bodyPr wrap="square" rtlCol="0">
            <a:spAutoFit/>
          </a:bodyPr>
          <a:lstStyle/>
          <a:p>
            <a:r>
              <a:rPr kumimoji="1" lang="ja-JP" altLang="en-US" dirty="0"/>
              <a:t>宇津俣地すべりにおける地下水の流動系モデル</a:t>
            </a:r>
          </a:p>
        </p:txBody>
      </p:sp>
      <p:sp>
        <p:nvSpPr>
          <p:cNvPr id="12" name="テキスト ボックス 11">
            <a:extLst>
              <a:ext uri="{FF2B5EF4-FFF2-40B4-BE49-F238E27FC236}">
                <a16:creationId xmlns:a16="http://schemas.microsoft.com/office/drawing/2014/main" id="{84ADD572-CDBE-175D-1021-908F89DAA6E1}"/>
              </a:ext>
            </a:extLst>
          </p:cNvPr>
          <p:cNvSpPr txBox="1"/>
          <p:nvPr/>
        </p:nvSpPr>
        <p:spPr>
          <a:xfrm>
            <a:off x="309926" y="5031610"/>
            <a:ext cx="5217194" cy="1477328"/>
          </a:xfrm>
          <a:prstGeom prst="rect">
            <a:avLst/>
          </a:prstGeom>
          <a:noFill/>
        </p:spPr>
        <p:txBody>
          <a:bodyPr wrap="square" rtlCol="0">
            <a:spAutoFit/>
          </a:bodyPr>
          <a:lstStyle/>
          <a:p>
            <a:r>
              <a:rPr lang="ja-JP" altLang="en-US" dirty="0"/>
              <a:t>圧がかかった化石海水が上昇</a:t>
            </a:r>
            <a:endParaRPr lang="en-US" altLang="ja-JP" dirty="0"/>
          </a:p>
          <a:p>
            <a:r>
              <a:rPr kumimoji="1" lang="ja-JP" altLang="en-US" dirty="0"/>
              <a:t>　　　　　　　　↓</a:t>
            </a:r>
            <a:endParaRPr kumimoji="1" lang="en-US" altLang="ja-JP" dirty="0"/>
          </a:p>
          <a:p>
            <a:r>
              <a:rPr kumimoji="1" lang="ja-JP" altLang="en-US" dirty="0"/>
              <a:t>天水（降水・融雪水）の斜面深部への浸透を妨げる</a:t>
            </a:r>
            <a:endParaRPr kumimoji="1" lang="en-US" altLang="ja-JP" dirty="0"/>
          </a:p>
          <a:p>
            <a:r>
              <a:rPr kumimoji="1" lang="ja-JP" altLang="en-US" dirty="0"/>
              <a:t>（孔内水位が常に高い，地すべりがなかなか止まらない原因）</a:t>
            </a:r>
          </a:p>
        </p:txBody>
      </p:sp>
      <p:pic>
        <p:nvPicPr>
          <p:cNvPr id="13" name="図 12">
            <a:extLst>
              <a:ext uri="{FF2B5EF4-FFF2-40B4-BE49-F238E27FC236}">
                <a16:creationId xmlns:a16="http://schemas.microsoft.com/office/drawing/2014/main" id="{A06F8666-FA95-DB65-9460-584D9034F182}"/>
              </a:ext>
            </a:extLst>
          </p:cNvPr>
          <p:cNvPicPr>
            <a:picLocks noChangeAspect="1"/>
          </p:cNvPicPr>
          <p:nvPr/>
        </p:nvPicPr>
        <p:blipFill>
          <a:blip r:embed="rId4"/>
          <a:stretch>
            <a:fillRect/>
          </a:stretch>
        </p:blipFill>
        <p:spPr>
          <a:xfrm>
            <a:off x="5434600" y="513681"/>
            <a:ext cx="3543267" cy="5256593"/>
          </a:xfrm>
          <a:prstGeom prst="rect">
            <a:avLst/>
          </a:prstGeom>
        </p:spPr>
      </p:pic>
      <p:sp>
        <p:nvSpPr>
          <p:cNvPr id="14" name="テキスト ボックス 13">
            <a:extLst>
              <a:ext uri="{FF2B5EF4-FFF2-40B4-BE49-F238E27FC236}">
                <a16:creationId xmlns:a16="http://schemas.microsoft.com/office/drawing/2014/main" id="{9C938028-4EB9-8E45-9A86-1BA00BF5D512}"/>
              </a:ext>
            </a:extLst>
          </p:cNvPr>
          <p:cNvSpPr txBox="1"/>
          <p:nvPr/>
        </p:nvSpPr>
        <p:spPr>
          <a:xfrm>
            <a:off x="5661943" y="5769975"/>
            <a:ext cx="3401893" cy="523220"/>
          </a:xfrm>
          <a:prstGeom prst="rect">
            <a:avLst/>
          </a:prstGeom>
          <a:noFill/>
        </p:spPr>
        <p:txBody>
          <a:bodyPr wrap="none" rtlCol="0">
            <a:spAutoFit/>
          </a:bodyPr>
          <a:lstStyle/>
          <a:p>
            <a:r>
              <a:rPr kumimoji="1" lang="ja-JP" altLang="en-US" sz="1400" dirty="0">
                <a:solidFill>
                  <a:srgbClr val="FF0000"/>
                </a:solidFill>
                <a:latin typeface="+mj-ea"/>
                <a:ea typeface="+mj-ea"/>
              </a:rPr>
              <a:t>宇津俣地区における</a:t>
            </a:r>
            <a:r>
              <a:rPr lang="en-US" altLang="ja-JP" sz="1400" dirty="0">
                <a:solidFill>
                  <a:srgbClr val="FF0000"/>
                </a:solidFill>
                <a:latin typeface="+mj-ea"/>
                <a:ea typeface="+mj-ea"/>
              </a:rPr>
              <a:t>CSAMT</a:t>
            </a:r>
            <a:r>
              <a:rPr lang="ja-JP" altLang="en-US" sz="1400" dirty="0">
                <a:solidFill>
                  <a:srgbClr val="FF0000"/>
                </a:solidFill>
                <a:latin typeface="+mj-ea"/>
                <a:ea typeface="+mj-ea"/>
              </a:rPr>
              <a:t>法探査結果の</a:t>
            </a:r>
            <a:endParaRPr lang="en-US" altLang="ja-JP" sz="1400" dirty="0">
              <a:solidFill>
                <a:srgbClr val="FF0000"/>
              </a:solidFill>
              <a:latin typeface="+mj-ea"/>
              <a:ea typeface="+mj-ea"/>
            </a:endParaRPr>
          </a:p>
          <a:p>
            <a:r>
              <a:rPr lang="ja-JP" altLang="en-US" sz="1400" dirty="0">
                <a:solidFill>
                  <a:srgbClr val="FF0000"/>
                </a:solidFill>
                <a:latin typeface="+mj-ea"/>
                <a:ea typeface="+mj-ea"/>
              </a:rPr>
              <a:t>解釈図</a:t>
            </a:r>
            <a:endParaRPr lang="en-US" altLang="ja-JP" sz="1400" dirty="0">
              <a:solidFill>
                <a:srgbClr val="FF0000"/>
              </a:solidFill>
              <a:latin typeface="+mj-ea"/>
              <a:ea typeface="+mj-ea"/>
            </a:endParaRPr>
          </a:p>
        </p:txBody>
      </p:sp>
      <p:sp>
        <p:nvSpPr>
          <p:cNvPr id="15" name="テキスト ボックス 14">
            <a:extLst>
              <a:ext uri="{FF2B5EF4-FFF2-40B4-BE49-F238E27FC236}">
                <a16:creationId xmlns:a16="http://schemas.microsoft.com/office/drawing/2014/main" id="{10674492-1D11-7642-EC79-90081C727C4D}"/>
              </a:ext>
            </a:extLst>
          </p:cNvPr>
          <p:cNvSpPr txBox="1"/>
          <p:nvPr/>
        </p:nvSpPr>
        <p:spPr>
          <a:xfrm>
            <a:off x="7486650" y="4202819"/>
            <a:ext cx="1107996" cy="276999"/>
          </a:xfrm>
          <a:prstGeom prst="rect">
            <a:avLst/>
          </a:prstGeom>
          <a:noFill/>
        </p:spPr>
        <p:txBody>
          <a:bodyPr wrap="none" rtlCol="0">
            <a:spAutoFit/>
          </a:bodyPr>
          <a:lstStyle/>
          <a:p>
            <a:r>
              <a:rPr kumimoji="1" lang="ja-JP" altLang="en-US" sz="1200" b="1" i="1" dirty="0">
                <a:latin typeface="+mj-ea"/>
                <a:ea typeface="+mj-ea"/>
              </a:rPr>
              <a:t>（低比抵抗値）</a:t>
            </a:r>
          </a:p>
        </p:txBody>
      </p:sp>
      <p:sp>
        <p:nvSpPr>
          <p:cNvPr id="5" name="テキスト ボックス 4">
            <a:extLst>
              <a:ext uri="{FF2B5EF4-FFF2-40B4-BE49-F238E27FC236}">
                <a16:creationId xmlns:a16="http://schemas.microsoft.com/office/drawing/2014/main" id="{9973EBD1-B0A5-98A2-2B9C-0405ECC4C446}"/>
              </a:ext>
            </a:extLst>
          </p:cNvPr>
          <p:cNvSpPr txBox="1"/>
          <p:nvPr/>
        </p:nvSpPr>
        <p:spPr>
          <a:xfrm>
            <a:off x="2637632" y="3882569"/>
            <a:ext cx="2710999" cy="369332"/>
          </a:xfrm>
          <a:prstGeom prst="rect">
            <a:avLst/>
          </a:prstGeom>
          <a:noFill/>
        </p:spPr>
        <p:txBody>
          <a:bodyPr wrap="none" rtlCol="0">
            <a:spAutoFit/>
          </a:bodyPr>
          <a:lstStyle/>
          <a:p>
            <a:r>
              <a:rPr kumimoji="1" lang="ja-JP" altLang="en-US" sz="900" i="1" dirty="0"/>
              <a:t>渡部，佐藤，古谷（</a:t>
            </a:r>
            <a:r>
              <a:rPr kumimoji="1" lang="en-US" altLang="ja-JP" sz="900" i="1" dirty="0"/>
              <a:t>2009</a:t>
            </a:r>
            <a:r>
              <a:rPr kumimoji="1" lang="ja-JP" altLang="en-US" sz="900" i="1" dirty="0"/>
              <a:t>）；地学雑誌，</a:t>
            </a:r>
            <a:r>
              <a:rPr kumimoji="1" lang="en-US" altLang="ja-JP" sz="900" i="1" dirty="0"/>
              <a:t>118(3), 543-563</a:t>
            </a:r>
          </a:p>
          <a:p>
            <a:endParaRPr kumimoji="1" lang="ja-JP" altLang="en-US" sz="900" i="1" dirty="0"/>
          </a:p>
        </p:txBody>
      </p:sp>
      <p:sp>
        <p:nvSpPr>
          <p:cNvPr id="7" name="テキスト ボックス 6">
            <a:extLst>
              <a:ext uri="{FF2B5EF4-FFF2-40B4-BE49-F238E27FC236}">
                <a16:creationId xmlns:a16="http://schemas.microsoft.com/office/drawing/2014/main" id="{182B813C-F49F-A089-782D-07E00D1AB803}"/>
              </a:ext>
            </a:extLst>
          </p:cNvPr>
          <p:cNvSpPr txBox="1"/>
          <p:nvPr/>
        </p:nvSpPr>
        <p:spPr>
          <a:xfrm>
            <a:off x="5816866" y="6324272"/>
            <a:ext cx="2358338" cy="369332"/>
          </a:xfrm>
          <a:prstGeom prst="rect">
            <a:avLst/>
          </a:prstGeom>
          <a:noFill/>
        </p:spPr>
        <p:txBody>
          <a:bodyPr wrap="none" rtlCol="0">
            <a:spAutoFit/>
          </a:bodyPr>
          <a:lstStyle/>
          <a:p>
            <a:r>
              <a:rPr kumimoji="1" lang="ja-JP" altLang="en-US" sz="900" i="1" dirty="0"/>
              <a:t>佐藤，小林，伊藤，稗田，渡部，古谷（</a:t>
            </a:r>
            <a:r>
              <a:rPr kumimoji="1" lang="en-US" altLang="ja-JP" sz="900" i="1" dirty="0"/>
              <a:t>2017</a:t>
            </a:r>
            <a:r>
              <a:rPr kumimoji="1" lang="ja-JP" altLang="en-US" sz="900" i="1" dirty="0"/>
              <a:t>）；</a:t>
            </a:r>
            <a:endParaRPr kumimoji="1" lang="en-US" altLang="ja-JP" sz="900" i="1" dirty="0"/>
          </a:p>
          <a:p>
            <a:r>
              <a:rPr kumimoji="1" lang="ja-JP" altLang="en-US" sz="900" i="1" dirty="0"/>
              <a:t>日本地すべり学会誌，</a:t>
            </a:r>
            <a:r>
              <a:rPr lang="en-US" altLang="ja-JP" sz="900" i="1" dirty="0"/>
              <a:t>54</a:t>
            </a:r>
            <a:r>
              <a:rPr kumimoji="1" lang="en-US" altLang="ja-JP" sz="900" i="1" dirty="0"/>
              <a:t>(5), 209-214</a:t>
            </a:r>
          </a:p>
        </p:txBody>
      </p:sp>
    </p:spTree>
    <p:extLst>
      <p:ext uri="{BB962C8B-B14F-4D97-AF65-F5344CB8AC3E}">
        <p14:creationId xmlns:p14="http://schemas.microsoft.com/office/powerpoint/2010/main" val="31156889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E444E-BD41-3313-2A9D-8E233D8C6C56}"/>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0607897E-C4D5-9314-4526-AF38CBCB3F0A}"/>
              </a:ext>
            </a:extLst>
          </p:cNvPr>
          <p:cNvSpPr>
            <a:spLocks noGrp="1"/>
          </p:cNvSpPr>
          <p:nvPr>
            <p:ph type="sldNum" sz="quarter" idx="12"/>
          </p:nvPr>
        </p:nvSpPr>
        <p:spPr/>
        <p:txBody>
          <a:bodyPr/>
          <a:lstStyle/>
          <a:p>
            <a:fld id="{39CB7DCB-03B8-4230-8C02-FEF92E79086E}" type="slidenum">
              <a:rPr kumimoji="1" lang="ja-JP" altLang="en-US" smtClean="0"/>
              <a:t>47</a:t>
            </a:fld>
            <a:endParaRPr kumimoji="1" lang="ja-JP" altLang="en-US"/>
          </a:p>
        </p:txBody>
      </p:sp>
      <p:grpSp>
        <p:nvGrpSpPr>
          <p:cNvPr id="2" name="グループ化 1">
            <a:extLst>
              <a:ext uri="{FF2B5EF4-FFF2-40B4-BE49-F238E27FC236}">
                <a16:creationId xmlns:a16="http://schemas.microsoft.com/office/drawing/2014/main" id="{F97172EE-BD3B-AD10-079F-0CF671CC0273}"/>
              </a:ext>
            </a:extLst>
          </p:cNvPr>
          <p:cNvGrpSpPr/>
          <p:nvPr/>
        </p:nvGrpSpPr>
        <p:grpSpPr>
          <a:xfrm>
            <a:off x="0" y="0"/>
            <a:ext cx="9119286" cy="438912"/>
            <a:chOff x="0" y="0"/>
            <a:chExt cx="9119286" cy="438912"/>
          </a:xfrm>
        </p:grpSpPr>
        <p:sp>
          <p:nvSpPr>
            <p:cNvPr id="3" name="正方形/長方形 2">
              <a:extLst>
                <a:ext uri="{FF2B5EF4-FFF2-40B4-BE49-F238E27FC236}">
                  <a16:creationId xmlns:a16="http://schemas.microsoft.com/office/drawing/2014/main" id="{BC89E4FD-62F2-85AD-9B96-E2C46D5D1785}"/>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F4D13CDE-AB15-EE12-89E4-2364AB0C17D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6" name="テキスト ボックス 5">
            <a:extLst>
              <a:ext uri="{FF2B5EF4-FFF2-40B4-BE49-F238E27FC236}">
                <a16:creationId xmlns:a16="http://schemas.microsoft.com/office/drawing/2014/main" id="{034A3922-44D3-25A3-498C-62DB3BF0D7B4}"/>
              </a:ext>
            </a:extLst>
          </p:cNvPr>
          <p:cNvSpPr txBox="1"/>
          <p:nvPr/>
        </p:nvSpPr>
        <p:spPr>
          <a:xfrm>
            <a:off x="24714" y="-28925"/>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広域的な地下水流動系を考える必要がある例（対策工）</a:t>
            </a:r>
          </a:p>
        </p:txBody>
      </p:sp>
      <p:pic>
        <p:nvPicPr>
          <p:cNvPr id="8" name="図 7" descr="ダイアグラム&#10;&#10;AI 生成コンテンツは誤りを含む可能性があります。">
            <a:extLst>
              <a:ext uri="{FF2B5EF4-FFF2-40B4-BE49-F238E27FC236}">
                <a16:creationId xmlns:a16="http://schemas.microsoft.com/office/drawing/2014/main" id="{1FACDC9C-7545-B92E-4BFE-2FBF47B5502A}"/>
              </a:ext>
            </a:extLst>
          </p:cNvPr>
          <p:cNvPicPr>
            <a:picLocks noChangeAspect="1"/>
          </p:cNvPicPr>
          <p:nvPr/>
        </p:nvPicPr>
        <p:blipFill>
          <a:blip r:embed="rId4"/>
          <a:stretch>
            <a:fillRect/>
          </a:stretch>
        </p:blipFill>
        <p:spPr>
          <a:xfrm>
            <a:off x="892344" y="461665"/>
            <a:ext cx="7584463" cy="3475685"/>
          </a:xfrm>
          <a:prstGeom prst="rect">
            <a:avLst/>
          </a:prstGeom>
        </p:spPr>
      </p:pic>
      <p:pic>
        <p:nvPicPr>
          <p:cNvPr id="10" name="図 9" descr="ダイアグラム&#10;&#10;AI 生成コンテンツは誤りを含む可能性があります。">
            <a:extLst>
              <a:ext uri="{FF2B5EF4-FFF2-40B4-BE49-F238E27FC236}">
                <a16:creationId xmlns:a16="http://schemas.microsoft.com/office/drawing/2014/main" id="{8FEB9C63-5E87-3097-B86F-18D7DD2DA18F}"/>
              </a:ext>
            </a:extLst>
          </p:cNvPr>
          <p:cNvPicPr>
            <a:picLocks noChangeAspect="1"/>
          </p:cNvPicPr>
          <p:nvPr/>
        </p:nvPicPr>
        <p:blipFill>
          <a:blip r:embed="rId5"/>
          <a:stretch>
            <a:fillRect/>
          </a:stretch>
        </p:blipFill>
        <p:spPr>
          <a:xfrm>
            <a:off x="407052" y="3254906"/>
            <a:ext cx="1320332" cy="1178868"/>
          </a:xfrm>
          <a:prstGeom prst="rect">
            <a:avLst/>
          </a:prstGeom>
          <a:ln>
            <a:solidFill>
              <a:srgbClr val="FF0000"/>
            </a:solidFill>
          </a:ln>
        </p:spPr>
      </p:pic>
      <p:sp>
        <p:nvSpPr>
          <p:cNvPr id="12" name="楕円 11">
            <a:extLst>
              <a:ext uri="{FF2B5EF4-FFF2-40B4-BE49-F238E27FC236}">
                <a16:creationId xmlns:a16="http://schemas.microsoft.com/office/drawing/2014/main" id="{091861FF-0D6A-6579-E194-C8D105CA89B9}"/>
              </a:ext>
            </a:extLst>
          </p:cNvPr>
          <p:cNvSpPr/>
          <p:nvPr/>
        </p:nvSpPr>
        <p:spPr>
          <a:xfrm>
            <a:off x="3534424" y="1774205"/>
            <a:ext cx="744279" cy="42530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DC076F97-646F-3CE7-947C-F820E4F29496}"/>
              </a:ext>
            </a:extLst>
          </p:cNvPr>
          <p:cNvSpPr/>
          <p:nvPr/>
        </p:nvSpPr>
        <p:spPr>
          <a:xfrm>
            <a:off x="5005261" y="1986856"/>
            <a:ext cx="744279" cy="42530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a:extLst>
              <a:ext uri="{FF2B5EF4-FFF2-40B4-BE49-F238E27FC236}">
                <a16:creationId xmlns:a16="http://schemas.microsoft.com/office/drawing/2014/main" id="{78CDAC0C-941B-D78D-0F62-8B1BB31CE91F}"/>
              </a:ext>
            </a:extLst>
          </p:cNvPr>
          <p:cNvSpPr/>
          <p:nvPr/>
        </p:nvSpPr>
        <p:spPr>
          <a:xfrm>
            <a:off x="5855866" y="2066291"/>
            <a:ext cx="744279" cy="42530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a:extLst>
              <a:ext uri="{FF2B5EF4-FFF2-40B4-BE49-F238E27FC236}">
                <a16:creationId xmlns:a16="http://schemas.microsoft.com/office/drawing/2014/main" id="{99BD6FE4-3466-C15D-86F9-462D5451AE51}"/>
              </a:ext>
            </a:extLst>
          </p:cNvPr>
          <p:cNvSpPr/>
          <p:nvPr/>
        </p:nvSpPr>
        <p:spPr>
          <a:xfrm>
            <a:off x="6741034" y="2171184"/>
            <a:ext cx="744279" cy="42530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CFF2FA7-22D9-C783-3DB4-AD64ABFA593F}"/>
              </a:ext>
            </a:extLst>
          </p:cNvPr>
          <p:cNvSpPr txBox="1"/>
          <p:nvPr/>
        </p:nvSpPr>
        <p:spPr>
          <a:xfrm>
            <a:off x="309925" y="5031610"/>
            <a:ext cx="8166881" cy="1477328"/>
          </a:xfrm>
          <a:prstGeom prst="rect">
            <a:avLst/>
          </a:prstGeom>
          <a:noFill/>
        </p:spPr>
        <p:txBody>
          <a:bodyPr wrap="square" rtlCol="0">
            <a:spAutoFit/>
          </a:bodyPr>
          <a:lstStyle/>
          <a:p>
            <a:r>
              <a:rPr lang="ja-JP" altLang="en-US" dirty="0"/>
              <a:t>松之山地すべり（水梨地区）の例</a:t>
            </a:r>
            <a:endParaRPr kumimoji="1" lang="en-US" altLang="ja-JP" dirty="0"/>
          </a:p>
          <a:p>
            <a:r>
              <a:rPr kumimoji="1" lang="ja-JP" altLang="en-US" dirty="0"/>
              <a:t>→宇津俣，沖見同様に</a:t>
            </a:r>
            <a:r>
              <a:rPr kumimoji="1" lang="en-US" altLang="ja-JP" dirty="0"/>
              <a:t>NaCl</a:t>
            </a:r>
            <a:r>
              <a:rPr kumimoji="1" lang="ja-JP" altLang="en-US" dirty="0"/>
              <a:t>型地下水の上昇が認められる地域</a:t>
            </a:r>
            <a:endParaRPr kumimoji="1" lang="en-US" altLang="ja-JP" dirty="0"/>
          </a:p>
          <a:p>
            <a:r>
              <a:rPr kumimoji="1" lang="ja-JP" altLang="en-US" dirty="0"/>
              <a:t>（松之山温泉：</a:t>
            </a:r>
            <a:r>
              <a:rPr kumimoji="1" lang="en-US" altLang="ja-JP" dirty="0"/>
              <a:t>NaCl</a:t>
            </a:r>
            <a:r>
              <a:rPr kumimoji="1" lang="ja-JP" altLang="en-US" dirty="0"/>
              <a:t>泉で日本三大薬湯）</a:t>
            </a:r>
            <a:endParaRPr kumimoji="1" lang="en-US" altLang="ja-JP" dirty="0"/>
          </a:p>
          <a:p>
            <a:r>
              <a:rPr kumimoji="1" lang="ja-JP" altLang="en-US" dirty="0"/>
              <a:t>通常は集水井内に設置する集水ボーリングは，仰角</a:t>
            </a:r>
            <a:r>
              <a:rPr kumimoji="1" lang="en-US" altLang="ja-JP" dirty="0"/>
              <a:t>3</a:t>
            </a:r>
            <a:r>
              <a:rPr kumimoji="1" lang="ja-JP" altLang="en-US" dirty="0"/>
              <a:t>～</a:t>
            </a:r>
            <a:r>
              <a:rPr kumimoji="1" lang="en-US" altLang="ja-JP" dirty="0"/>
              <a:t>5</a:t>
            </a:r>
            <a:r>
              <a:rPr kumimoji="1" lang="ja-JP" altLang="en-US" dirty="0"/>
              <a:t>゜だが，当該地では下方に向けた集水ボーリングを施工</a:t>
            </a:r>
          </a:p>
        </p:txBody>
      </p:sp>
      <p:sp>
        <p:nvSpPr>
          <p:cNvPr id="5" name="テキスト ボックス 4">
            <a:extLst>
              <a:ext uri="{FF2B5EF4-FFF2-40B4-BE49-F238E27FC236}">
                <a16:creationId xmlns:a16="http://schemas.microsoft.com/office/drawing/2014/main" id="{287F502D-056F-AD22-8F29-935F78D1DA51}"/>
              </a:ext>
            </a:extLst>
          </p:cNvPr>
          <p:cNvSpPr txBox="1"/>
          <p:nvPr/>
        </p:nvSpPr>
        <p:spPr>
          <a:xfrm>
            <a:off x="5055750" y="4121677"/>
            <a:ext cx="3584636" cy="507831"/>
          </a:xfrm>
          <a:prstGeom prst="rect">
            <a:avLst/>
          </a:prstGeom>
          <a:noFill/>
        </p:spPr>
        <p:txBody>
          <a:bodyPr wrap="none" rtlCol="0">
            <a:spAutoFit/>
          </a:bodyPr>
          <a:lstStyle/>
          <a:p>
            <a:r>
              <a:rPr kumimoji="1" lang="ja-JP" altLang="en-US" sz="900" i="1" dirty="0"/>
              <a:t>渡部，佐藤，古谷（</a:t>
            </a:r>
            <a:r>
              <a:rPr kumimoji="1" lang="en-US" altLang="ja-JP" sz="900" i="1" dirty="0"/>
              <a:t>2009</a:t>
            </a:r>
            <a:r>
              <a:rPr kumimoji="1" lang="ja-JP" altLang="en-US" sz="900" i="1" dirty="0"/>
              <a:t>）；地学雑誌，</a:t>
            </a:r>
            <a:r>
              <a:rPr kumimoji="1" lang="en-US" altLang="ja-JP" sz="900" i="1" dirty="0"/>
              <a:t>118(3), 543-563</a:t>
            </a:r>
          </a:p>
          <a:p>
            <a:r>
              <a:rPr kumimoji="1" lang="en-US" altLang="ja-JP" sz="900" i="1" dirty="0"/>
              <a:t> </a:t>
            </a:r>
            <a:r>
              <a:rPr kumimoji="1" lang="ja-JP" altLang="en-US" sz="900" i="1" dirty="0"/>
              <a:t>原図は佐藤，白石</a:t>
            </a:r>
            <a:r>
              <a:rPr kumimoji="1" lang="en-US" altLang="ja-JP" sz="900" i="1" dirty="0"/>
              <a:t> (1996)</a:t>
            </a:r>
            <a:r>
              <a:rPr kumimoji="1" lang="ja-JP" altLang="en-US" sz="900" i="1" dirty="0"/>
              <a:t>；地すべりの地盤工学的諸問題に関するシン</a:t>
            </a:r>
          </a:p>
          <a:p>
            <a:r>
              <a:rPr kumimoji="1" lang="ja-JP" altLang="en-US" sz="900" i="1" dirty="0"/>
              <a:t>ポジウム論文集．地盤工学会四国支部，</a:t>
            </a:r>
            <a:r>
              <a:rPr kumimoji="1" lang="en-US" altLang="ja-JP" sz="900" i="1" dirty="0"/>
              <a:t>65-70</a:t>
            </a:r>
            <a:r>
              <a:rPr kumimoji="1" lang="ja-JP" altLang="en-US" sz="900" i="1" dirty="0"/>
              <a:t>．</a:t>
            </a:r>
          </a:p>
        </p:txBody>
      </p:sp>
    </p:spTree>
    <p:extLst>
      <p:ext uri="{BB962C8B-B14F-4D97-AF65-F5344CB8AC3E}">
        <p14:creationId xmlns:p14="http://schemas.microsoft.com/office/powerpoint/2010/main" val="1885692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7AB2A-4445-581D-01A6-1FB735AB7F4E}"/>
            </a:ext>
          </a:extLst>
        </p:cNvPr>
        <p:cNvGrpSpPr/>
        <p:nvPr/>
      </p:nvGrpSpPr>
      <p:grpSpPr>
        <a:xfrm>
          <a:off x="0" y="0"/>
          <a:ext cx="0" cy="0"/>
          <a:chOff x="0" y="0"/>
          <a:chExt cx="0" cy="0"/>
        </a:xfrm>
      </p:grpSpPr>
      <p:sp>
        <p:nvSpPr>
          <p:cNvPr id="23" name="スライド番号プレースホルダー 22">
            <a:extLst>
              <a:ext uri="{FF2B5EF4-FFF2-40B4-BE49-F238E27FC236}">
                <a16:creationId xmlns:a16="http://schemas.microsoft.com/office/drawing/2014/main" id="{CE6528D8-EC90-AF11-CF7A-07BA13F6BFDE}"/>
              </a:ext>
            </a:extLst>
          </p:cNvPr>
          <p:cNvSpPr>
            <a:spLocks noGrp="1"/>
          </p:cNvSpPr>
          <p:nvPr>
            <p:ph type="sldNum" sz="quarter" idx="12"/>
          </p:nvPr>
        </p:nvSpPr>
        <p:spPr/>
        <p:txBody>
          <a:bodyPr/>
          <a:lstStyle/>
          <a:p>
            <a:fld id="{39CB7DCB-03B8-4230-8C02-FEF92E79086E}" type="slidenum">
              <a:rPr kumimoji="1" lang="ja-JP" altLang="en-US" smtClean="0"/>
              <a:t>48</a:t>
            </a:fld>
            <a:endParaRPr kumimoji="1" lang="ja-JP" altLang="en-US"/>
          </a:p>
        </p:txBody>
      </p:sp>
      <p:grpSp>
        <p:nvGrpSpPr>
          <p:cNvPr id="2" name="グループ化 1">
            <a:extLst>
              <a:ext uri="{FF2B5EF4-FFF2-40B4-BE49-F238E27FC236}">
                <a16:creationId xmlns:a16="http://schemas.microsoft.com/office/drawing/2014/main" id="{1C353043-7EA8-35C0-9A05-036088AC3026}"/>
              </a:ext>
            </a:extLst>
          </p:cNvPr>
          <p:cNvGrpSpPr/>
          <p:nvPr/>
        </p:nvGrpSpPr>
        <p:grpSpPr>
          <a:xfrm>
            <a:off x="0" y="0"/>
            <a:ext cx="9119286" cy="438912"/>
            <a:chOff x="0" y="0"/>
            <a:chExt cx="9119286" cy="438912"/>
          </a:xfrm>
        </p:grpSpPr>
        <p:sp>
          <p:nvSpPr>
            <p:cNvPr id="3" name="正方形/長方形 2">
              <a:extLst>
                <a:ext uri="{FF2B5EF4-FFF2-40B4-BE49-F238E27FC236}">
                  <a16:creationId xmlns:a16="http://schemas.microsoft.com/office/drawing/2014/main" id="{791E1A4D-9A4C-A5F1-FDE3-389AF5C292B1}"/>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オブジェクト 4">
              <a:extLst>
                <a:ext uri="{FF2B5EF4-FFF2-40B4-BE49-F238E27FC236}">
                  <a16:creationId xmlns:a16="http://schemas.microsoft.com/office/drawing/2014/main" id="{04ED7E69-4B7E-7106-E44E-7C7E8049B13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5" name="テキスト ボックス 4">
            <a:extLst>
              <a:ext uri="{FF2B5EF4-FFF2-40B4-BE49-F238E27FC236}">
                <a16:creationId xmlns:a16="http://schemas.microsoft.com/office/drawing/2014/main" id="{45A99276-E862-0A9D-D251-0FF41E3A1B7E}"/>
              </a:ext>
            </a:extLst>
          </p:cNvPr>
          <p:cNvSpPr txBox="1"/>
          <p:nvPr/>
        </p:nvSpPr>
        <p:spPr>
          <a:xfrm>
            <a:off x="24714" y="-28925"/>
            <a:ext cx="7462834" cy="461665"/>
          </a:xfrm>
          <a:prstGeom prst="rect">
            <a:avLst/>
          </a:prstGeom>
          <a:noFill/>
        </p:spPr>
        <p:txBody>
          <a:bodyPr wrap="square" rtlCol="0">
            <a:spAutoFit/>
          </a:bodyPr>
          <a:lstStyle/>
          <a:p>
            <a:r>
              <a:rPr lang="ja-JP" altLang="en-US" sz="2400" b="1" dirty="0">
                <a:solidFill>
                  <a:srgbClr val="FFFF00"/>
                </a:solidFill>
                <a:effectLst>
                  <a:outerShdw blurRad="38100" dist="38100" dir="2700000" algn="tl">
                    <a:srgbClr val="000000">
                      <a:alpha val="43137"/>
                    </a:srgbClr>
                  </a:outerShdw>
                </a:effectLst>
                <a:latin typeface="+mn-ea"/>
                <a:cs typeface="Arial Unicode MS" panose="020B0604020202020204" pitchFamily="50" charset="-128"/>
              </a:rPr>
              <a:t>おわりに</a:t>
            </a:r>
          </a:p>
        </p:txBody>
      </p:sp>
      <p:sp>
        <p:nvSpPr>
          <p:cNvPr id="6" name="テキスト ボックス 5">
            <a:extLst>
              <a:ext uri="{FF2B5EF4-FFF2-40B4-BE49-F238E27FC236}">
                <a16:creationId xmlns:a16="http://schemas.microsoft.com/office/drawing/2014/main" id="{E518F0E1-DBBC-D5B2-0071-411E3D6D431E}"/>
              </a:ext>
            </a:extLst>
          </p:cNvPr>
          <p:cNvSpPr txBox="1"/>
          <p:nvPr/>
        </p:nvSpPr>
        <p:spPr>
          <a:xfrm>
            <a:off x="400588" y="1280020"/>
            <a:ext cx="8114762" cy="3477875"/>
          </a:xfrm>
          <a:prstGeom prst="rect">
            <a:avLst/>
          </a:prstGeom>
          <a:noFill/>
        </p:spPr>
        <p:txBody>
          <a:bodyPr wrap="square" rtlCol="0">
            <a:spAutoFit/>
          </a:bodyPr>
          <a:lstStyle/>
          <a:p>
            <a:r>
              <a:rPr lang="ja-JP" altLang="en-US" sz="2000" dirty="0"/>
              <a:t>斜面を空間的な広がりで考えると，当然土質は複雑ですし，地下水も複雑な状態で存在しています。</a:t>
            </a:r>
            <a:endParaRPr lang="en-US" altLang="ja-JP" sz="2000" dirty="0"/>
          </a:p>
          <a:p>
            <a:endParaRPr lang="en-US" altLang="ja-JP" sz="2000" dirty="0"/>
          </a:p>
          <a:p>
            <a:r>
              <a:rPr kumimoji="1" lang="ja-JP" altLang="en-US" sz="2000" dirty="0"/>
              <a:t>・複雑さ故に，当然と思っていたことが当てはまらない場合もあります。</a:t>
            </a:r>
            <a:endParaRPr kumimoji="1" lang="en-US" altLang="ja-JP" sz="2000" dirty="0"/>
          </a:p>
          <a:p>
            <a:r>
              <a:rPr lang="ja-JP" altLang="en-US" sz="2000" dirty="0"/>
              <a:t>・シミュレートをする際には，都合上ある程度モデル化する必要はあります</a:t>
            </a:r>
            <a:endParaRPr lang="en-US" altLang="ja-JP" sz="2000" dirty="0"/>
          </a:p>
          <a:p>
            <a:r>
              <a:rPr lang="ja-JP" altLang="en-US" sz="2000" dirty="0"/>
              <a:t>　が，入力値（計測値）の取り扱いについても少し考えてもらえればと思い</a:t>
            </a:r>
            <a:endParaRPr lang="en-US" altLang="ja-JP" sz="2000" dirty="0"/>
          </a:p>
          <a:p>
            <a:r>
              <a:rPr lang="ja-JP" altLang="en-US" sz="2000" dirty="0"/>
              <a:t>　ます。</a:t>
            </a:r>
            <a:endParaRPr lang="en-US" altLang="ja-JP" sz="2000" dirty="0"/>
          </a:p>
          <a:p>
            <a:r>
              <a:rPr lang="ja-JP" altLang="en-US" sz="2000" dirty="0"/>
              <a:t>　→特に，土質強度や地下水の何を計るのかによって</a:t>
            </a:r>
            <a:r>
              <a:rPr lang="en-US" altLang="ja-JP" sz="2000" dirty="0"/>
              <a:t>output</a:t>
            </a:r>
            <a:r>
              <a:rPr lang="ja-JP" altLang="en-US" sz="2000" dirty="0"/>
              <a:t>が変わるかと</a:t>
            </a:r>
            <a:endParaRPr lang="en-US" altLang="ja-JP" sz="2000" dirty="0"/>
          </a:p>
          <a:p>
            <a:r>
              <a:rPr lang="ja-JP" altLang="en-US" sz="2000" dirty="0"/>
              <a:t>　　 思います。</a:t>
            </a:r>
            <a:endParaRPr lang="en-US" altLang="ja-JP" sz="2000" dirty="0"/>
          </a:p>
          <a:p>
            <a:r>
              <a:rPr kumimoji="1" lang="ja-JP" altLang="en-US" sz="2000" dirty="0"/>
              <a:t>・真の解は現場で起こっていることになります。そのような目で見てもらえる</a:t>
            </a:r>
            <a:endParaRPr kumimoji="1" lang="en-US" altLang="ja-JP" sz="2000" dirty="0"/>
          </a:p>
          <a:p>
            <a:r>
              <a:rPr kumimoji="1" lang="ja-JP" altLang="en-US" sz="2000" dirty="0"/>
              <a:t>　と理解が深まるはずですし，解決の糸口が出てくると思います。</a:t>
            </a:r>
            <a:endParaRPr kumimoji="1" lang="en-US" altLang="ja-JP" sz="2000" dirty="0"/>
          </a:p>
        </p:txBody>
      </p:sp>
    </p:spTree>
    <p:extLst>
      <p:ext uri="{BB962C8B-B14F-4D97-AF65-F5344CB8AC3E}">
        <p14:creationId xmlns:p14="http://schemas.microsoft.com/office/powerpoint/2010/main" val="9712435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3F4D9-ECFE-51B8-A576-4D9F07EBA987}"/>
            </a:ext>
          </a:extLst>
        </p:cNvPr>
        <p:cNvGrpSpPr/>
        <p:nvPr/>
      </p:nvGrpSpPr>
      <p:grpSpPr>
        <a:xfrm>
          <a:off x="0" y="0"/>
          <a:ext cx="0" cy="0"/>
          <a:chOff x="0" y="0"/>
          <a:chExt cx="0" cy="0"/>
        </a:xfrm>
      </p:grpSpPr>
      <p:pic>
        <p:nvPicPr>
          <p:cNvPr id="9" name="図 8" descr="山の景色&#10;&#10;AI 生成コンテンツは誤りを含む可能性があります。">
            <a:extLst>
              <a:ext uri="{FF2B5EF4-FFF2-40B4-BE49-F238E27FC236}">
                <a16:creationId xmlns:a16="http://schemas.microsoft.com/office/drawing/2014/main" id="{A2F74904-0BDF-1D2F-A8DB-5B1B33B17D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3" name="スライド番号プレースホルダー 22">
            <a:extLst>
              <a:ext uri="{FF2B5EF4-FFF2-40B4-BE49-F238E27FC236}">
                <a16:creationId xmlns:a16="http://schemas.microsoft.com/office/drawing/2014/main" id="{B8B915D4-7A96-29E3-4E89-5E1630A64747}"/>
              </a:ext>
            </a:extLst>
          </p:cNvPr>
          <p:cNvSpPr>
            <a:spLocks noGrp="1"/>
          </p:cNvSpPr>
          <p:nvPr>
            <p:ph type="sldNum" sz="quarter" idx="12"/>
          </p:nvPr>
        </p:nvSpPr>
        <p:spPr/>
        <p:txBody>
          <a:bodyPr/>
          <a:lstStyle/>
          <a:p>
            <a:fld id="{39CB7DCB-03B8-4230-8C02-FEF92E79086E}" type="slidenum">
              <a:rPr kumimoji="1" lang="ja-JP" altLang="en-US" smtClean="0"/>
              <a:t>49</a:t>
            </a:fld>
            <a:endParaRPr kumimoji="1" lang="ja-JP" altLang="en-US"/>
          </a:p>
        </p:txBody>
      </p:sp>
      <p:sp>
        <p:nvSpPr>
          <p:cNvPr id="3" name="テキスト ボックス 2">
            <a:extLst>
              <a:ext uri="{FF2B5EF4-FFF2-40B4-BE49-F238E27FC236}">
                <a16:creationId xmlns:a16="http://schemas.microsoft.com/office/drawing/2014/main" id="{12C0157B-570E-E3B1-6BF8-43DC4AE15AFF}"/>
              </a:ext>
            </a:extLst>
          </p:cNvPr>
          <p:cNvSpPr txBox="1"/>
          <p:nvPr/>
        </p:nvSpPr>
        <p:spPr>
          <a:xfrm>
            <a:off x="164608" y="252276"/>
            <a:ext cx="5568950" cy="584775"/>
          </a:xfrm>
          <a:prstGeom prst="rect">
            <a:avLst/>
          </a:prstGeom>
          <a:noFill/>
        </p:spPr>
        <p:txBody>
          <a:bodyPr wrap="square" rtlCol="0">
            <a:spAutoFit/>
          </a:bodyPr>
          <a:lstStyle/>
          <a:p>
            <a:r>
              <a:rPr lang="ja-JP" altLang="en-US" sz="3200" b="1" dirty="0">
                <a:solidFill>
                  <a:srgbClr val="FFFF00"/>
                </a:solidFill>
                <a:effectLst>
                  <a:outerShdw blurRad="38100" dist="38100" dir="2700000" algn="tl">
                    <a:srgbClr val="000000">
                      <a:alpha val="43137"/>
                    </a:srgbClr>
                  </a:outerShdw>
                </a:effectLst>
              </a:rPr>
              <a:t>ご清聴ありがとうございました</a:t>
            </a:r>
            <a:endParaRPr lang="en-US" altLang="ja-JP" sz="3200" b="1" dirty="0">
              <a:solidFill>
                <a:srgbClr val="FFFF00"/>
              </a:solidFill>
              <a:effectLst>
                <a:outerShdw blurRad="38100" dist="38100" dir="2700000" algn="tl">
                  <a:srgbClr val="000000">
                    <a:alpha val="43137"/>
                  </a:srgbClr>
                </a:outerShdw>
              </a:effectLst>
            </a:endParaRPr>
          </a:p>
        </p:txBody>
      </p:sp>
      <p:sp>
        <p:nvSpPr>
          <p:cNvPr id="7" name="テキスト ボックス 6">
            <a:extLst>
              <a:ext uri="{FF2B5EF4-FFF2-40B4-BE49-F238E27FC236}">
                <a16:creationId xmlns:a16="http://schemas.microsoft.com/office/drawing/2014/main" id="{151AFCA9-F7A4-3C1A-0412-13135B4384A8}"/>
              </a:ext>
            </a:extLst>
          </p:cNvPr>
          <p:cNvSpPr txBox="1"/>
          <p:nvPr/>
        </p:nvSpPr>
        <p:spPr>
          <a:xfrm>
            <a:off x="6551775" y="5705813"/>
            <a:ext cx="2443908" cy="1015663"/>
          </a:xfrm>
          <a:prstGeom prst="rect">
            <a:avLst/>
          </a:prstGeom>
          <a:noFill/>
        </p:spPr>
        <p:txBody>
          <a:bodyPr wrap="square" rtlCol="0">
            <a:spAutoFit/>
          </a:bodyPr>
          <a:lstStyle/>
          <a:p>
            <a:r>
              <a:rPr lang="ja-JP" altLang="en-US" dirty="0">
                <a:solidFill>
                  <a:srgbClr val="FFFF00"/>
                </a:solidFill>
                <a:effectLst>
                  <a:outerShdw blurRad="38100" dist="38100" dir="2700000" algn="tl">
                    <a:srgbClr val="000000">
                      <a:alpha val="43137"/>
                    </a:srgbClr>
                  </a:outerShdw>
                </a:effectLst>
                <a:latin typeface="+mn-ea"/>
              </a:rPr>
              <a:t>畳渓海子（</a:t>
            </a:r>
            <a:r>
              <a:rPr lang="en-US" altLang="ja-JP" dirty="0">
                <a:solidFill>
                  <a:srgbClr val="FFFF00"/>
                </a:solidFill>
                <a:effectLst>
                  <a:outerShdw blurRad="38100" dist="38100" dir="2700000" algn="tl">
                    <a:srgbClr val="000000">
                      <a:alpha val="43137"/>
                    </a:srgbClr>
                  </a:outerShdw>
                </a:effectLst>
                <a:latin typeface="+mn-ea"/>
              </a:rPr>
              <a:t>1933</a:t>
            </a:r>
            <a:r>
              <a:rPr lang="ja-JP" altLang="en-US" dirty="0">
                <a:solidFill>
                  <a:srgbClr val="FFFF00"/>
                </a:solidFill>
                <a:effectLst>
                  <a:outerShdw blurRad="38100" dist="38100" dir="2700000" algn="tl">
                    <a:srgbClr val="000000">
                      <a:alpha val="43137"/>
                    </a:srgbClr>
                  </a:outerShdw>
                </a:effectLst>
                <a:latin typeface="+mn-ea"/>
              </a:rPr>
              <a:t>年畳渓地震による天然ダム）</a:t>
            </a:r>
            <a:endParaRPr lang="en-US" altLang="ja-JP" dirty="0">
              <a:solidFill>
                <a:srgbClr val="FFFF00"/>
              </a:solidFill>
              <a:effectLst>
                <a:outerShdw blurRad="38100" dist="38100" dir="2700000" algn="tl">
                  <a:srgbClr val="000000">
                    <a:alpha val="43137"/>
                  </a:srgbClr>
                </a:outerShdw>
              </a:effectLst>
              <a:latin typeface="+mn-ea"/>
            </a:endParaRPr>
          </a:p>
          <a:p>
            <a:r>
              <a:rPr kumimoji="1" lang="ja-JP" altLang="en-US" sz="1200" dirty="0">
                <a:solidFill>
                  <a:srgbClr val="FFFF00"/>
                </a:solidFill>
                <a:effectLst>
                  <a:outerShdw blurRad="38100" dist="38100" dir="2700000" algn="tl">
                    <a:srgbClr val="000000">
                      <a:alpha val="43137"/>
                    </a:srgbClr>
                  </a:outerShdw>
                </a:effectLst>
                <a:latin typeface="+mn-ea"/>
              </a:rPr>
              <a:t>四川省アバ・チベット族チャン族自治州茂県</a:t>
            </a:r>
          </a:p>
        </p:txBody>
      </p:sp>
    </p:spTree>
    <p:extLst>
      <p:ext uri="{BB962C8B-B14F-4D97-AF65-F5344CB8AC3E}">
        <p14:creationId xmlns:p14="http://schemas.microsoft.com/office/powerpoint/2010/main" val="33191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3" name="Text Box 7"/>
          <p:cNvSpPr txBox="1">
            <a:spLocks noChangeArrowheads="1"/>
          </p:cNvSpPr>
          <p:nvPr/>
        </p:nvSpPr>
        <p:spPr bwMode="auto">
          <a:xfrm>
            <a:off x="7663961" y="6583364"/>
            <a:ext cx="1271954" cy="274637"/>
          </a:xfrm>
          <a:prstGeom prst="rect">
            <a:avLst/>
          </a:prstGeom>
          <a:noFill/>
          <a:ln w="9525">
            <a:noFill/>
            <a:miter lim="800000"/>
            <a:headEnd/>
            <a:tailEnd/>
          </a:ln>
          <a:effectLst/>
        </p:spPr>
        <p:txBody>
          <a:bodyPr>
            <a:spAutoFit/>
          </a:bodyPr>
          <a:lstStyle/>
          <a:p>
            <a:r>
              <a:rPr lang="ja-JP" altLang="en-US" sz="1200" dirty="0"/>
              <a:t>日本の地すべり</a:t>
            </a:r>
          </a:p>
        </p:txBody>
      </p:sp>
      <p:pic>
        <p:nvPicPr>
          <p:cNvPr id="4098" name="Picture 2"/>
          <p:cNvPicPr>
            <a:picLocks noChangeAspect="1" noChangeArrowheads="1"/>
          </p:cNvPicPr>
          <p:nvPr/>
        </p:nvPicPr>
        <p:blipFill>
          <a:blip r:embed="rId2" cstate="print"/>
          <a:srcRect/>
          <a:stretch>
            <a:fillRect/>
          </a:stretch>
        </p:blipFill>
        <p:spPr bwMode="auto">
          <a:xfrm>
            <a:off x="500782" y="1696996"/>
            <a:ext cx="7858125" cy="184785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83568" y="4365104"/>
            <a:ext cx="8029575" cy="1790700"/>
          </a:xfrm>
          <a:prstGeom prst="rect">
            <a:avLst/>
          </a:prstGeom>
          <a:noFill/>
          <a:ln w="9525">
            <a:noFill/>
            <a:miter lim="800000"/>
            <a:headEnd/>
            <a:tailEnd/>
          </a:ln>
        </p:spPr>
      </p:pic>
      <p:sp>
        <p:nvSpPr>
          <p:cNvPr id="12" name="テキスト ボックス 11"/>
          <p:cNvSpPr txBox="1"/>
          <p:nvPr/>
        </p:nvSpPr>
        <p:spPr>
          <a:xfrm>
            <a:off x="323528" y="1160193"/>
            <a:ext cx="3858749" cy="615553"/>
          </a:xfrm>
          <a:prstGeom prst="rect">
            <a:avLst/>
          </a:prstGeom>
          <a:noFill/>
        </p:spPr>
        <p:txBody>
          <a:bodyPr wrap="none" rtlCol="0">
            <a:spAutoFit/>
          </a:bodyPr>
          <a:lstStyle/>
          <a:p>
            <a:r>
              <a:rPr kumimoji="1" lang="ja-JP" altLang="en-US" dirty="0"/>
              <a:t>風化しやすい岩盤</a:t>
            </a:r>
            <a:endParaRPr kumimoji="1" lang="en-US" altLang="ja-JP" dirty="0"/>
          </a:p>
          <a:p>
            <a:r>
              <a:rPr lang="ja-JP" altLang="en-US" sz="1600" dirty="0"/>
              <a:t>・新第三紀の泥岩などは特に風化しやすい</a:t>
            </a:r>
            <a:endParaRPr kumimoji="1" lang="ja-JP" altLang="en-US" sz="1600" dirty="0"/>
          </a:p>
        </p:txBody>
      </p:sp>
      <p:sp>
        <p:nvSpPr>
          <p:cNvPr id="13" name="テキスト ボックス 12"/>
          <p:cNvSpPr txBox="1"/>
          <p:nvPr/>
        </p:nvSpPr>
        <p:spPr>
          <a:xfrm>
            <a:off x="323528" y="3573016"/>
            <a:ext cx="3073277" cy="615553"/>
          </a:xfrm>
          <a:prstGeom prst="rect">
            <a:avLst/>
          </a:prstGeom>
          <a:noFill/>
        </p:spPr>
        <p:txBody>
          <a:bodyPr wrap="none" rtlCol="0">
            <a:spAutoFit/>
          </a:bodyPr>
          <a:lstStyle/>
          <a:p>
            <a:r>
              <a:rPr kumimoji="1" lang="ja-JP" altLang="en-US" dirty="0"/>
              <a:t>不安定な地形要因があるもの</a:t>
            </a:r>
            <a:endParaRPr kumimoji="1" lang="en-US" altLang="ja-JP" dirty="0"/>
          </a:p>
          <a:p>
            <a:r>
              <a:rPr lang="ja-JP" altLang="en-US" sz="1600" dirty="0"/>
              <a:t>・斜面末端部の不安定化</a:t>
            </a:r>
            <a:endParaRPr kumimoji="1" lang="ja-JP" altLang="en-US" sz="1600" dirty="0"/>
          </a:p>
        </p:txBody>
      </p:sp>
      <p:sp>
        <p:nvSpPr>
          <p:cNvPr id="3" name="スライド番号プレースホルダー 2"/>
          <p:cNvSpPr>
            <a:spLocks noGrp="1"/>
          </p:cNvSpPr>
          <p:nvPr>
            <p:ph type="sldNum" sz="quarter" idx="12"/>
          </p:nvPr>
        </p:nvSpPr>
        <p:spPr/>
        <p:txBody>
          <a:bodyPr/>
          <a:lstStyle/>
          <a:p>
            <a:fld id="{39CB7DCB-03B8-4230-8C02-FEF92E79086E}" type="slidenum">
              <a:rPr kumimoji="1" lang="ja-JP" altLang="en-US" smtClean="0"/>
              <a:t>5</a:t>
            </a:fld>
            <a:endParaRPr kumimoji="1" lang="ja-JP" altLang="en-US"/>
          </a:p>
        </p:txBody>
      </p:sp>
      <p:grpSp>
        <p:nvGrpSpPr>
          <p:cNvPr id="4" name="グループ化 3">
            <a:extLst>
              <a:ext uri="{FF2B5EF4-FFF2-40B4-BE49-F238E27FC236}">
                <a16:creationId xmlns:a16="http://schemas.microsoft.com/office/drawing/2014/main" id="{6F38F7AB-2D21-FBE3-C838-EBCA9D6F3C77}"/>
              </a:ext>
            </a:extLst>
          </p:cNvPr>
          <p:cNvGrpSpPr/>
          <p:nvPr/>
        </p:nvGrpSpPr>
        <p:grpSpPr>
          <a:xfrm>
            <a:off x="0" y="20266"/>
            <a:ext cx="9119286" cy="438912"/>
            <a:chOff x="0" y="0"/>
            <a:chExt cx="9119286" cy="438912"/>
          </a:xfrm>
        </p:grpSpPr>
        <p:sp>
          <p:nvSpPr>
            <p:cNvPr id="5" name="正方形/長方形 4">
              <a:extLst>
                <a:ext uri="{FF2B5EF4-FFF2-40B4-BE49-F238E27FC236}">
                  <a16:creationId xmlns:a16="http://schemas.microsoft.com/office/drawing/2014/main" id="{7FC3D3F0-D7A3-5C40-47DE-A25E5D3D9AC2}"/>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オブジェクト 4">
              <a:extLst>
                <a:ext uri="{FF2B5EF4-FFF2-40B4-BE49-F238E27FC236}">
                  <a16:creationId xmlns:a16="http://schemas.microsoft.com/office/drawing/2014/main" id="{DA6236FD-3E49-DB74-BC1A-5870776179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7" name="テキスト ボックス 6">
            <a:extLst>
              <a:ext uri="{FF2B5EF4-FFF2-40B4-BE49-F238E27FC236}">
                <a16:creationId xmlns:a16="http://schemas.microsoft.com/office/drawing/2014/main" id="{269652BF-A2D4-E72D-FDF8-1D366EB645AC}"/>
              </a:ext>
            </a:extLst>
          </p:cNvPr>
          <p:cNvSpPr txBox="1"/>
          <p:nvPr/>
        </p:nvSpPr>
        <p:spPr>
          <a:xfrm>
            <a:off x="0" y="5778"/>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8" name="Text Box 7">
            <a:extLst>
              <a:ext uri="{FF2B5EF4-FFF2-40B4-BE49-F238E27FC236}">
                <a16:creationId xmlns:a16="http://schemas.microsoft.com/office/drawing/2014/main" id="{0FDA18EB-6278-1356-CE80-CE7845886FAE}"/>
              </a:ext>
            </a:extLst>
          </p:cNvPr>
          <p:cNvSpPr txBox="1">
            <a:spLocks noChangeArrowheads="1"/>
          </p:cNvSpPr>
          <p:nvPr/>
        </p:nvSpPr>
        <p:spPr bwMode="auto">
          <a:xfrm>
            <a:off x="0" y="507406"/>
            <a:ext cx="5839069" cy="369332"/>
          </a:xfrm>
          <a:prstGeom prst="rect">
            <a:avLst/>
          </a:prstGeom>
          <a:noFill/>
          <a:ln w="9525">
            <a:noFill/>
            <a:miter lim="800000"/>
            <a:headEnd/>
            <a:tailEnd/>
          </a:ln>
          <a:effectLst/>
        </p:spPr>
        <p:txBody>
          <a:bodyPr wrap="square">
            <a:spAutoFit/>
          </a:bodyPr>
          <a:lstStyle/>
          <a:p>
            <a:pPr>
              <a:spcBef>
                <a:spcPct val="50000"/>
              </a:spcBef>
            </a:pPr>
            <a:r>
              <a:rPr lang="ja-JP" altLang="en-US" dirty="0"/>
              <a:t>斜面の破壊現象の（代表的な）素因（地すべりを例）</a:t>
            </a:r>
          </a:p>
        </p:txBody>
      </p:sp>
      <p:sp>
        <p:nvSpPr>
          <p:cNvPr id="9" name="Text Box 13">
            <a:extLst>
              <a:ext uri="{FF2B5EF4-FFF2-40B4-BE49-F238E27FC236}">
                <a16:creationId xmlns:a16="http://schemas.microsoft.com/office/drawing/2014/main" id="{7599DF98-4F5F-AD0A-8E7C-7EEB57DB1DAB}"/>
              </a:ext>
            </a:extLst>
          </p:cNvPr>
          <p:cNvSpPr txBox="1">
            <a:spLocks noChangeArrowheads="1"/>
          </p:cNvSpPr>
          <p:nvPr/>
        </p:nvSpPr>
        <p:spPr bwMode="auto">
          <a:xfrm>
            <a:off x="0" y="763318"/>
            <a:ext cx="4911969" cy="396875"/>
          </a:xfrm>
          <a:prstGeom prst="rect">
            <a:avLst/>
          </a:prstGeom>
          <a:noFill/>
          <a:ln w="9525">
            <a:noFill/>
            <a:miter lim="800000"/>
            <a:headEnd/>
            <a:tailEnd/>
          </a:ln>
          <a:effectLst/>
        </p:spPr>
        <p:txBody>
          <a:bodyPr>
            <a:spAutoFit/>
          </a:bodyPr>
          <a:lstStyle/>
          <a:p>
            <a:pPr>
              <a:spcBef>
                <a:spcPct val="50000"/>
              </a:spcBef>
            </a:pPr>
            <a:r>
              <a:rPr lang="ja-JP" altLang="en-US" sz="2000" dirty="0">
                <a:solidFill>
                  <a:srgbClr val="FF0000"/>
                </a:solidFill>
              </a:rPr>
              <a:t>強度が低下しやすい特徴</a:t>
            </a:r>
          </a:p>
        </p:txBody>
      </p:sp>
    </p:spTree>
    <p:extLst>
      <p:ext uri="{BB962C8B-B14F-4D97-AF65-F5344CB8AC3E}">
        <p14:creationId xmlns:p14="http://schemas.microsoft.com/office/powerpoint/2010/main" val="964307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3FE4B-9182-E290-FAF9-3BC1F3611AC5}"/>
            </a:ext>
          </a:extLst>
        </p:cNvPr>
        <p:cNvGrpSpPr/>
        <p:nvPr/>
      </p:nvGrpSpPr>
      <p:grpSpPr>
        <a:xfrm>
          <a:off x="0" y="0"/>
          <a:ext cx="0" cy="0"/>
          <a:chOff x="0" y="0"/>
          <a:chExt cx="0" cy="0"/>
        </a:xfrm>
      </p:grpSpPr>
      <p:sp>
        <p:nvSpPr>
          <p:cNvPr id="4103" name="Text Box 7">
            <a:extLst>
              <a:ext uri="{FF2B5EF4-FFF2-40B4-BE49-F238E27FC236}">
                <a16:creationId xmlns:a16="http://schemas.microsoft.com/office/drawing/2014/main" id="{4FCA7E09-B1FB-4069-83D7-1A751A6B27A2}"/>
              </a:ext>
            </a:extLst>
          </p:cNvPr>
          <p:cNvSpPr txBox="1">
            <a:spLocks noChangeArrowheads="1"/>
          </p:cNvSpPr>
          <p:nvPr/>
        </p:nvSpPr>
        <p:spPr bwMode="auto">
          <a:xfrm>
            <a:off x="0" y="476672"/>
            <a:ext cx="4911969" cy="369332"/>
          </a:xfrm>
          <a:prstGeom prst="rect">
            <a:avLst/>
          </a:prstGeom>
          <a:noFill/>
          <a:ln w="9525">
            <a:noFill/>
            <a:miter lim="800000"/>
            <a:headEnd/>
            <a:tailEnd/>
          </a:ln>
          <a:effectLst/>
        </p:spPr>
        <p:txBody>
          <a:bodyPr>
            <a:spAutoFit/>
          </a:bodyPr>
          <a:lstStyle/>
          <a:p>
            <a:pPr>
              <a:spcBef>
                <a:spcPct val="50000"/>
              </a:spcBef>
            </a:pPr>
            <a:r>
              <a:rPr lang="ja-JP" altLang="en-US" dirty="0"/>
              <a:t>斜面の破壊現象の誘因（地すべりを例）</a:t>
            </a:r>
          </a:p>
        </p:txBody>
      </p:sp>
      <p:sp>
        <p:nvSpPr>
          <p:cNvPr id="4109" name="Text Box 13">
            <a:extLst>
              <a:ext uri="{FF2B5EF4-FFF2-40B4-BE49-F238E27FC236}">
                <a16:creationId xmlns:a16="http://schemas.microsoft.com/office/drawing/2014/main" id="{BAE9F36A-8463-D0A3-4CB5-10B3D140EACF}"/>
              </a:ext>
            </a:extLst>
          </p:cNvPr>
          <p:cNvSpPr txBox="1">
            <a:spLocks noChangeArrowheads="1"/>
          </p:cNvSpPr>
          <p:nvPr/>
        </p:nvSpPr>
        <p:spPr bwMode="auto">
          <a:xfrm>
            <a:off x="0" y="847871"/>
            <a:ext cx="4911969" cy="396875"/>
          </a:xfrm>
          <a:prstGeom prst="rect">
            <a:avLst/>
          </a:prstGeom>
          <a:noFill/>
          <a:ln w="9525">
            <a:noFill/>
            <a:miter lim="800000"/>
            <a:headEnd/>
            <a:tailEnd/>
          </a:ln>
          <a:effectLst/>
        </p:spPr>
        <p:txBody>
          <a:bodyPr>
            <a:spAutoFit/>
          </a:bodyPr>
          <a:lstStyle/>
          <a:p>
            <a:pPr>
              <a:spcBef>
                <a:spcPct val="50000"/>
              </a:spcBef>
            </a:pPr>
            <a:r>
              <a:rPr lang="ja-JP" altLang="en-US" sz="2000" dirty="0">
                <a:solidFill>
                  <a:srgbClr val="FF0000"/>
                </a:solidFill>
              </a:rPr>
              <a:t>一般的には地下水が関与</a:t>
            </a:r>
          </a:p>
        </p:txBody>
      </p:sp>
      <p:sp>
        <p:nvSpPr>
          <p:cNvPr id="4153" name="Text Box 57">
            <a:extLst>
              <a:ext uri="{FF2B5EF4-FFF2-40B4-BE49-F238E27FC236}">
                <a16:creationId xmlns:a16="http://schemas.microsoft.com/office/drawing/2014/main" id="{DF1526B5-BD37-354D-75CC-6CC535507A8A}"/>
              </a:ext>
            </a:extLst>
          </p:cNvPr>
          <p:cNvSpPr txBox="1">
            <a:spLocks noChangeArrowheads="1"/>
          </p:cNvSpPr>
          <p:nvPr/>
        </p:nvSpPr>
        <p:spPr bwMode="auto">
          <a:xfrm>
            <a:off x="7602584" y="6041613"/>
            <a:ext cx="1217000" cy="276999"/>
          </a:xfrm>
          <a:prstGeom prst="rect">
            <a:avLst/>
          </a:prstGeom>
          <a:noFill/>
          <a:ln w="9525">
            <a:noFill/>
            <a:miter lim="800000"/>
            <a:headEnd/>
            <a:tailEnd/>
          </a:ln>
          <a:effectLst/>
        </p:spPr>
        <p:txBody>
          <a:bodyPr wrap="none">
            <a:spAutoFit/>
          </a:bodyPr>
          <a:lstStyle/>
          <a:p>
            <a:r>
              <a:rPr lang="ja-JP" altLang="en-US" sz="1200" dirty="0"/>
              <a:t>日本の地すべり</a:t>
            </a:r>
          </a:p>
        </p:txBody>
      </p:sp>
      <p:pic>
        <p:nvPicPr>
          <p:cNvPr id="5122" name="Picture 2">
            <a:extLst>
              <a:ext uri="{FF2B5EF4-FFF2-40B4-BE49-F238E27FC236}">
                <a16:creationId xmlns:a16="http://schemas.microsoft.com/office/drawing/2014/main" id="{32FA445B-34D0-090C-01C0-5F37368DDCF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Lst>
          </a:blip>
          <a:srcRect/>
          <a:stretch>
            <a:fillRect/>
          </a:stretch>
        </p:blipFill>
        <p:spPr bwMode="auto">
          <a:xfrm>
            <a:off x="1186002" y="1300079"/>
            <a:ext cx="6416582" cy="4472453"/>
          </a:xfrm>
          <a:prstGeom prst="rect">
            <a:avLst/>
          </a:prstGeom>
          <a:noFill/>
          <a:ln w="9525">
            <a:noFill/>
            <a:miter lim="800000"/>
            <a:headEnd/>
            <a:tailEnd/>
          </a:ln>
        </p:spPr>
      </p:pic>
      <p:sp>
        <p:nvSpPr>
          <p:cNvPr id="55" name="テキスト ボックス 54">
            <a:extLst>
              <a:ext uri="{FF2B5EF4-FFF2-40B4-BE49-F238E27FC236}">
                <a16:creationId xmlns:a16="http://schemas.microsoft.com/office/drawing/2014/main" id="{8D791BBC-D37B-5A76-1B70-A9A25D575172}"/>
              </a:ext>
            </a:extLst>
          </p:cNvPr>
          <p:cNvSpPr txBox="1"/>
          <p:nvPr/>
        </p:nvSpPr>
        <p:spPr>
          <a:xfrm>
            <a:off x="971600" y="5949280"/>
            <a:ext cx="5184576" cy="369332"/>
          </a:xfrm>
          <a:prstGeom prst="rect">
            <a:avLst/>
          </a:prstGeom>
          <a:noFill/>
        </p:spPr>
        <p:txBody>
          <a:bodyPr wrap="square" rtlCol="0">
            <a:spAutoFit/>
          </a:bodyPr>
          <a:lstStyle/>
          <a:p>
            <a:r>
              <a:rPr kumimoji="1" lang="en-US" altLang="ja-JP" dirty="0">
                <a:solidFill>
                  <a:srgbClr val="FF0000"/>
                </a:solidFill>
              </a:rPr>
              <a:t>※</a:t>
            </a:r>
            <a:r>
              <a:rPr kumimoji="1" lang="ja-JP" altLang="en-US" dirty="0">
                <a:solidFill>
                  <a:srgbClr val="FF0000"/>
                </a:solidFill>
              </a:rPr>
              <a:t>一般向けの説明用のイメージ図であることに注意</a:t>
            </a:r>
            <a:endParaRPr kumimoji="1" lang="en-US" altLang="ja-JP" dirty="0">
              <a:solidFill>
                <a:srgbClr val="FF0000"/>
              </a:solidFill>
            </a:endParaRPr>
          </a:p>
        </p:txBody>
      </p:sp>
      <p:sp>
        <p:nvSpPr>
          <p:cNvPr id="2" name="スライド番号プレースホルダー 1">
            <a:extLst>
              <a:ext uri="{FF2B5EF4-FFF2-40B4-BE49-F238E27FC236}">
                <a16:creationId xmlns:a16="http://schemas.microsoft.com/office/drawing/2014/main" id="{EF827F29-0B74-37EC-9063-F12D06140E7E}"/>
              </a:ext>
            </a:extLst>
          </p:cNvPr>
          <p:cNvSpPr>
            <a:spLocks noGrp="1"/>
          </p:cNvSpPr>
          <p:nvPr>
            <p:ph type="sldNum" sz="quarter" idx="12"/>
          </p:nvPr>
        </p:nvSpPr>
        <p:spPr/>
        <p:txBody>
          <a:bodyPr/>
          <a:lstStyle/>
          <a:p>
            <a:fld id="{39CB7DCB-03B8-4230-8C02-FEF92E79086E}" type="slidenum">
              <a:rPr kumimoji="1" lang="ja-JP" altLang="en-US" smtClean="0"/>
              <a:t>6</a:t>
            </a:fld>
            <a:endParaRPr kumimoji="1" lang="ja-JP" altLang="en-US"/>
          </a:p>
        </p:txBody>
      </p:sp>
      <p:grpSp>
        <p:nvGrpSpPr>
          <p:cNvPr id="14" name="グループ化 13">
            <a:extLst>
              <a:ext uri="{FF2B5EF4-FFF2-40B4-BE49-F238E27FC236}">
                <a16:creationId xmlns:a16="http://schemas.microsoft.com/office/drawing/2014/main" id="{9F14444E-8845-6821-FB25-7ED5C46C7437}"/>
              </a:ext>
            </a:extLst>
          </p:cNvPr>
          <p:cNvGrpSpPr/>
          <p:nvPr/>
        </p:nvGrpSpPr>
        <p:grpSpPr>
          <a:xfrm>
            <a:off x="0" y="6586"/>
            <a:ext cx="9119286" cy="438912"/>
            <a:chOff x="0" y="0"/>
            <a:chExt cx="9119286" cy="438912"/>
          </a:xfrm>
        </p:grpSpPr>
        <p:sp>
          <p:nvSpPr>
            <p:cNvPr id="15" name="正方形/長方形 14">
              <a:extLst>
                <a:ext uri="{FF2B5EF4-FFF2-40B4-BE49-F238E27FC236}">
                  <a16:creationId xmlns:a16="http://schemas.microsoft.com/office/drawing/2014/main" id="{6B24639B-E888-14D1-A343-F3A0200552B0}"/>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オブジェクト 4">
              <a:extLst>
                <a:ext uri="{FF2B5EF4-FFF2-40B4-BE49-F238E27FC236}">
                  <a16:creationId xmlns:a16="http://schemas.microsoft.com/office/drawing/2014/main" id="{9092EC66-3C8E-DC5D-2D18-CACFFEDD82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7" name="テキスト ボックス 16">
            <a:extLst>
              <a:ext uri="{FF2B5EF4-FFF2-40B4-BE49-F238E27FC236}">
                <a16:creationId xmlns:a16="http://schemas.microsoft.com/office/drawing/2014/main" id="{33944078-B187-52A8-B9E4-A6364E5453FD}"/>
              </a:ext>
            </a:extLst>
          </p:cNvPr>
          <p:cNvSpPr txBox="1"/>
          <p:nvPr/>
        </p:nvSpPr>
        <p:spPr>
          <a:xfrm>
            <a:off x="0" y="-7902"/>
            <a:ext cx="7462834"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18" name="楕円 17">
            <a:extLst>
              <a:ext uri="{FF2B5EF4-FFF2-40B4-BE49-F238E27FC236}">
                <a16:creationId xmlns:a16="http://schemas.microsoft.com/office/drawing/2014/main" id="{99137F50-38BE-5637-DF3F-1F14A98699F4}"/>
              </a:ext>
            </a:extLst>
          </p:cNvPr>
          <p:cNvSpPr/>
          <p:nvPr/>
        </p:nvSpPr>
        <p:spPr>
          <a:xfrm>
            <a:off x="3257786" y="3536305"/>
            <a:ext cx="2273013" cy="59629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直線矢印コネクタ 19">
            <a:extLst>
              <a:ext uri="{FF2B5EF4-FFF2-40B4-BE49-F238E27FC236}">
                <a16:creationId xmlns:a16="http://schemas.microsoft.com/office/drawing/2014/main" id="{5BB4C190-85C8-C69E-2887-0BE75591FBF0}"/>
              </a:ext>
            </a:extLst>
          </p:cNvPr>
          <p:cNvCxnSpPr/>
          <p:nvPr/>
        </p:nvCxnSpPr>
        <p:spPr>
          <a:xfrm>
            <a:off x="5564777" y="3840480"/>
            <a:ext cx="137160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DF62D937-BD16-AB1C-FBBA-8162F43D0119}"/>
              </a:ext>
            </a:extLst>
          </p:cNvPr>
          <p:cNvSpPr txBox="1"/>
          <p:nvPr/>
        </p:nvSpPr>
        <p:spPr>
          <a:xfrm>
            <a:off x="6970355" y="3536305"/>
            <a:ext cx="2273013" cy="646331"/>
          </a:xfrm>
          <a:prstGeom prst="rect">
            <a:avLst/>
          </a:prstGeom>
          <a:noFill/>
        </p:spPr>
        <p:txBody>
          <a:bodyPr wrap="square" rtlCol="0">
            <a:spAutoFit/>
          </a:bodyPr>
          <a:lstStyle/>
          <a:p>
            <a:r>
              <a:rPr kumimoji="1" lang="ja-JP" altLang="en-US" dirty="0">
                <a:solidFill>
                  <a:srgbClr val="FF0000"/>
                </a:solidFill>
              </a:rPr>
              <a:t>後ほどこの表現に</a:t>
            </a:r>
            <a:endParaRPr kumimoji="1" lang="en-US" altLang="ja-JP" dirty="0">
              <a:solidFill>
                <a:srgbClr val="FF0000"/>
              </a:solidFill>
            </a:endParaRPr>
          </a:p>
          <a:p>
            <a:r>
              <a:rPr kumimoji="1" lang="ja-JP" altLang="en-US" dirty="0">
                <a:solidFill>
                  <a:srgbClr val="FF0000"/>
                </a:solidFill>
              </a:rPr>
              <a:t>ついて考えてみます</a:t>
            </a:r>
            <a:endParaRPr kumimoji="1" lang="en-US" altLang="ja-JP" dirty="0">
              <a:solidFill>
                <a:srgbClr val="FF0000"/>
              </a:solidFill>
            </a:endParaRPr>
          </a:p>
        </p:txBody>
      </p:sp>
    </p:spTree>
    <p:extLst>
      <p:ext uri="{BB962C8B-B14F-4D97-AF65-F5344CB8AC3E}">
        <p14:creationId xmlns:p14="http://schemas.microsoft.com/office/powerpoint/2010/main" val="1703889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18872" y="585216"/>
            <a:ext cx="3932487" cy="400110"/>
          </a:xfrm>
          <a:prstGeom prst="rect">
            <a:avLst/>
          </a:prstGeom>
          <a:noFill/>
        </p:spPr>
        <p:txBody>
          <a:bodyPr wrap="none" rtlCol="0">
            <a:spAutoFit/>
          </a:bodyPr>
          <a:lstStyle/>
          <a:p>
            <a:r>
              <a:rPr kumimoji="1" lang="ja-JP" altLang="en-US" sz="2000" dirty="0"/>
              <a:t>地すべり・斜面崩壊の発生イメージ</a:t>
            </a:r>
          </a:p>
        </p:txBody>
      </p:sp>
      <p:grpSp>
        <p:nvGrpSpPr>
          <p:cNvPr id="10" name="グループ化 9"/>
          <p:cNvGrpSpPr/>
          <p:nvPr/>
        </p:nvGrpSpPr>
        <p:grpSpPr>
          <a:xfrm rot="60000">
            <a:off x="195348" y="1444751"/>
            <a:ext cx="4852140" cy="2366723"/>
            <a:chOff x="195348" y="1257760"/>
            <a:chExt cx="5507740" cy="2692452"/>
          </a:xfrm>
        </p:grpSpPr>
        <p:pic>
          <p:nvPicPr>
            <p:cNvPr id="7" name="図 6"/>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Lst>
            </a:blip>
            <a:srcRect r="12222"/>
            <a:stretch/>
          </p:blipFill>
          <p:spPr>
            <a:xfrm rot="5400000">
              <a:off x="1602992" y="-149884"/>
              <a:ext cx="2692452" cy="5507740"/>
            </a:xfrm>
            <a:prstGeom prst="rect">
              <a:avLst/>
            </a:prstGeom>
          </p:spPr>
        </p:pic>
        <p:sp>
          <p:nvSpPr>
            <p:cNvPr id="8" name="テキスト ボックス 7"/>
            <p:cNvSpPr txBox="1"/>
            <p:nvPr/>
          </p:nvSpPr>
          <p:spPr>
            <a:xfrm>
              <a:off x="4349815" y="1755648"/>
              <a:ext cx="1063112" cy="461665"/>
            </a:xfrm>
            <a:prstGeom prst="rect">
              <a:avLst/>
            </a:prstGeom>
            <a:solidFill>
              <a:schemeClr val="bg1"/>
            </a:solidFill>
          </p:spPr>
          <p:txBody>
            <a:bodyPr wrap="none" rtlCol="0">
              <a:spAutoFit/>
            </a:bodyPr>
            <a:lstStyle/>
            <a:p>
              <a:r>
                <a:rPr kumimoji="1" lang="ja-JP" altLang="en-US" sz="1200" dirty="0"/>
                <a:t>斜面崩壊・</a:t>
              </a:r>
              <a:endParaRPr kumimoji="1" lang="en-US" altLang="ja-JP" sz="1200" dirty="0"/>
            </a:p>
            <a:p>
              <a:r>
                <a:rPr kumimoji="1" lang="ja-JP" altLang="en-US" sz="1200" dirty="0"/>
                <a:t>地すべり発生</a:t>
              </a:r>
            </a:p>
          </p:txBody>
        </p:sp>
      </p:grpSp>
      <p:sp>
        <p:nvSpPr>
          <p:cNvPr id="11" name="テキスト ボックス 10"/>
          <p:cNvSpPr txBox="1"/>
          <p:nvPr/>
        </p:nvSpPr>
        <p:spPr>
          <a:xfrm>
            <a:off x="403913" y="3901568"/>
            <a:ext cx="4432624" cy="2031325"/>
          </a:xfrm>
          <a:prstGeom prst="rect">
            <a:avLst/>
          </a:prstGeom>
          <a:noFill/>
        </p:spPr>
        <p:txBody>
          <a:bodyPr wrap="none" rtlCol="0">
            <a:spAutoFit/>
          </a:bodyPr>
          <a:lstStyle/>
          <a:p>
            <a:r>
              <a:rPr kumimoji="1" lang="ja-JP" altLang="en-US" b="1" dirty="0">
                <a:latin typeface="ＭＳ Ｐゴシック" panose="020B0600070205080204" pitchFamily="50" charset="-128"/>
                <a:ea typeface="ＭＳ Ｐゴシック" panose="020B0600070205080204" pitchFamily="50" charset="-128"/>
              </a:rPr>
              <a:t>岩石の風化等によるせん断抵抗力の低下</a:t>
            </a:r>
            <a:endParaRPr kumimoji="1" lang="en-US" altLang="ja-JP" b="1" dirty="0">
              <a:latin typeface="ＭＳ Ｐゴシック" panose="020B0600070205080204" pitchFamily="50" charset="-128"/>
              <a:ea typeface="ＭＳ Ｐゴシック" panose="020B0600070205080204" pitchFamily="50" charset="-128"/>
            </a:endParaRPr>
          </a:p>
          <a:p>
            <a:r>
              <a:rPr kumimoji="1" lang="ja-JP" altLang="en-US" b="1" dirty="0">
                <a:latin typeface="ＭＳ Ｐゴシック" panose="020B0600070205080204" pitchFamily="50" charset="-128"/>
                <a:ea typeface="ＭＳ Ｐゴシック" panose="020B0600070205080204" pitchFamily="50" charset="-128"/>
              </a:rPr>
              <a:t>一時的なせん断抵抗力の低下は降水や</a:t>
            </a:r>
            <a:endParaRPr kumimoji="1" lang="en-US" altLang="ja-JP" b="1" dirty="0">
              <a:latin typeface="ＭＳ Ｐゴシック" panose="020B0600070205080204" pitchFamily="50" charset="-128"/>
              <a:ea typeface="ＭＳ Ｐゴシック" panose="020B0600070205080204" pitchFamily="50" charset="-128"/>
            </a:endParaRPr>
          </a:p>
          <a:p>
            <a:r>
              <a:rPr kumimoji="1" lang="ja-JP" altLang="en-US" b="1" dirty="0">
                <a:latin typeface="ＭＳ Ｐゴシック" panose="020B0600070205080204" pitchFamily="50" charset="-128"/>
                <a:ea typeface="ＭＳ Ｐゴシック" panose="020B0600070205080204" pitchFamily="50" charset="-128"/>
              </a:rPr>
              <a:t>せん断力の低下は，土塊の密度の低下（風</a:t>
            </a:r>
            <a:endParaRPr kumimoji="1" lang="en-US" altLang="ja-JP" b="1" dirty="0">
              <a:latin typeface="ＭＳ Ｐゴシック" panose="020B0600070205080204" pitchFamily="50" charset="-128"/>
              <a:ea typeface="ＭＳ Ｐゴシック" panose="020B0600070205080204" pitchFamily="50" charset="-128"/>
            </a:endParaRPr>
          </a:p>
          <a:p>
            <a:r>
              <a:rPr kumimoji="1" lang="ja-JP" altLang="en-US" b="1" dirty="0">
                <a:latin typeface="ＭＳ Ｐゴシック" panose="020B0600070205080204" pitchFamily="50" charset="-128"/>
                <a:ea typeface="ＭＳ Ｐゴシック" panose="020B0600070205080204" pitchFamily="50" charset="-128"/>
              </a:rPr>
              <a:t>化等）</a:t>
            </a:r>
            <a:endParaRPr kumimoji="1" lang="en-US" altLang="ja-JP" b="1" dirty="0">
              <a:latin typeface="ＭＳ Ｐゴシック" panose="020B0600070205080204" pitchFamily="50" charset="-128"/>
              <a:ea typeface="ＭＳ Ｐゴシック" panose="020B0600070205080204" pitchFamily="50" charset="-128"/>
            </a:endParaRPr>
          </a:p>
          <a:p>
            <a:endParaRPr lang="en-US" altLang="ja-JP" b="1" dirty="0">
              <a:latin typeface="ＭＳ Ｐゴシック" panose="020B0600070205080204" pitchFamily="50" charset="-128"/>
              <a:ea typeface="ＭＳ Ｐゴシック" panose="020B0600070205080204" pitchFamily="50" charset="-128"/>
            </a:endParaRPr>
          </a:p>
          <a:p>
            <a:r>
              <a:rPr kumimoji="1" lang="en-US" altLang="ja-JP" b="1" dirty="0">
                <a:latin typeface="ＭＳ Ｐゴシック" panose="020B0600070205080204" pitchFamily="50" charset="-128"/>
                <a:ea typeface="ＭＳ Ｐゴシック" panose="020B0600070205080204" pitchFamily="50" charset="-128"/>
              </a:rPr>
              <a:t>※</a:t>
            </a:r>
            <a:r>
              <a:rPr kumimoji="1" lang="ja-JP" altLang="en-US" b="1" dirty="0">
                <a:latin typeface="ＭＳ Ｐゴシック" panose="020B0600070205080204" pitchFamily="50" charset="-128"/>
                <a:ea typeface="ＭＳ Ｐゴシック" panose="020B0600070205080204" pitchFamily="50" charset="-128"/>
              </a:rPr>
              <a:t>岩石の風化速度をみつもるのはなかなか</a:t>
            </a:r>
            <a:endParaRPr kumimoji="1" lang="en-US" altLang="ja-JP" b="1" dirty="0">
              <a:latin typeface="ＭＳ Ｐゴシック" panose="020B0600070205080204" pitchFamily="50" charset="-128"/>
              <a:ea typeface="ＭＳ Ｐゴシック" panose="020B0600070205080204" pitchFamily="50" charset="-128"/>
            </a:endParaRPr>
          </a:p>
          <a:p>
            <a:r>
              <a:rPr kumimoji="1" lang="ja-JP" altLang="en-US" b="1" dirty="0">
                <a:latin typeface="ＭＳ Ｐゴシック" panose="020B0600070205080204" pitchFamily="50" charset="-128"/>
                <a:ea typeface="ＭＳ Ｐゴシック" panose="020B0600070205080204" pitchFamily="50" charset="-128"/>
              </a:rPr>
              <a:t>難しい</a:t>
            </a:r>
          </a:p>
        </p:txBody>
      </p:sp>
      <p:sp>
        <p:nvSpPr>
          <p:cNvPr id="25" name="テキスト ボックス 24"/>
          <p:cNvSpPr txBox="1"/>
          <p:nvPr/>
        </p:nvSpPr>
        <p:spPr>
          <a:xfrm>
            <a:off x="5499054" y="585216"/>
            <a:ext cx="3008376" cy="369332"/>
          </a:xfrm>
          <a:prstGeom prst="rect">
            <a:avLst/>
          </a:prstGeom>
          <a:noFill/>
        </p:spPr>
        <p:txBody>
          <a:bodyPr wrap="square" rtlCol="0">
            <a:spAutoFit/>
          </a:bodyPr>
          <a:lstStyle/>
          <a:p>
            <a:r>
              <a:rPr kumimoji="1" lang="ja-JP" altLang="en-US" dirty="0"/>
              <a:t>有効応力の原理</a:t>
            </a:r>
          </a:p>
        </p:txBody>
      </p:sp>
      <p:grpSp>
        <p:nvGrpSpPr>
          <p:cNvPr id="17" name="グループ化 16">
            <a:extLst>
              <a:ext uri="{FF2B5EF4-FFF2-40B4-BE49-F238E27FC236}">
                <a16:creationId xmlns:a16="http://schemas.microsoft.com/office/drawing/2014/main" id="{B5EC5C6F-EEAD-B9B7-6E48-4E4A0CC1F708}"/>
              </a:ext>
            </a:extLst>
          </p:cNvPr>
          <p:cNvGrpSpPr/>
          <p:nvPr/>
        </p:nvGrpSpPr>
        <p:grpSpPr>
          <a:xfrm>
            <a:off x="5466090" y="4140070"/>
            <a:ext cx="3074304" cy="1445130"/>
            <a:chOff x="5679445" y="4654591"/>
            <a:chExt cx="3074304" cy="1445130"/>
          </a:xfrm>
        </p:grpSpPr>
        <p:pic>
          <p:nvPicPr>
            <p:cNvPr id="24" name="図 23"/>
            <p:cNvPicPr>
              <a:picLocks noChangeAspect="1"/>
            </p:cNvPicPr>
            <p:nvPr/>
          </p:nvPicPr>
          <p:blipFill>
            <a:blip r:embed="rId5"/>
            <a:stretch>
              <a:fillRect/>
            </a:stretch>
          </p:blipFill>
          <p:spPr>
            <a:xfrm>
              <a:off x="5679445" y="4773463"/>
              <a:ext cx="3074304" cy="1326258"/>
            </a:xfrm>
            <a:prstGeom prst="rect">
              <a:avLst/>
            </a:prstGeom>
          </p:spPr>
        </p:pic>
        <p:sp>
          <p:nvSpPr>
            <p:cNvPr id="26" name="正方形/長方形 25"/>
            <p:cNvSpPr/>
            <p:nvPr/>
          </p:nvSpPr>
          <p:spPr>
            <a:xfrm>
              <a:off x="5679445" y="4654591"/>
              <a:ext cx="1167501" cy="2377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8" name="スライド番号プレースホルダー 27"/>
          <p:cNvSpPr>
            <a:spLocks noGrp="1"/>
          </p:cNvSpPr>
          <p:nvPr>
            <p:ph type="sldNum" sz="quarter" idx="12"/>
          </p:nvPr>
        </p:nvSpPr>
        <p:spPr/>
        <p:txBody>
          <a:bodyPr/>
          <a:lstStyle/>
          <a:p>
            <a:fld id="{53C9A8A5-CC87-4170-9A9F-F9F21EEBC6F5}" type="slidenum">
              <a:rPr kumimoji="1" lang="ja-JP" altLang="en-US" smtClean="0"/>
              <a:t>7</a:t>
            </a:fld>
            <a:endParaRPr kumimoji="1" lang="ja-JP" altLang="en-US"/>
          </a:p>
        </p:txBody>
      </p:sp>
      <p:grpSp>
        <p:nvGrpSpPr>
          <p:cNvPr id="13" name="グループ化 12">
            <a:extLst>
              <a:ext uri="{FF2B5EF4-FFF2-40B4-BE49-F238E27FC236}">
                <a16:creationId xmlns:a16="http://schemas.microsoft.com/office/drawing/2014/main" id="{10E3FEAE-7064-12F7-E46B-B445343D84BD}"/>
              </a:ext>
            </a:extLst>
          </p:cNvPr>
          <p:cNvGrpSpPr/>
          <p:nvPr/>
        </p:nvGrpSpPr>
        <p:grpSpPr>
          <a:xfrm>
            <a:off x="0" y="14488"/>
            <a:ext cx="9119286" cy="438912"/>
            <a:chOff x="0" y="0"/>
            <a:chExt cx="9119286" cy="438912"/>
          </a:xfrm>
        </p:grpSpPr>
        <p:sp>
          <p:nvSpPr>
            <p:cNvPr id="14" name="正方形/長方形 13">
              <a:extLst>
                <a:ext uri="{FF2B5EF4-FFF2-40B4-BE49-F238E27FC236}">
                  <a16:creationId xmlns:a16="http://schemas.microsoft.com/office/drawing/2014/main" id="{09A0DD16-2427-1867-E248-555FF852F263}"/>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オブジェクト 4">
              <a:extLst>
                <a:ext uri="{FF2B5EF4-FFF2-40B4-BE49-F238E27FC236}">
                  <a16:creationId xmlns:a16="http://schemas.microsoft.com/office/drawing/2014/main" id="{97BC9234-25EE-4CFF-7D88-B8259B40374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6" name="テキスト ボックス 15">
            <a:extLst>
              <a:ext uri="{FF2B5EF4-FFF2-40B4-BE49-F238E27FC236}">
                <a16:creationId xmlns:a16="http://schemas.microsoft.com/office/drawing/2014/main" id="{828B2B2D-DA60-23E3-0E0E-2FEDD2CF0FFF}"/>
              </a:ext>
            </a:extLst>
          </p:cNvPr>
          <p:cNvSpPr txBox="1"/>
          <p:nvPr/>
        </p:nvSpPr>
        <p:spPr>
          <a:xfrm>
            <a:off x="-1" y="0"/>
            <a:ext cx="7367451"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grpSp>
        <p:nvGrpSpPr>
          <p:cNvPr id="20" name="グループ化 19">
            <a:extLst>
              <a:ext uri="{FF2B5EF4-FFF2-40B4-BE49-F238E27FC236}">
                <a16:creationId xmlns:a16="http://schemas.microsoft.com/office/drawing/2014/main" id="{A26848B1-3177-4C66-35B2-04DBC1ECDD7F}"/>
              </a:ext>
            </a:extLst>
          </p:cNvPr>
          <p:cNvGrpSpPr/>
          <p:nvPr/>
        </p:nvGrpSpPr>
        <p:grpSpPr>
          <a:xfrm>
            <a:off x="5466090" y="1626216"/>
            <a:ext cx="2565126" cy="839889"/>
            <a:chOff x="5175387" y="2728911"/>
            <a:chExt cx="2565126" cy="839889"/>
          </a:xfrm>
        </p:grpSpPr>
        <p:pic>
          <p:nvPicPr>
            <p:cNvPr id="18" name="図 17">
              <a:extLst>
                <a:ext uri="{FF2B5EF4-FFF2-40B4-BE49-F238E27FC236}">
                  <a16:creationId xmlns:a16="http://schemas.microsoft.com/office/drawing/2014/main" id="{C4BCE90A-95A5-BA22-13E7-2EE9785EC81D}"/>
                </a:ext>
              </a:extLst>
            </p:cNvPr>
            <p:cNvPicPr>
              <a:picLocks noChangeAspect="1"/>
            </p:cNvPicPr>
            <p:nvPr/>
          </p:nvPicPr>
          <p:blipFill>
            <a:blip r:embed="rId7"/>
            <a:stretch>
              <a:fillRect/>
            </a:stretch>
          </p:blipFill>
          <p:spPr>
            <a:xfrm>
              <a:off x="5499054" y="2728911"/>
              <a:ext cx="1925877" cy="461408"/>
            </a:xfrm>
            <a:prstGeom prst="rect">
              <a:avLst/>
            </a:prstGeom>
          </p:spPr>
        </p:pic>
        <p:sp>
          <p:nvSpPr>
            <p:cNvPr id="19" name="テキスト ボックス 18">
              <a:extLst>
                <a:ext uri="{FF2B5EF4-FFF2-40B4-BE49-F238E27FC236}">
                  <a16:creationId xmlns:a16="http://schemas.microsoft.com/office/drawing/2014/main" id="{C47819EE-9380-6D0A-22F0-83B3A7A1F9E4}"/>
                </a:ext>
              </a:extLst>
            </p:cNvPr>
            <p:cNvSpPr txBox="1"/>
            <p:nvPr/>
          </p:nvSpPr>
          <p:spPr>
            <a:xfrm>
              <a:off x="5175387" y="3261023"/>
              <a:ext cx="2565126" cy="307777"/>
            </a:xfrm>
            <a:prstGeom prst="rect">
              <a:avLst/>
            </a:prstGeom>
            <a:noFill/>
          </p:spPr>
          <p:txBody>
            <a:bodyPr wrap="none" rtlCol="0">
              <a:spAutoFit/>
            </a:bodyPr>
            <a:lstStyle/>
            <a:p>
              <a:r>
                <a:rPr kumimoji="1" lang="ja-JP" altLang="en-US" sz="1400" b="1" dirty="0">
                  <a:latin typeface="ＭＳ Ｐゴシック" panose="020B0600070205080204" pitchFamily="50" charset="-128"/>
                  <a:ea typeface="ＭＳ Ｐゴシック" panose="020B0600070205080204" pitchFamily="50" charset="-128"/>
                </a:rPr>
                <a:t>有効応力 </a:t>
              </a:r>
              <a:r>
                <a:rPr kumimoji="1" lang="en-US" altLang="ja-JP" sz="1400" b="1" dirty="0">
                  <a:latin typeface="ＭＳ Ｐゴシック" panose="020B0600070205080204" pitchFamily="50" charset="-128"/>
                  <a:ea typeface="ＭＳ Ｐゴシック" panose="020B0600070205080204" pitchFamily="50" charset="-128"/>
                </a:rPr>
                <a:t>= </a:t>
              </a:r>
              <a:r>
                <a:rPr kumimoji="1" lang="ja-JP" altLang="en-US" sz="1400" b="1" dirty="0">
                  <a:latin typeface="ＭＳ Ｐゴシック" panose="020B0600070205080204" pitchFamily="50" charset="-128"/>
                  <a:ea typeface="ＭＳ Ｐゴシック" panose="020B0600070205080204" pitchFamily="50" charset="-128"/>
                </a:rPr>
                <a:t>全応力 </a:t>
              </a:r>
              <a:r>
                <a:rPr kumimoji="1" lang="en-US" altLang="ja-JP" sz="1400" b="1" dirty="0">
                  <a:latin typeface="ＭＳ Ｐゴシック" panose="020B0600070205080204" pitchFamily="50" charset="-128"/>
                  <a:ea typeface="ＭＳ Ｐゴシック" panose="020B0600070205080204" pitchFamily="50" charset="-128"/>
                </a:rPr>
                <a:t>– </a:t>
              </a:r>
              <a:r>
                <a:rPr kumimoji="1" lang="ja-JP" altLang="en-US" sz="1400" b="1" dirty="0">
                  <a:latin typeface="ＭＳ Ｐゴシック" panose="020B0600070205080204" pitchFamily="50" charset="-128"/>
                  <a:ea typeface="ＭＳ Ｐゴシック" panose="020B0600070205080204" pitchFamily="50" charset="-128"/>
                </a:rPr>
                <a:t>間隙水圧</a:t>
              </a:r>
            </a:p>
          </p:txBody>
        </p:sp>
      </p:grpSp>
      <p:sp>
        <p:nvSpPr>
          <p:cNvPr id="21" name="テキスト ボックス 20">
            <a:extLst>
              <a:ext uri="{FF2B5EF4-FFF2-40B4-BE49-F238E27FC236}">
                <a16:creationId xmlns:a16="http://schemas.microsoft.com/office/drawing/2014/main" id="{AAEB926B-34EF-5187-4035-A5FCE3955C14}"/>
              </a:ext>
            </a:extLst>
          </p:cNvPr>
          <p:cNvSpPr txBox="1"/>
          <p:nvPr/>
        </p:nvSpPr>
        <p:spPr>
          <a:xfrm>
            <a:off x="5009727" y="3504035"/>
            <a:ext cx="4031873" cy="646331"/>
          </a:xfrm>
          <a:prstGeom prst="rect">
            <a:avLst/>
          </a:prstGeom>
          <a:noFill/>
        </p:spPr>
        <p:txBody>
          <a:bodyPr wrap="none" rtlCol="0">
            <a:spAutoFit/>
          </a:bodyPr>
          <a:lstStyle/>
          <a:p>
            <a:r>
              <a:rPr kumimoji="1" lang="en-US" altLang="ja-JP" b="1" dirty="0">
                <a:latin typeface="ＭＳ Ｐゴシック" panose="020B0600070205080204" pitchFamily="50" charset="-128"/>
                <a:ea typeface="ＭＳ Ｐゴシック" panose="020B0600070205080204" pitchFamily="50" charset="-128"/>
              </a:rPr>
              <a:t>※</a:t>
            </a:r>
            <a:r>
              <a:rPr kumimoji="1" lang="ja-JP" altLang="en-US" b="1" dirty="0">
                <a:latin typeface="ＭＳ Ｐゴシック" panose="020B0600070205080204" pitchFamily="50" charset="-128"/>
                <a:ea typeface="ＭＳ Ｐゴシック" panose="020B0600070205080204" pitchFamily="50" charset="-128"/>
              </a:rPr>
              <a:t>　ここでは，簡単のために間隙のなか</a:t>
            </a:r>
            <a:endParaRPr kumimoji="1" lang="en-US" altLang="ja-JP" b="1" dirty="0">
              <a:latin typeface="ＭＳ Ｐゴシック" panose="020B0600070205080204" pitchFamily="50" charset="-128"/>
              <a:ea typeface="ＭＳ Ｐゴシック" panose="020B0600070205080204" pitchFamily="50" charset="-128"/>
            </a:endParaRPr>
          </a:p>
          <a:p>
            <a:r>
              <a:rPr kumimoji="1" lang="ja-JP" altLang="en-US" b="1" dirty="0">
                <a:latin typeface="ＭＳ Ｐゴシック" panose="020B0600070205080204" pitchFamily="50" charset="-128"/>
                <a:ea typeface="ＭＳ Ｐゴシック" panose="020B0600070205080204" pitchFamily="50" charset="-128"/>
              </a:rPr>
              <a:t>は水で満たされているとしている</a:t>
            </a:r>
          </a:p>
        </p:txBody>
      </p:sp>
      <p:sp>
        <p:nvSpPr>
          <p:cNvPr id="22" name="楕円 21">
            <a:extLst>
              <a:ext uri="{FF2B5EF4-FFF2-40B4-BE49-F238E27FC236}">
                <a16:creationId xmlns:a16="http://schemas.microsoft.com/office/drawing/2014/main" id="{03C84D36-78D1-74E5-E03D-6AB4498ECC61}"/>
              </a:ext>
            </a:extLst>
          </p:cNvPr>
          <p:cNvSpPr/>
          <p:nvPr/>
        </p:nvSpPr>
        <p:spPr>
          <a:xfrm>
            <a:off x="7129879" y="1196866"/>
            <a:ext cx="951147" cy="172765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99439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9334" y="1495061"/>
            <a:ext cx="5350079" cy="367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スライド番号プレースホルダー 22"/>
          <p:cNvSpPr>
            <a:spLocks noGrp="1"/>
          </p:cNvSpPr>
          <p:nvPr>
            <p:ph type="sldNum" sz="quarter" idx="12"/>
          </p:nvPr>
        </p:nvSpPr>
        <p:spPr/>
        <p:txBody>
          <a:bodyPr/>
          <a:lstStyle/>
          <a:p>
            <a:fld id="{53C9A8A5-CC87-4170-9A9F-F9F21EEBC6F5}" type="slidenum">
              <a:rPr kumimoji="1" lang="ja-JP" altLang="en-US" smtClean="0"/>
              <a:t>8</a:t>
            </a:fld>
            <a:endParaRPr kumimoji="1" lang="ja-JP" altLang="en-US"/>
          </a:p>
        </p:txBody>
      </p:sp>
      <p:grpSp>
        <p:nvGrpSpPr>
          <p:cNvPr id="3" name="グループ化 2"/>
          <p:cNvGrpSpPr>
            <a:grpSpLocks noChangeAspect="1"/>
          </p:cNvGrpSpPr>
          <p:nvPr/>
        </p:nvGrpSpPr>
        <p:grpSpPr>
          <a:xfrm>
            <a:off x="3890231" y="3717670"/>
            <a:ext cx="3882169" cy="2770339"/>
            <a:chOff x="5179440" y="3396252"/>
            <a:chExt cx="2638680" cy="1882975"/>
          </a:xfrm>
        </p:grpSpPr>
        <p:pic>
          <p:nvPicPr>
            <p:cNvPr id="21" name="図 20"/>
            <p:cNvPicPr>
              <a:picLocks noChangeAspect="1"/>
            </p:cNvPicPr>
            <p:nvPr/>
          </p:nvPicPr>
          <p:blipFill>
            <a:blip r:embed="rId4">
              <a:lum bright="-20000" contrast="40000"/>
            </a:blip>
            <a:stretch>
              <a:fillRect/>
            </a:stretch>
          </p:blipFill>
          <p:spPr>
            <a:xfrm>
              <a:off x="5179440" y="3396252"/>
              <a:ext cx="2638680" cy="1882975"/>
            </a:xfrm>
            <a:prstGeom prst="rect">
              <a:avLst/>
            </a:prstGeom>
          </p:spPr>
        </p:pic>
        <p:sp>
          <p:nvSpPr>
            <p:cNvPr id="2" name="テキスト ボックス 1"/>
            <p:cNvSpPr txBox="1"/>
            <p:nvPr/>
          </p:nvSpPr>
          <p:spPr>
            <a:xfrm>
              <a:off x="6509804" y="3664703"/>
              <a:ext cx="208322" cy="230112"/>
            </a:xfrm>
            <a:prstGeom prst="rect">
              <a:avLst/>
            </a:prstGeom>
            <a:noFill/>
          </p:spPr>
          <p:txBody>
            <a:bodyPr wrap="none" rtlCol="0">
              <a:spAutoFit/>
            </a:bodyPr>
            <a:lstStyle/>
            <a:p>
              <a:r>
                <a:rPr kumimoji="1" lang="en-US" altLang="ja-JP" sz="1600" b="1" dirty="0">
                  <a:solidFill>
                    <a:srgbClr val="FF0000"/>
                  </a:solidFill>
                </a:rPr>
                <a:t>α</a:t>
              </a:r>
              <a:endParaRPr kumimoji="1" lang="ja-JP" altLang="en-US" sz="1600" b="1" dirty="0">
                <a:solidFill>
                  <a:srgbClr val="FF0000"/>
                </a:solidFill>
              </a:endParaRPr>
            </a:p>
          </p:txBody>
        </p:sp>
        <p:sp>
          <p:nvSpPr>
            <p:cNvPr id="24" name="テキスト ボックス 23"/>
            <p:cNvSpPr txBox="1"/>
            <p:nvPr/>
          </p:nvSpPr>
          <p:spPr>
            <a:xfrm>
              <a:off x="6205219" y="4349003"/>
              <a:ext cx="187621" cy="188274"/>
            </a:xfrm>
            <a:prstGeom prst="rect">
              <a:avLst/>
            </a:prstGeom>
            <a:noFill/>
          </p:spPr>
          <p:txBody>
            <a:bodyPr wrap="none" rtlCol="0">
              <a:spAutoFit/>
            </a:bodyPr>
            <a:lstStyle/>
            <a:p>
              <a:r>
                <a:rPr kumimoji="1" lang="en-US" altLang="ja-JP" sz="1200" b="1" dirty="0">
                  <a:solidFill>
                    <a:srgbClr val="FF0000"/>
                  </a:solidFill>
                </a:rPr>
                <a:t>α</a:t>
              </a:r>
              <a:endParaRPr kumimoji="1" lang="ja-JP" altLang="en-US" sz="1200" b="1" dirty="0">
                <a:solidFill>
                  <a:srgbClr val="FF0000"/>
                </a:solidFill>
              </a:endParaRPr>
            </a:p>
          </p:txBody>
        </p:sp>
        <p:sp>
          <p:nvSpPr>
            <p:cNvPr id="25" name="テキスト ボックス 24"/>
            <p:cNvSpPr txBox="1"/>
            <p:nvPr/>
          </p:nvSpPr>
          <p:spPr>
            <a:xfrm>
              <a:off x="5813557" y="3987037"/>
              <a:ext cx="187621" cy="188274"/>
            </a:xfrm>
            <a:prstGeom prst="rect">
              <a:avLst/>
            </a:prstGeom>
            <a:noFill/>
          </p:spPr>
          <p:txBody>
            <a:bodyPr wrap="none" rtlCol="0">
              <a:spAutoFit/>
            </a:bodyPr>
            <a:lstStyle/>
            <a:p>
              <a:r>
                <a:rPr kumimoji="1" lang="en-US" altLang="ja-JP" sz="1200" b="1" dirty="0">
                  <a:solidFill>
                    <a:srgbClr val="FF0000"/>
                  </a:solidFill>
                </a:rPr>
                <a:t>α</a:t>
              </a:r>
              <a:endParaRPr kumimoji="1" lang="ja-JP" altLang="en-US" sz="1200" b="1" dirty="0">
                <a:solidFill>
                  <a:srgbClr val="FF0000"/>
                </a:solidFill>
              </a:endParaRPr>
            </a:p>
          </p:txBody>
        </p:sp>
        <p:sp>
          <p:nvSpPr>
            <p:cNvPr id="26" name="テキスト ボックス 25"/>
            <p:cNvSpPr txBox="1"/>
            <p:nvPr/>
          </p:nvSpPr>
          <p:spPr>
            <a:xfrm>
              <a:off x="7322403" y="4427323"/>
              <a:ext cx="208322" cy="230112"/>
            </a:xfrm>
            <a:prstGeom prst="rect">
              <a:avLst/>
            </a:prstGeom>
            <a:noFill/>
          </p:spPr>
          <p:txBody>
            <a:bodyPr wrap="none" rtlCol="0">
              <a:spAutoFit/>
            </a:bodyPr>
            <a:lstStyle/>
            <a:p>
              <a:r>
                <a:rPr kumimoji="1" lang="en-US" altLang="ja-JP" sz="1600" b="1" dirty="0">
                  <a:solidFill>
                    <a:schemeClr val="bg1"/>
                  </a:solidFill>
                </a:rPr>
                <a:t>α</a:t>
              </a:r>
              <a:endParaRPr kumimoji="1" lang="ja-JP" altLang="en-US" sz="1600" b="1" dirty="0">
                <a:solidFill>
                  <a:schemeClr val="bg1"/>
                </a:solidFill>
              </a:endParaRPr>
            </a:p>
          </p:txBody>
        </p:sp>
      </p:grpSp>
      <p:sp>
        <p:nvSpPr>
          <p:cNvPr id="27" name="テキスト ボックス 26"/>
          <p:cNvSpPr txBox="1"/>
          <p:nvPr/>
        </p:nvSpPr>
        <p:spPr>
          <a:xfrm>
            <a:off x="0" y="476153"/>
            <a:ext cx="3440365" cy="646331"/>
          </a:xfrm>
          <a:prstGeom prst="rect">
            <a:avLst/>
          </a:prstGeom>
          <a:noFill/>
        </p:spPr>
        <p:txBody>
          <a:bodyPr wrap="none" rtlCol="0">
            <a:spAutoFit/>
          </a:bodyPr>
          <a:lstStyle/>
          <a:p>
            <a:r>
              <a:rPr kumimoji="1" lang="ja-JP" altLang="en-US" b="1" dirty="0">
                <a:solidFill>
                  <a:srgbClr val="FF0000"/>
                </a:solidFill>
                <a:effectLst>
                  <a:outerShdw blurRad="38100" dist="38100" dir="2700000" algn="tl">
                    <a:srgbClr val="000000">
                      <a:alpha val="43137"/>
                    </a:srgbClr>
                  </a:outerShdw>
                </a:effectLst>
              </a:rPr>
              <a:t>斜面（地盤）内の任意の応力状態</a:t>
            </a:r>
            <a:endParaRPr kumimoji="1" lang="en-US" altLang="ja-JP" b="1" dirty="0">
              <a:solidFill>
                <a:srgbClr val="FF0000"/>
              </a:solidFill>
              <a:effectLst>
                <a:outerShdw blurRad="38100" dist="38100" dir="2700000" algn="tl">
                  <a:srgbClr val="000000">
                    <a:alpha val="43137"/>
                  </a:srgbClr>
                </a:outerShdw>
              </a:effectLst>
            </a:endParaRPr>
          </a:p>
          <a:p>
            <a:r>
              <a:rPr kumimoji="1" lang="ja-JP" altLang="en-US" b="1" dirty="0">
                <a:solidFill>
                  <a:srgbClr val="FF0000"/>
                </a:solidFill>
                <a:effectLst>
                  <a:outerShdw blurRad="38100" dist="38100" dir="2700000" algn="tl">
                    <a:srgbClr val="000000">
                      <a:alpha val="43137"/>
                    </a:srgbClr>
                  </a:outerShdw>
                </a:effectLst>
              </a:rPr>
              <a:t>（ちょっと復習になります）</a:t>
            </a:r>
            <a:endParaRPr kumimoji="1" lang="en-US" altLang="ja-JP" b="1" dirty="0">
              <a:solidFill>
                <a:srgbClr val="FF0000"/>
              </a:solidFill>
              <a:effectLst>
                <a:outerShdw blurRad="38100" dist="38100" dir="2700000" algn="tl">
                  <a:srgbClr val="000000">
                    <a:alpha val="43137"/>
                  </a:srgbClr>
                </a:outerShdw>
              </a:effectLst>
            </a:endParaRPr>
          </a:p>
        </p:txBody>
      </p:sp>
      <p:grpSp>
        <p:nvGrpSpPr>
          <p:cNvPr id="4" name="グループ化 3">
            <a:extLst>
              <a:ext uri="{FF2B5EF4-FFF2-40B4-BE49-F238E27FC236}">
                <a16:creationId xmlns:a16="http://schemas.microsoft.com/office/drawing/2014/main" id="{25640073-3155-2A30-C033-B060BADA0131}"/>
              </a:ext>
            </a:extLst>
          </p:cNvPr>
          <p:cNvGrpSpPr/>
          <p:nvPr/>
        </p:nvGrpSpPr>
        <p:grpSpPr>
          <a:xfrm>
            <a:off x="0" y="14488"/>
            <a:ext cx="9119286" cy="438912"/>
            <a:chOff x="0" y="0"/>
            <a:chExt cx="9119286" cy="438912"/>
          </a:xfrm>
        </p:grpSpPr>
        <p:sp>
          <p:nvSpPr>
            <p:cNvPr id="9" name="正方形/長方形 8">
              <a:extLst>
                <a:ext uri="{FF2B5EF4-FFF2-40B4-BE49-F238E27FC236}">
                  <a16:creationId xmlns:a16="http://schemas.microsoft.com/office/drawing/2014/main" id="{5F220CAF-A2A9-0616-CCAF-D28E91997142}"/>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オブジェクト 4">
              <a:extLst>
                <a:ext uri="{FF2B5EF4-FFF2-40B4-BE49-F238E27FC236}">
                  <a16:creationId xmlns:a16="http://schemas.microsoft.com/office/drawing/2014/main" id="{EAB0E375-F259-DD55-13FD-70338B4956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1" name="テキスト ボックス 10">
            <a:extLst>
              <a:ext uri="{FF2B5EF4-FFF2-40B4-BE49-F238E27FC236}">
                <a16:creationId xmlns:a16="http://schemas.microsoft.com/office/drawing/2014/main" id="{ABDF3CDC-CA20-21B3-5983-F3F15039DE4A}"/>
              </a:ext>
            </a:extLst>
          </p:cNvPr>
          <p:cNvSpPr txBox="1"/>
          <p:nvPr/>
        </p:nvSpPr>
        <p:spPr>
          <a:xfrm>
            <a:off x="0" y="0"/>
            <a:ext cx="7772400"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
        <p:nvSpPr>
          <p:cNvPr id="5" name="テキスト ボックス 4">
            <a:extLst>
              <a:ext uri="{FF2B5EF4-FFF2-40B4-BE49-F238E27FC236}">
                <a16:creationId xmlns:a16="http://schemas.microsoft.com/office/drawing/2014/main" id="{12270CA9-88AC-36EA-0ABE-465F965C2B3E}"/>
              </a:ext>
            </a:extLst>
          </p:cNvPr>
          <p:cNvSpPr txBox="1"/>
          <p:nvPr/>
        </p:nvSpPr>
        <p:spPr>
          <a:xfrm>
            <a:off x="49334" y="1049704"/>
            <a:ext cx="3008376" cy="369332"/>
          </a:xfrm>
          <a:prstGeom prst="rect">
            <a:avLst/>
          </a:prstGeom>
          <a:noFill/>
        </p:spPr>
        <p:txBody>
          <a:bodyPr wrap="square" rtlCol="0">
            <a:spAutoFit/>
          </a:bodyPr>
          <a:lstStyle/>
          <a:p>
            <a:r>
              <a:rPr kumimoji="1" lang="ja-JP" altLang="en-US" b="1" dirty="0"/>
              <a:t>モールの応力円</a:t>
            </a:r>
          </a:p>
        </p:txBody>
      </p:sp>
    </p:spTree>
    <p:extLst>
      <p:ext uri="{BB962C8B-B14F-4D97-AF65-F5344CB8AC3E}">
        <p14:creationId xmlns:p14="http://schemas.microsoft.com/office/powerpoint/2010/main" val="3283046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49212" y="418693"/>
            <a:ext cx="7632700" cy="461665"/>
          </a:xfrm>
          <a:prstGeom prst="rect">
            <a:avLst/>
          </a:prstGeom>
          <a:noFill/>
        </p:spPr>
        <p:txBody>
          <a:bodyPr>
            <a:spAutoFit/>
          </a:bodyPr>
          <a:lstStyle/>
          <a:p>
            <a:pPr fontAlgn="auto">
              <a:spcBef>
                <a:spcPts val="0"/>
              </a:spcBef>
              <a:spcAft>
                <a:spcPts val="0"/>
              </a:spcAft>
              <a:defRPr/>
            </a:pPr>
            <a:r>
              <a:rPr lang="ja-JP" altLang="en-US" sz="2400" dirty="0">
                <a:latin typeface="+mn-ea"/>
                <a:ea typeface="+mn-ea"/>
              </a:rPr>
              <a:t>主応力面と主応力</a:t>
            </a:r>
          </a:p>
        </p:txBody>
      </p:sp>
      <p:sp>
        <p:nvSpPr>
          <p:cNvPr id="8" name="テキスト ボックス 7"/>
          <p:cNvSpPr txBox="1"/>
          <p:nvPr/>
        </p:nvSpPr>
        <p:spPr>
          <a:xfrm>
            <a:off x="0" y="765175"/>
            <a:ext cx="9144000" cy="1569660"/>
          </a:xfrm>
          <a:prstGeom prst="rect">
            <a:avLst/>
          </a:prstGeom>
          <a:noFill/>
        </p:spPr>
        <p:txBody>
          <a:bodyPr>
            <a:spAutoFit/>
          </a:bodyPr>
          <a:lstStyle/>
          <a:p>
            <a:pPr fontAlgn="auto">
              <a:spcBef>
                <a:spcPts val="0"/>
              </a:spcBef>
              <a:spcAft>
                <a:spcPts val="0"/>
              </a:spcAft>
              <a:defRPr/>
            </a:pPr>
            <a:r>
              <a:rPr lang="ja-JP" altLang="en-US" sz="2400" u="sng" dirty="0">
                <a:solidFill>
                  <a:srgbClr val="FF0000"/>
                </a:solidFill>
                <a:latin typeface="+mn-ea"/>
                <a:ea typeface="+mn-ea"/>
              </a:rPr>
              <a:t>物体の中の全ての点において，直応力だけ存在し，せん断応力の存在しない面がある：主応力面</a:t>
            </a:r>
            <a:endParaRPr lang="en-US" altLang="ja-JP" sz="2400" u="sng" dirty="0">
              <a:solidFill>
                <a:srgbClr val="FF0000"/>
              </a:solidFill>
              <a:latin typeface="+mn-ea"/>
              <a:ea typeface="+mn-ea"/>
            </a:endParaRPr>
          </a:p>
          <a:p>
            <a:pPr fontAlgn="auto">
              <a:spcBef>
                <a:spcPts val="0"/>
              </a:spcBef>
              <a:spcAft>
                <a:spcPts val="0"/>
              </a:spcAft>
              <a:defRPr/>
            </a:pPr>
            <a:r>
              <a:rPr lang="ja-JP" altLang="en-US" sz="2400" dirty="0">
                <a:solidFill>
                  <a:srgbClr val="FF0000"/>
                </a:solidFill>
                <a:latin typeface="+mn-ea"/>
                <a:ea typeface="+mn-ea"/>
              </a:rPr>
              <a:t>主応力面に</a:t>
            </a:r>
            <a:r>
              <a:rPr lang="ja-JP" altLang="en-US" sz="2400" dirty="0">
                <a:latin typeface="+mn-ea"/>
                <a:ea typeface="+mn-ea"/>
              </a:rPr>
              <a:t>垂直な方向を応力の主軸，その面に</a:t>
            </a:r>
            <a:r>
              <a:rPr lang="ja-JP" altLang="en-US" sz="2400" dirty="0">
                <a:solidFill>
                  <a:srgbClr val="FF0000"/>
                </a:solidFill>
                <a:latin typeface="+mn-ea"/>
                <a:ea typeface="+mn-ea"/>
              </a:rPr>
              <a:t>作用する直応力を主応力</a:t>
            </a:r>
            <a:r>
              <a:rPr lang="ja-JP" altLang="en-US" sz="2400" dirty="0">
                <a:latin typeface="+mn-ea"/>
                <a:ea typeface="+mn-ea"/>
              </a:rPr>
              <a:t>とよぶ</a:t>
            </a:r>
            <a:endParaRPr lang="en-US" altLang="ja-JP" sz="2400" dirty="0">
              <a:latin typeface="+mn-ea"/>
              <a:ea typeface="+mn-ea"/>
            </a:endParaRPr>
          </a:p>
        </p:txBody>
      </p:sp>
      <p:sp>
        <p:nvSpPr>
          <p:cNvPr id="17" name="テキスト ボックス 16"/>
          <p:cNvSpPr txBox="1">
            <a:spLocks noChangeArrowheads="1"/>
          </p:cNvSpPr>
          <p:nvPr/>
        </p:nvSpPr>
        <p:spPr bwMode="auto">
          <a:xfrm>
            <a:off x="1116013" y="4437063"/>
            <a:ext cx="1098550" cy="277812"/>
          </a:xfrm>
          <a:prstGeom prst="rect">
            <a:avLst/>
          </a:prstGeom>
          <a:noFill/>
          <a:ln w="9525">
            <a:noFill/>
            <a:miter lim="800000"/>
            <a:headEnd/>
            <a:tailEnd/>
          </a:ln>
        </p:spPr>
        <p:txBody>
          <a:bodyPr wrap="none">
            <a:spAutoFit/>
          </a:bodyPr>
          <a:lstStyle/>
          <a:p>
            <a:pPr>
              <a:defRPr/>
            </a:pPr>
            <a:r>
              <a:rPr lang="ja-JP" altLang="en-US" sz="1200" dirty="0">
                <a:latin typeface="+mn-ea"/>
                <a:ea typeface="+mn-ea"/>
              </a:rPr>
              <a:t>［吉国に加筆］</a:t>
            </a:r>
          </a:p>
        </p:txBody>
      </p:sp>
      <p:sp>
        <p:nvSpPr>
          <p:cNvPr id="5125" name="テキスト ボックス 18"/>
          <p:cNvSpPr txBox="1">
            <a:spLocks noChangeArrowheads="1"/>
          </p:cNvSpPr>
          <p:nvPr/>
        </p:nvSpPr>
        <p:spPr bwMode="auto">
          <a:xfrm>
            <a:off x="250825" y="4581525"/>
            <a:ext cx="3241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400" dirty="0">
                <a:latin typeface="ＭＳ Ｐゴシック" panose="020B0600070205080204" pitchFamily="50" charset="-128"/>
              </a:rPr>
              <a:t>主応力面と主応力の例</a:t>
            </a:r>
            <a:endParaRPr lang="en-US" altLang="ja-JP" sz="2400" dirty="0">
              <a:latin typeface="ＭＳ Ｐゴシック" panose="020B0600070205080204" pitchFamily="50" charset="-128"/>
            </a:endParaRPr>
          </a:p>
        </p:txBody>
      </p:sp>
      <p:grpSp>
        <p:nvGrpSpPr>
          <p:cNvPr id="5126" name="グループ化 13"/>
          <p:cNvGrpSpPr>
            <a:grpSpLocks/>
          </p:cNvGrpSpPr>
          <p:nvPr/>
        </p:nvGrpSpPr>
        <p:grpSpPr bwMode="auto">
          <a:xfrm>
            <a:off x="250825" y="2420938"/>
            <a:ext cx="2141538" cy="1871662"/>
            <a:chOff x="251520" y="2564904"/>
            <a:chExt cx="2140612" cy="1872208"/>
          </a:xfrm>
        </p:grpSpPr>
        <p:pic>
          <p:nvPicPr>
            <p:cNvPr id="5139" name="Picture 2"/>
            <p:cNvPicPr>
              <a:picLocks noChangeAspect="1" noChangeArrowheads="1"/>
            </p:cNvPicPr>
            <p:nvPr/>
          </p:nvPicPr>
          <p:blipFill>
            <a:blip r:embed="rId2">
              <a:extLst>
                <a:ext uri="{28A0092B-C50C-407E-A947-70E740481C1C}">
                  <a14:useLocalDpi xmlns:a14="http://schemas.microsoft.com/office/drawing/2010/main" val="0"/>
                </a:ext>
              </a:extLst>
            </a:blip>
            <a:srcRect r="7751"/>
            <a:stretch>
              <a:fillRect/>
            </a:stretch>
          </p:blipFill>
          <p:spPr bwMode="auto">
            <a:xfrm>
              <a:off x="251520" y="2636912"/>
              <a:ext cx="1800200"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テキスト ボックス 10"/>
            <p:cNvSpPr txBox="1">
              <a:spLocks noChangeArrowheads="1"/>
            </p:cNvSpPr>
            <p:nvPr/>
          </p:nvSpPr>
          <p:spPr bwMode="auto">
            <a:xfrm>
              <a:off x="1908153" y="3501802"/>
              <a:ext cx="483979" cy="338236"/>
            </a:xfrm>
            <a:prstGeom prst="rect">
              <a:avLst/>
            </a:prstGeom>
            <a:noFill/>
            <a:ln w="9525">
              <a:noFill/>
              <a:miter lim="800000"/>
              <a:headEnd/>
              <a:tailEnd/>
            </a:ln>
          </p:spPr>
          <p:txBody>
            <a:bodyPr wrap="none">
              <a:spAutoFit/>
            </a:bodyPr>
            <a:lstStyle/>
            <a:p>
              <a:pPr>
                <a:defRPr/>
              </a:pPr>
              <a:r>
                <a:rPr lang="en-US" altLang="ja-JP" sz="1600" b="1" dirty="0" err="1">
                  <a:latin typeface="+mn-ea"/>
                  <a:ea typeface="+mn-ea"/>
                </a:rPr>
                <a:t>σx</a:t>
              </a:r>
              <a:endParaRPr lang="ja-JP" altLang="en-US" sz="1600" b="1" dirty="0">
                <a:latin typeface="+mn-ea"/>
                <a:ea typeface="+mn-ea"/>
              </a:endParaRPr>
            </a:p>
          </p:txBody>
        </p:sp>
        <p:sp>
          <p:nvSpPr>
            <p:cNvPr id="12" name="テキスト ボックス 11"/>
            <p:cNvSpPr txBox="1">
              <a:spLocks noChangeArrowheads="1"/>
            </p:cNvSpPr>
            <p:nvPr/>
          </p:nvSpPr>
          <p:spPr bwMode="auto">
            <a:xfrm>
              <a:off x="756127" y="3933728"/>
              <a:ext cx="490326" cy="338236"/>
            </a:xfrm>
            <a:prstGeom prst="rect">
              <a:avLst/>
            </a:prstGeom>
            <a:noFill/>
            <a:ln w="9525">
              <a:noFill/>
              <a:miter lim="800000"/>
              <a:headEnd/>
              <a:tailEnd/>
            </a:ln>
          </p:spPr>
          <p:txBody>
            <a:bodyPr wrap="none">
              <a:spAutoFit/>
            </a:bodyPr>
            <a:lstStyle/>
            <a:p>
              <a:pPr>
                <a:defRPr/>
              </a:pPr>
              <a:r>
                <a:rPr lang="en-US" altLang="ja-JP" sz="1600" b="1" dirty="0" err="1">
                  <a:latin typeface="+mn-ea"/>
                  <a:ea typeface="+mn-ea"/>
                </a:rPr>
                <a:t>σy</a:t>
              </a:r>
              <a:endParaRPr lang="ja-JP" altLang="en-US" sz="1600" b="1" dirty="0">
                <a:latin typeface="+mn-ea"/>
                <a:ea typeface="+mn-ea"/>
              </a:endParaRPr>
            </a:p>
          </p:txBody>
        </p:sp>
        <p:sp>
          <p:nvSpPr>
            <p:cNvPr id="13" name="テキスト ボックス 12"/>
            <p:cNvSpPr txBox="1">
              <a:spLocks noChangeArrowheads="1"/>
            </p:cNvSpPr>
            <p:nvPr/>
          </p:nvSpPr>
          <p:spPr bwMode="auto">
            <a:xfrm>
              <a:off x="1043340" y="2564904"/>
              <a:ext cx="483978" cy="338236"/>
            </a:xfrm>
            <a:prstGeom prst="rect">
              <a:avLst/>
            </a:prstGeom>
            <a:noFill/>
            <a:ln w="9525">
              <a:noFill/>
              <a:miter lim="800000"/>
              <a:headEnd/>
              <a:tailEnd/>
            </a:ln>
          </p:spPr>
          <p:txBody>
            <a:bodyPr wrap="none">
              <a:spAutoFit/>
            </a:bodyPr>
            <a:lstStyle/>
            <a:p>
              <a:pPr>
                <a:defRPr/>
              </a:pPr>
              <a:r>
                <a:rPr lang="en-US" altLang="ja-JP" sz="1600" b="1" dirty="0" err="1">
                  <a:latin typeface="+mn-ea"/>
                  <a:ea typeface="+mn-ea"/>
                </a:rPr>
                <a:t>σz</a:t>
              </a:r>
              <a:endParaRPr lang="ja-JP" altLang="en-US" sz="1600" b="1" dirty="0">
                <a:latin typeface="+mn-ea"/>
                <a:ea typeface="+mn-ea"/>
              </a:endParaRPr>
            </a:p>
          </p:txBody>
        </p:sp>
      </p:grpSp>
      <p:grpSp>
        <p:nvGrpSpPr>
          <p:cNvPr id="5127" name="グループ化 32"/>
          <p:cNvGrpSpPr>
            <a:grpSpLocks/>
          </p:cNvGrpSpPr>
          <p:nvPr/>
        </p:nvGrpSpPr>
        <p:grpSpPr bwMode="auto">
          <a:xfrm>
            <a:off x="4211638" y="2276475"/>
            <a:ext cx="4148137" cy="1593850"/>
            <a:chOff x="2771800" y="3501008"/>
            <a:chExt cx="4147140" cy="1593468"/>
          </a:xfrm>
        </p:grpSpPr>
        <p:cxnSp>
          <p:nvCxnSpPr>
            <p:cNvPr id="21" name="直線矢印コネクタ 20"/>
            <p:cNvCxnSpPr/>
            <p:nvPr/>
          </p:nvCxnSpPr>
          <p:spPr>
            <a:xfrm flipH="1">
              <a:off x="4571592" y="3932705"/>
              <a:ext cx="720552" cy="86498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a:off x="3852627" y="4869105"/>
              <a:ext cx="143951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5292144" y="4005712"/>
              <a:ext cx="0" cy="791973"/>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flipH="1" flipV="1">
              <a:off x="4500171" y="3932705"/>
              <a:ext cx="799908" cy="9523"/>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134" name="テキスト ボックス 27"/>
            <p:cNvSpPr txBox="1">
              <a:spLocks noChangeArrowheads="1"/>
            </p:cNvSpPr>
            <p:nvPr/>
          </p:nvSpPr>
          <p:spPr bwMode="auto">
            <a:xfrm>
              <a:off x="5292080" y="3645024"/>
              <a:ext cx="57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a:t>σ</a:t>
              </a:r>
              <a:endParaRPr lang="ja-JP" altLang="en-US"/>
            </a:p>
          </p:txBody>
        </p:sp>
        <p:sp>
          <p:nvSpPr>
            <p:cNvPr id="5135" name="テキスト ボックス 28"/>
            <p:cNvSpPr txBox="1">
              <a:spLocks noChangeArrowheads="1"/>
            </p:cNvSpPr>
            <p:nvPr/>
          </p:nvSpPr>
          <p:spPr bwMode="auto">
            <a:xfrm>
              <a:off x="2771800" y="4725144"/>
              <a:ext cx="9361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a:t>ある面</a:t>
              </a:r>
            </a:p>
          </p:txBody>
        </p:sp>
        <p:sp>
          <p:nvSpPr>
            <p:cNvPr id="5136" name="テキスト ボックス 29"/>
            <p:cNvSpPr txBox="1">
              <a:spLocks noChangeArrowheads="1"/>
            </p:cNvSpPr>
            <p:nvPr/>
          </p:nvSpPr>
          <p:spPr bwMode="auto">
            <a:xfrm>
              <a:off x="4139896" y="3501008"/>
              <a:ext cx="1317308" cy="36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dirty="0">
                  <a:highlight>
                    <a:srgbClr val="FFFF00"/>
                  </a:highlight>
                </a:rPr>
                <a:t>せん断応力</a:t>
              </a:r>
            </a:p>
          </p:txBody>
        </p:sp>
        <p:sp>
          <p:nvSpPr>
            <p:cNvPr id="5137" name="テキスト ボックス 30"/>
            <p:cNvSpPr txBox="1">
              <a:spLocks noChangeArrowheads="1"/>
            </p:cNvSpPr>
            <p:nvPr/>
          </p:nvSpPr>
          <p:spPr bwMode="auto">
            <a:xfrm>
              <a:off x="5436096" y="422108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dirty="0">
                  <a:highlight>
                    <a:srgbClr val="FFFF00"/>
                  </a:highlight>
                </a:rPr>
                <a:t>垂直応力</a:t>
              </a:r>
            </a:p>
          </p:txBody>
        </p:sp>
        <p:sp>
          <p:nvSpPr>
            <p:cNvPr id="5138" name="テキスト ボックス 31"/>
            <p:cNvSpPr txBox="1">
              <a:spLocks noChangeArrowheads="1"/>
            </p:cNvSpPr>
            <p:nvPr/>
          </p:nvSpPr>
          <p:spPr bwMode="auto">
            <a:xfrm>
              <a:off x="5580112" y="3645024"/>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a:t>任意の応力</a:t>
              </a:r>
            </a:p>
          </p:txBody>
        </p:sp>
      </p:grpSp>
      <p:sp>
        <p:nvSpPr>
          <p:cNvPr id="5128" name="テキスト ボックス 33"/>
          <p:cNvSpPr txBox="1">
            <a:spLocks noChangeArrowheads="1"/>
          </p:cNvSpPr>
          <p:nvPr/>
        </p:nvSpPr>
        <p:spPr bwMode="auto">
          <a:xfrm>
            <a:off x="4716463" y="3789363"/>
            <a:ext cx="37433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400" dirty="0">
                <a:latin typeface="ＭＳ Ｐゴシック" panose="020B0600070205080204" pitchFamily="50" charset="-128"/>
              </a:rPr>
              <a:t>ある面に対して任意の応力がかかる場合</a:t>
            </a:r>
            <a:endParaRPr lang="en-US" altLang="ja-JP" sz="2400" dirty="0">
              <a:latin typeface="ＭＳ Ｐゴシック" panose="020B0600070205080204" pitchFamily="50" charset="-128"/>
            </a:endParaRPr>
          </a:p>
          <a:p>
            <a:pPr eaLnBrk="1" hangingPunct="1"/>
            <a:endParaRPr lang="en-US" altLang="ja-JP" sz="2400" dirty="0">
              <a:latin typeface="ＭＳ Ｐゴシック" panose="020B0600070205080204" pitchFamily="50" charset="-128"/>
            </a:endParaRPr>
          </a:p>
          <a:p>
            <a:pPr eaLnBrk="1" hangingPunct="1"/>
            <a:r>
              <a:rPr lang="ja-JP" altLang="en-US" sz="2400" dirty="0">
                <a:latin typeface="ＭＳ Ｐゴシック" panose="020B0600070205080204" pitchFamily="50" charset="-128"/>
              </a:rPr>
              <a:t>せん断応力が発生する</a:t>
            </a:r>
            <a:endParaRPr lang="en-US" altLang="ja-JP" sz="2400" dirty="0">
              <a:latin typeface="ＭＳ Ｐゴシック" panose="020B0600070205080204" pitchFamily="50" charset="-128"/>
            </a:endParaRPr>
          </a:p>
          <a:p>
            <a:pPr eaLnBrk="1" hangingPunct="1"/>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簡単のために２次元で考えています</a:t>
            </a:r>
            <a:endParaRPr lang="en-US" altLang="ja-JP" sz="2400" dirty="0">
              <a:latin typeface="ＭＳ Ｐゴシック" panose="020B0600070205080204" pitchFamily="50" charset="-128"/>
            </a:endParaRPr>
          </a:p>
        </p:txBody>
      </p:sp>
      <p:sp>
        <p:nvSpPr>
          <p:cNvPr id="3" name="スライド番号プレースホルダー 2">
            <a:extLst>
              <a:ext uri="{FF2B5EF4-FFF2-40B4-BE49-F238E27FC236}">
                <a16:creationId xmlns:a16="http://schemas.microsoft.com/office/drawing/2014/main" id="{09A29A70-08D3-4D0A-B712-5964F0DB2E87}"/>
              </a:ext>
            </a:extLst>
          </p:cNvPr>
          <p:cNvSpPr>
            <a:spLocks noGrp="1"/>
          </p:cNvSpPr>
          <p:nvPr>
            <p:ph type="sldNum" sz="quarter" idx="12"/>
          </p:nvPr>
        </p:nvSpPr>
        <p:spPr/>
        <p:txBody>
          <a:bodyPr/>
          <a:lstStyle/>
          <a:p>
            <a:fld id="{90CEDFF3-3F49-49A0-B765-24B81897CD6C}" type="slidenum">
              <a:rPr lang="ja-JP" altLang="en-US" smtClean="0"/>
              <a:pPr/>
              <a:t>9</a:t>
            </a:fld>
            <a:endParaRPr lang="ja-JP" altLang="en-US"/>
          </a:p>
        </p:txBody>
      </p:sp>
      <p:sp>
        <p:nvSpPr>
          <p:cNvPr id="5" name="正方形/長方形 4">
            <a:extLst>
              <a:ext uri="{FF2B5EF4-FFF2-40B4-BE49-F238E27FC236}">
                <a16:creationId xmlns:a16="http://schemas.microsoft.com/office/drawing/2014/main" id="{94D4B1C0-61C8-44C7-B71F-2DE939B24D96}"/>
              </a:ext>
            </a:extLst>
          </p:cNvPr>
          <p:cNvSpPr/>
          <p:nvPr/>
        </p:nvSpPr>
        <p:spPr>
          <a:xfrm>
            <a:off x="4211638" y="2060848"/>
            <a:ext cx="4475162" cy="44542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67C03792-95FD-4B34-9858-E5B7C5F7270B}"/>
              </a:ext>
            </a:extLst>
          </p:cNvPr>
          <p:cNvSpPr txBox="1"/>
          <p:nvPr/>
        </p:nvSpPr>
        <p:spPr>
          <a:xfrm>
            <a:off x="2072258" y="2650547"/>
            <a:ext cx="1770036" cy="369332"/>
          </a:xfrm>
          <a:prstGeom prst="rect">
            <a:avLst/>
          </a:prstGeom>
          <a:noFill/>
        </p:spPr>
        <p:txBody>
          <a:bodyPr wrap="none" rtlCol="0">
            <a:spAutoFit/>
          </a:bodyPr>
          <a:lstStyle/>
          <a:p>
            <a:r>
              <a:rPr kumimoji="1" lang="ja-JP" altLang="en-US" dirty="0">
                <a:solidFill>
                  <a:srgbClr val="FF0000"/>
                </a:solidFill>
              </a:rPr>
              <a:t>直応力だけ存在</a:t>
            </a:r>
          </a:p>
        </p:txBody>
      </p:sp>
      <p:sp>
        <p:nvSpPr>
          <p:cNvPr id="27" name="テキスト ボックス 26">
            <a:extLst>
              <a:ext uri="{FF2B5EF4-FFF2-40B4-BE49-F238E27FC236}">
                <a16:creationId xmlns:a16="http://schemas.microsoft.com/office/drawing/2014/main" id="{622D937F-0D0E-4886-9923-A9625CD9A7F0}"/>
              </a:ext>
            </a:extLst>
          </p:cNvPr>
          <p:cNvSpPr txBox="1"/>
          <p:nvPr/>
        </p:nvSpPr>
        <p:spPr>
          <a:xfrm>
            <a:off x="2171109" y="3811349"/>
            <a:ext cx="1717137" cy="369332"/>
          </a:xfrm>
          <a:prstGeom prst="rect">
            <a:avLst/>
          </a:prstGeom>
          <a:noFill/>
        </p:spPr>
        <p:txBody>
          <a:bodyPr wrap="none" rtlCol="0">
            <a:spAutoFit/>
          </a:bodyPr>
          <a:lstStyle/>
          <a:p>
            <a:r>
              <a:rPr kumimoji="1" lang="ja-JP" altLang="en-US" dirty="0">
                <a:solidFill>
                  <a:srgbClr val="FF0000"/>
                </a:solidFill>
              </a:rPr>
              <a:t>せん断応力は０</a:t>
            </a:r>
          </a:p>
        </p:txBody>
      </p:sp>
      <p:grpSp>
        <p:nvGrpSpPr>
          <p:cNvPr id="7" name="グループ化 6">
            <a:extLst>
              <a:ext uri="{FF2B5EF4-FFF2-40B4-BE49-F238E27FC236}">
                <a16:creationId xmlns:a16="http://schemas.microsoft.com/office/drawing/2014/main" id="{8092CF6E-84E6-DCFC-CCB3-CABDA86C076E}"/>
              </a:ext>
            </a:extLst>
          </p:cNvPr>
          <p:cNvGrpSpPr/>
          <p:nvPr/>
        </p:nvGrpSpPr>
        <p:grpSpPr>
          <a:xfrm>
            <a:off x="0" y="14488"/>
            <a:ext cx="9119286" cy="438912"/>
            <a:chOff x="0" y="0"/>
            <a:chExt cx="9119286" cy="438912"/>
          </a:xfrm>
        </p:grpSpPr>
        <p:sp>
          <p:nvSpPr>
            <p:cNvPr id="9" name="正方形/長方形 8">
              <a:extLst>
                <a:ext uri="{FF2B5EF4-FFF2-40B4-BE49-F238E27FC236}">
                  <a16:creationId xmlns:a16="http://schemas.microsoft.com/office/drawing/2014/main" id="{938DBB00-682D-CC37-1571-AFC93F5D0FDE}"/>
                </a:ext>
              </a:extLst>
            </p:cNvPr>
            <p:cNvSpPr/>
            <p:nvPr/>
          </p:nvSpPr>
          <p:spPr>
            <a:xfrm>
              <a:off x="0" y="0"/>
              <a:ext cx="8557407" cy="438912"/>
            </a:xfrm>
            <a:prstGeom prst="rect">
              <a:avLst/>
            </a:prstGeom>
            <a:gradFill flip="none" rotWithShape="1">
              <a:gsLst>
                <a:gs pos="0">
                  <a:schemeClr val="accent5">
                    <a:lumMod val="5000"/>
                    <a:lumOff val="95000"/>
                  </a:schemeClr>
                </a:gs>
                <a:gs pos="61000">
                  <a:srgbClr val="0070C0"/>
                </a:gs>
                <a:gs pos="83000">
                  <a:srgbClr val="0070C0"/>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オブジェクト 4">
              <a:extLst>
                <a:ext uri="{FF2B5EF4-FFF2-40B4-BE49-F238E27FC236}">
                  <a16:creationId xmlns:a16="http://schemas.microsoft.com/office/drawing/2014/main" id="{D9028CA9-88DA-7F75-B667-CF634FA219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54" r="-10907" b="-76"/>
            <a:stretch>
              <a:fillRect/>
            </a:stretch>
          </p:blipFill>
          <p:spPr bwMode="auto">
            <a:xfrm>
              <a:off x="8557407" y="11112"/>
              <a:ext cx="561879" cy="4216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4" name="テキスト ボックス 13">
            <a:extLst>
              <a:ext uri="{FF2B5EF4-FFF2-40B4-BE49-F238E27FC236}">
                <a16:creationId xmlns:a16="http://schemas.microsoft.com/office/drawing/2014/main" id="{014E4A5F-27B3-055B-DE34-B3B1C52AA833}"/>
              </a:ext>
            </a:extLst>
          </p:cNvPr>
          <p:cNvSpPr txBox="1"/>
          <p:nvPr/>
        </p:nvSpPr>
        <p:spPr>
          <a:xfrm>
            <a:off x="0" y="0"/>
            <a:ext cx="7772400" cy="461665"/>
          </a:xfrm>
          <a:prstGeom prst="rect">
            <a:avLst/>
          </a:prstGeom>
          <a:noFill/>
        </p:spPr>
        <p:txBody>
          <a:bodyPr wrap="square" rtlCol="0">
            <a:spAutoFit/>
          </a:bodyPr>
          <a:lstStyle/>
          <a:p>
            <a:r>
              <a:rPr lang="ja-JP" altLang="en-US" sz="2400" dirty="0">
                <a:solidFill>
                  <a:srgbClr val="FFFF00"/>
                </a:solidFill>
                <a:effectLst>
                  <a:outerShdw blurRad="38100" dist="38100" dir="2700000" algn="tl">
                    <a:srgbClr val="000000">
                      <a:alpha val="43137"/>
                    </a:srgbClr>
                  </a:outerShdw>
                </a:effectLst>
              </a:rPr>
              <a:t>斜面の破壊現象（地すべり・斜面崩壊）の発生機構</a:t>
            </a:r>
          </a:p>
        </p:txBody>
      </p:sp>
    </p:spTree>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12677</TotalTime>
  <Words>4671</Words>
  <Application>Microsoft Office PowerPoint</Application>
  <PresentationFormat>画面に合わせる (4:3)</PresentationFormat>
  <Paragraphs>601</Paragraphs>
  <Slides>49</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2</vt:i4>
      </vt:variant>
      <vt:variant>
        <vt:lpstr>スライド タイトル</vt:lpstr>
      </vt:variant>
      <vt:variant>
        <vt:i4>49</vt:i4>
      </vt:variant>
    </vt:vector>
  </HeadingPairs>
  <TitlesOfParts>
    <vt:vector size="61" baseType="lpstr">
      <vt:lpstr>Arial Unicode MS</vt:lpstr>
      <vt:lpstr>Calibri 本文</vt:lpstr>
      <vt:lpstr>Meiryo UI</vt:lpstr>
      <vt:lpstr>ＭＳ Ｐゴシック</vt:lpstr>
      <vt:lpstr>ＭＳ ゴシック</vt:lpstr>
      <vt:lpstr>Swis721 BlkCn BT</vt:lpstr>
      <vt:lpstr>Arial</vt:lpstr>
      <vt:lpstr>Calibri</vt:lpstr>
      <vt:lpstr>Calibri Light</vt:lpstr>
      <vt:lpstr>Office テーマ</vt:lpstr>
      <vt:lpstr>グラフ</vt:lpstr>
      <vt:lpstr>CorelDRAW</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孔内水位がいろいろ変化する理由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UNITCOM PC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FURUYA</dc:creator>
  <cp:lastModifiedBy>古谷　元</cp:lastModifiedBy>
  <cp:revision>48</cp:revision>
  <dcterms:created xsi:type="dcterms:W3CDTF">2019-11-20T06:33:45Z</dcterms:created>
  <dcterms:modified xsi:type="dcterms:W3CDTF">2025-12-17T13:57:31Z</dcterms:modified>
</cp:coreProperties>
</file>