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472" r:id="rId3"/>
    <p:sldId id="462" r:id="rId4"/>
    <p:sldId id="463" r:id="rId5"/>
    <p:sldId id="464" r:id="rId6"/>
    <p:sldId id="465" r:id="rId7"/>
    <p:sldId id="466" r:id="rId8"/>
    <p:sldId id="467" r:id="rId9"/>
    <p:sldId id="468" r:id="rId10"/>
    <p:sldId id="469" r:id="rId11"/>
    <p:sldId id="470" r:id="rId12"/>
    <p:sldId id="471" r:id="rId13"/>
    <p:sldId id="257" r:id="rId14"/>
    <p:sldId id="276" r:id="rId15"/>
    <p:sldId id="268" r:id="rId16"/>
    <p:sldId id="473" r:id="rId17"/>
  </p:sldIdLst>
  <p:sldSz cx="9906000" cy="6858000" type="A4"/>
  <p:notesSz cx="7102475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FF66FF"/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56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77740" cy="513508"/>
          </a:xfrm>
          <a:prstGeom prst="rect">
            <a:avLst/>
          </a:prstGeom>
        </p:spPr>
        <p:txBody>
          <a:bodyPr vert="horz" lIns="94649" tIns="47324" rIns="94649" bIns="47324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3092" y="2"/>
            <a:ext cx="3077740" cy="513508"/>
          </a:xfrm>
          <a:prstGeom prst="rect">
            <a:avLst/>
          </a:prstGeom>
        </p:spPr>
        <p:txBody>
          <a:bodyPr vert="horz" lIns="94649" tIns="47324" rIns="94649" bIns="47324" rtlCol="0"/>
          <a:lstStyle>
            <a:lvl1pPr algn="r">
              <a:defRPr sz="1200"/>
            </a:lvl1pPr>
          </a:lstStyle>
          <a:p>
            <a:fld id="{4A072994-7F9B-4CB3-B63A-4CF847D7E675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55688" y="1279525"/>
            <a:ext cx="499110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49" tIns="47324" rIns="94649" bIns="47324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10248" y="4925409"/>
            <a:ext cx="5681980" cy="4029879"/>
          </a:xfrm>
          <a:prstGeom prst="rect">
            <a:avLst/>
          </a:prstGeom>
        </p:spPr>
        <p:txBody>
          <a:bodyPr vert="horz" lIns="94649" tIns="47324" rIns="94649" bIns="47324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40" cy="513507"/>
          </a:xfrm>
          <a:prstGeom prst="rect">
            <a:avLst/>
          </a:prstGeom>
        </p:spPr>
        <p:txBody>
          <a:bodyPr vert="horz" lIns="94649" tIns="47324" rIns="94649" bIns="47324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3092" y="9721107"/>
            <a:ext cx="3077740" cy="513507"/>
          </a:xfrm>
          <a:prstGeom prst="rect">
            <a:avLst/>
          </a:prstGeom>
        </p:spPr>
        <p:txBody>
          <a:bodyPr vert="horz" lIns="94649" tIns="47324" rIns="94649" bIns="47324" rtlCol="0" anchor="b"/>
          <a:lstStyle>
            <a:lvl1pPr algn="r">
              <a:defRPr sz="1200"/>
            </a:lvl1pPr>
          </a:lstStyle>
          <a:p>
            <a:fld id="{21B5C9D4-8590-490A-81F8-E72A82411D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03239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763588" y="762000"/>
            <a:ext cx="5502275" cy="38100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90B64E-4117-4B2C-A345-5CD61B92D020}" type="slidenum">
              <a:rPr lang="ja-JP" altLang="en-US" smtClean="0"/>
              <a:pPr>
                <a:defRPr/>
              </a:pPr>
              <a:t>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30466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8610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1970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7344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0002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1069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72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46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3607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092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01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5100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25427-49BC-43D8-B5D9-B032648CC7AD}" type="datetimeFigureOut">
              <a:rPr kumimoji="1" lang="ja-JP" altLang="en-US" smtClean="0"/>
              <a:t>2025/8/19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60076-32F4-42AD-B4BD-4084C42C6A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4401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hyperlink" Target="http://ja.wikipedia.org/wiki/%E3%83%95%E3%82%A1%E3%82%A4%E3%83%AB:Japanese_National_Route_Sign_0008.sv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7310" y="707696"/>
            <a:ext cx="7801738" cy="5407879"/>
          </a:xfrm>
        </p:spPr>
        <p:txBody>
          <a:bodyPr anchor="ctr" anchorCtr="0">
            <a:noAutofit/>
          </a:bodyPr>
          <a:lstStyle/>
          <a:p>
            <a:r>
              <a:rPr lang="ja-JP" altLang="en-US" sz="21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湖南町地内における道路災害について</a:t>
            </a:r>
            <a: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/>
            </a:r>
            <a:b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/>
            </a:r>
            <a:b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/>
            </a:r>
            <a:b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/>
            </a:r>
            <a:b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/>
            </a:r>
            <a:b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/>
            </a:r>
            <a:b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/>
            </a:r>
            <a:b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/>
            </a:r>
            <a:br>
              <a:rPr lang="en-US" altLang="ja-JP" sz="21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令和</a:t>
            </a:r>
            <a:r>
              <a:rPr lang="ja-JP" altLang="en-US" sz="18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７年９月</a:t>
            </a:r>
            <a:r>
              <a:rPr lang="en-US" altLang="ja-JP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/>
            </a:r>
            <a:br>
              <a:rPr lang="en-US" altLang="ja-JP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</a:br>
            <a:r>
              <a:rPr lang="ja-JP" altLang="en-US" sz="18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金沢市</a:t>
            </a: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道路管理課</a:t>
            </a:r>
          </a:p>
        </p:txBody>
      </p:sp>
    </p:spTree>
    <p:extLst>
      <p:ext uri="{BB962C8B-B14F-4D97-AF65-F5344CB8AC3E}">
        <p14:creationId xmlns:p14="http://schemas.microsoft.com/office/powerpoint/2010/main" val="3278061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ダイアグラム, 設計図&#10;&#10;自動的に生成された説明">
            <a:extLst>
              <a:ext uri="{FF2B5EF4-FFF2-40B4-BE49-F238E27FC236}">
                <a16:creationId xmlns:a16="http://schemas.microsoft.com/office/drawing/2014/main" id="{845191E4-E4EE-3854-513D-76D6D6B08E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7" y="0"/>
            <a:ext cx="9699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708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ダイアグラム&#10;&#10;低い精度で自動的に生成された説明">
            <a:extLst>
              <a:ext uri="{FF2B5EF4-FFF2-40B4-BE49-F238E27FC236}">
                <a16:creationId xmlns:a16="http://schemas.microsoft.com/office/drawing/2014/main" id="{E49E9E8D-EC26-37D8-548D-6B75FCAF8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7" y="0"/>
            <a:ext cx="9699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46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ダイアグラム, 設計図&#10;&#10;自動的に生成された説明">
            <a:extLst>
              <a:ext uri="{FF2B5EF4-FFF2-40B4-BE49-F238E27FC236}">
                <a16:creationId xmlns:a16="http://schemas.microsoft.com/office/drawing/2014/main" id="{6968E2F1-7C0D-713B-D392-C9D8AC2AC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7" y="0"/>
            <a:ext cx="9699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996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6967" y="235514"/>
            <a:ext cx="9220677" cy="26107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</a:t>
            </a:r>
            <a:r>
              <a:rPr lang="ja-JP" altLang="en-US" sz="18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．災害復旧計画（災害査定）</a:t>
            </a:r>
            <a:endParaRPr lang="ja-JP" altLang="en-US" sz="1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" t="1065" r="522" b="48776"/>
          <a:stretch/>
        </p:blipFill>
        <p:spPr>
          <a:xfrm>
            <a:off x="52063" y="1017202"/>
            <a:ext cx="9515581" cy="3349193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0989" y="4848860"/>
            <a:ext cx="3380835" cy="173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34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 txBox="1">
            <a:spLocks/>
          </p:cNvSpPr>
          <p:nvPr/>
        </p:nvSpPr>
        <p:spPr>
          <a:xfrm>
            <a:off x="314908" y="282657"/>
            <a:ext cx="9333902" cy="265682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３</a:t>
            </a:r>
            <a:r>
              <a:rPr lang="ja-JP" altLang="en-US" sz="18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．復旧方法の検討</a:t>
            </a:r>
            <a:endParaRPr lang="ja-JP" altLang="en-US" sz="1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4" name="図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70" y="653152"/>
            <a:ext cx="4278386" cy="5722481"/>
          </a:xfrm>
          <a:prstGeom prst="rect">
            <a:avLst/>
          </a:prstGeom>
        </p:spPr>
      </p:pic>
      <p:sp>
        <p:nvSpPr>
          <p:cNvPr id="5" name="タイトル 7"/>
          <p:cNvSpPr txBox="1">
            <a:spLocks/>
          </p:cNvSpPr>
          <p:nvPr/>
        </p:nvSpPr>
        <p:spPr>
          <a:xfrm>
            <a:off x="917289" y="6480446"/>
            <a:ext cx="3397748" cy="2518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5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液状化対策工の必要性の検討フロー</a:t>
            </a:r>
            <a:endParaRPr lang="ja-JP" altLang="ja-JP" sz="15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819151" y="1019176"/>
            <a:ext cx="1587500" cy="170180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ひし形 6"/>
          <p:cNvSpPr/>
          <p:nvPr/>
        </p:nvSpPr>
        <p:spPr>
          <a:xfrm>
            <a:off x="1158875" y="3009901"/>
            <a:ext cx="930275" cy="311150"/>
          </a:xfrm>
          <a:prstGeom prst="diamond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矢印コネクタ 8"/>
          <p:cNvCxnSpPr>
            <a:stCxn id="6" idx="2"/>
          </p:cNvCxnSpPr>
          <p:nvPr/>
        </p:nvCxnSpPr>
        <p:spPr>
          <a:xfrm>
            <a:off x="1612901" y="2720976"/>
            <a:ext cx="11111" cy="28892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>
            <a:stCxn id="7" idx="1"/>
          </p:cNvCxnSpPr>
          <p:nvPr/>
        </p:nvCxnSpPr>
        <p:spPr>
          <a:xfrm flipH="1">
            <a:off x="698500" y="3165476"/>
            <a:ext cx="46037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700088" y="3165476"/>
            <a:ext cx="23812" cy="270192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/>
          <p:cNvCxnSpPr/>
          <p:nvPr/>
        </p:nvCxnSpPr>
        <p:spPr>
          <a:xfrm>
            <a:off x="698500" y="5867400"/>
            <a:ext cx="1851025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角丸四角形 15"/>
          <p:cNvSpPr/>
          <p:nvPr/>
        </p:nvSpPr>
        <p:spPr>
          <a:xfrm>
            <a:off x="2347913" y="6124574"/>
            <a:ext cx="457200" cy="2190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8" name="直線矢印コネクタ 17"/>
          <p:cNvCxnSpPr>
            <a:endCxn id="16" idx="0"/>
          </p:cNvCxnSpPr>
          <p:nvPr/>
        </p:nvCxnSpPr>
        <p:spPr>
          <a:xfrm>
            <a:off x="2576513" y="5867400"/>
            <a:ext cx="0" cy="2571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タイトル 7"/>
          <p:cNvSpPr txBox="1">
            <a:spLocks/>
          </p:cNvSpPr>
          <p:nvPr/>
        </p:nvSpPr>
        <p:spPr>
          <a:xfrm>
            <a:off x="4755355" y="918081"/>
            <a:ext cx="2462453" cy="33346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500" dirty="0" smtClean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１）液状化</a:t>
            </a:r>
            <a:r>
              <a:rPr lang="ja-JP" altLang="en-US" sz="15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の</a:t>
            </a:r>
            <a:r>
              <a:rPr lang="ja-JP" altLang="en-US" sz="1500" dirty="0" smtClean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判定</a:t>
            </a:r>
            <a:endParaRPr lang="ja-JP" altLang="en-US" sz="1500" dirty="0">
              <a:solidFill>
                <a:srgbClr val="0000FF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0" name="タイトル 7"/>
          <p:cNvSpPr txBox="1">
            <a:spLocks/>
          </p:cNvSpPr>
          <p:nvPr/>
        </p:nvSpPr>
        <p:spPr>
          <a:xfrm>
            <a:off x="5017184" y="1285147"/>
            <a:ext cx="4639018" cy="637394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ja-JP" altLang="en-US" sz="13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r>
              <a:rPr lang="ja-JP" altLang="ja-JP" sz="13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液状化の判定を行う必要がある土層に対しては、原則として液状化抵抗率</a:t>
            </a:r>
            <a:r>
              <a:rPr lang="ja-JP" altLang="ja-JP" sz="1300" i="1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Ｆ</a:t>
            </a:r>
            <a:r>
              <a:rPr lang="en-US" altLang="ja-JP" sz="1300" i="1" baseline="-250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L</a:t>
            </a:r>
            <a:r>
              <a:rPr lang="ja-JP" altLang="ja-JP" sz="1300" dirty="0">
                <a:solidFill>
                  <a:srgbClr val="0000FF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を用いた簡易法に基づいて行う。</a:t>
            </a:r>
          </a:p>
        </p:txBody>
      </p:sp>
      <p:sp>
        <p:nvSpPr>
          <p:cNvPr id="21" name="タイトル 7"/>
          <p:cNvSpPr txBox="1">
            <a:spLocks/>
          </p:cNvSpPr>
          <p:nvPr/>
        </p:nvSpPr>
        <p:spPr>
          <a:xfrm>
            <a:off x="4976886" y="3583262"/>
            <a:ext cx="4719614" cy="105679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600"/>
              </a:lnSpc>
            </a:pPr>
            <a:r>
              <a:rPr lang="ja-JP" altLang="en-US" sz="1300" dirty="0">
                <a:solidFill>
                  <a:srgbClr val="008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r>
              <a:rPr lang="ja-JP" altLang="ja-JP" sz="1300" dirty="0">
                <a:solidFill>
                  <a:srgbClr val="008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盛土構造物の安定性は、震度法による円弧すべり法を用いて中規模地震（レベル</a:t>
            </a:r>
            <a:r>
              <a:rPr lang="en-US" altLang="ja-JP" sz="1300" dirty="0">
                <a:solidFill>
                  <a:srgbClr val="008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</a:t>
            </a:r>
            <a:r>
              <a:rPr lang="ja-JP" altLang="ja-JP" sz="1300" dirty="0">
                <a:solidFill>
                  <a:srgbClr val="008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）の照査を行うこととする。すべり安全率が、所定の許容安全率を満足しない場合は対策工の検討が必要となる。</a:t>
            </a:r>
          </a:p>
        </p:txBody>
      </p:sp>
      <p:sp>
        <p:nvSpPr>
          <p:cNvPr id="22" name="タイトル 7"/>
          <p:cNvSpPr txBox="1">
            <a:spLocks/>
          </p:cNvSpPr>
          <p:nvPr/>
        </p:nvSpPr>
        <p:spPr>
          <a:xfrm>
            <a:off x="4755355" y="3249799"/>
            <a:ext cx="2819556" cy="33346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500" dirty="0">
                <a:solidFill>
                  <a:srgbClr val="008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２）</a:t>
            </a:r>
            <a:r>
              <a:rPr lang="ja-JP" altLang="en-US" sz="1500" dirty="0" smtClean="0">
                <a:solidFill>
                  <a:srgbClr val="008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安定性・対策工の検討</a:t>
            </a:r>
            <a:endParaRPr lang="ja-JP" altLang="en-US" sz="1500" dirty="0">
              <a:solidFill>
                <a:srgbClr val="008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4" name="タイトル 7"/>
          <p:cNvSpPr>
            <a:spLocks noGrp="1"/>
          </p:cNvSpPr>
          <p:nvPr>
            <p:ph type="title"/>
          </p:nvPr>
        </p:nvSpPr>
        <p:spPr>
          <a:xfrm>
            <a:off x="5017184" y="4513116"/>
            <a:ext cx="4735963" cy="855510"/>
          </a:xfrm>
        </p:spPr>
        <p:txBody>
          <a:bodyPr>
            <a:noAutofit/>
          </a:bodyPr>
          <a:lstStyle/>
          <a:p>
            <a:pPr>
              <a:lnSpc>
                <a:spcPts val="1600"/>
              </a:lnSpc>
            </a:pPr>
            <a:r>
              <a:rPr lang="ja-JP" altLang="en-US" sz="13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</a:t>
            </a:r>
            <a:r>
              <a:rPr lang="ja-JP" altLang="en-US" sz="1300" dirty="0">
                <a:solidFill>
                  <a:srgbClr val="008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「液状化対策工設計・施工マニュアル」</a:t>
            </a:r>
            <a:r>
              <a:rPr lang="ja-JP" altLang="ja-JP" sz="1300" dirty="0">
                <a:solidFill>
                  <a:srgbClr val="008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に示す対策工法から要求性能、盛土構造物の構造、環境条件及び経済的条件から選定する。</a:t>
            </a:r>
          </a:p>
        </p:txBody>
      </p:sp>
      <p:sp>
        <p:nvSpPr>
          <p:cNvPr id="26" name="下矢印 25"/>
          <p:cNvSpPr/>
          <p:nvPr/>
        </p:nvSpPr>
        <p:spPr>
          <a:xfrm>
            <a:off x="6938267" y="2447720"/>
            <a:ext cx="796852" cy="469295"/>
          </a:xfrm>
          <a:prstGeom prst="downArrow">
            <a:avLst/>
          </a:prstGeom>
          <a:solidFill>
            <a:srgbClr val="FFC000"/>
          </a:solidFill>
          <a:ln w="63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0201A3D-0D9D-599C-F4E6-75848A375B93}"/>
              </a:ext>
            </a:extLst>
          </p:cNvPr>
          <p:cNvSpPr/>
          <p:nvPr/>
        </p:nvSpPr>
        <p:spPr>
          <a:xfrm>
            <a:off x="1097555" y="1036975"/>
            <a:ext cx="991596" cy="27747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 sz="135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3595F80-5190-1503-113E-E0BA97763935}"/>
              </a:ext>
            </a:extLst>
          </p:cNvPr>
          <p:cNvSpPr/>
          <p:nvPr/>
        </p:nvSpPr>
        <p:spPr>
          <a:xfrm>
            <a:off x="1097554" y="1429829"/>
            <a:ext cx="991596" cy="370396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 sz="135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77937B1-0BFC-35DB-4BAD-DA1885E00879}"/>
              </a:ext>
            </a:extLst>
          </p:cNvPr>
          <p:cNvSpPr/>
          <p:nvPr/>
        </p:nvSpPr>
        <p:spPr>
          <a:xfrm>
            <a:off x="1117103" y="2404891"/>
            <a:ext cx="991596" cy="27747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 sz="1350"/>
          </a:p>
        </p:txBody>
      </p:sp>
      <p:sp>
        <p:nvSpPr>
          <p:cNvPr id="12" name="角丸四角形 11"/>
          <p:cNvSpPr/>
          <p:nvPr/>
        </p:nvSpPr>
        <p:spPr>
          <a:xfrm>
            <a:off x="1097554" y="1429829"/>
            <a:ext cx="1011145" cy="1252539"/>
          </a:xfrm>
          <a:prstGeom prst="round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7206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ＦＬ図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4"/>
          <a:stretch/>
        </p:blipFill>
        <p:spPr bwMode="auto">
          <a:xfrm>
            <a:off x="1388510" y="1029870"/>
            <a:ext cx="3201954" cy="4540727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859" y="1235502"/>
            <a:ext cx="1862047" cy="2354662"/>
          </a:xfrm>
          <a:prstGeom prst="rect">
            <a:avLst/>
          </a:prstGeom>
        </p:spPr>
      </p:pic>
      <p:sp>
        <p:nvSpPr>
          <p:cNvPr id="13" name="タイトル 7"/>
          <p:cNvSpPr txBox="1">
            <a:spLocks/>
          </p:cNvSpPr>
          <p:nvPr/>
        </p:nvSpPr>
        <p:spPr>
          <a:xfrm>
            <a:off x="4769379" y="4156742"/>
            <a:ext cx="4149054" cy="24116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代表断面（</a:t>
            </a:r>
            <a:r>
              <a:rPr lang="en-US" altLang="ja-JP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BV-3</a:t>
            </a:r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 液状化抵抗率（</a:t>
            </a:r>
            <a:r>
              <a:rPr lang="ja-JP" altLang="ja-JP" sz="1400" i="1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Ｆ</a:t>
            </a:r>
            <a:r>
              <a:rPr lang="ja-JP" altLang="ja-JP" sz="1400" i="1" baseline="-25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Ｌ</a:t>
            </a:r>
            <a:r>
              <a:rPr lang="ja-JP" altLang="en-US" sz="14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）分布図</a:t>
            </a:r>
            <a:endParaRPr lang="ja-JP" altLang="ja-JP" sz="1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147578" y="1424626"/>
            <a:ext cx="617289" cy="21179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タイトル 1"/>
          <p:cNvSpPr txBox="1">
            <a:spLocks/>
          </p:cNvSpPr>
          <p:nvPr/>
        </p:nvSpPr>
        <p:spPr>
          <a:xfrm>
            <a:off x="314908" y="282657"/>
            <a:ext cx="9333902" cy="265682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8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１）液状化の判定</a:t>
            </a:r>
            <a:endParaRPr lang="ja-JP" altLang="en-US" sz="1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2009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2897" y="153944"/>
            <a:ext cx="4244317" cy="2179261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147" y="4226337"/>
            <a:ext cx="2977316" cy="1450729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7147" y="5831275"/>
            <a:ext cx="3193588" cy="757603"/>
          </a:xfrm>
          <a:prstGeom prst="rect">
            <a:avLst/>
          </a:prstGeom>
        </p:spPr>
      </p:pic>
      <p:sp>
        <p:nvSpPr>
          <p:cNvPr id="21" name="正方形/長方形 20"/>
          <p:cNvSpPr/>
          <p:nvPr/>
        </p:nvSpPr>
        <p:spPr>
          <a:xfrm>
            <a:off x="6157146" y="5828159"/>
            <a:ext cx="2389887" cy="245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タイトル 1"/>
          <p:cNvSpPr txBox="1">
            <a:spLocks/>
          </p:cNvSpPr>
          <p:nvPr/>
        </p:nvSpPr>
        <p:spPr>
          <a:xfrm>
            <a:off x="314908" y="282657"/>
            <a:ext cx="9333902" cy="265682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8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２）安全性・対策工の検討</a:t>
            </a:r>
            <a:endParaRPr lang="ja-JP" altLang="en-US" sz="1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217898" y="3657325"/>
            <a:ext cx="5075338" cy="2902592"/>
          </a:xfrm>
          <a:prstGeom prst="round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 sz="135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57243" y="3823173"/>
            <a:ext cx="5010023" cy="2570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(1)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土工構造物の要求性能の水準は、下記を基本とする。</a:t>
            </a:r>
          </a:p>
          <a:p>
            <a:pPr>
              <a:lnSpc>
                <a:spcPts val="1500"/>
              </a:lnSpc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性能</a:t>
            </a: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：想定する作用によって土工構造物としての健全性を損な</a:t>
            </a:r>
            <a:endParaRPr lang="en-US" altLang="ja-JP" sz="1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>
              <a:lnSpc>
                <a:spcPts val="1500"/>
              </a:lnSpc>
            </a:pP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          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わない性能</a:t>
            </a:r>
          </a:p>
          <a:p>
            <a:pPr>
              <a:lnSpc>
                <a:spcPts val="1500"/>
              </a:lnSpc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ja-JP" altLang="ja-JP" sz="1200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性能</a:t>
            </a:r>
            <a:r>
              <a:rPr lang="en-US" altLang="ja-JP" sz="1200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</a:t>
            </a:r>
            <a:r>
              <a:rPr lang="ja-JP" altLang="ja-JP" sz="1200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：想定する作用による損傷が限定的なものにとどまり、土</a:t>
            </a:r>
            <a:endParaRPr lang="en-US" altLang="ja-JP" sz="1200" u="sng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>
              <a:lnSpc>
                <a:spcPts val="1500"/>
              </a:lnSpc>
            </a:pPr>
            <a:r>
              <a:rPr lang="en-US" altLang="ja-JP" sz="1200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          </a:t>
            </a:r>
            <a:r>
              <a:rPr lang="ja-JP" altLang="ja-JP" sz="1200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工構造物としての機能の回復を速やかに行い得る性能</a:t>
            </a:r>
            <a:endParaRPr lang="ja-JP" altLang="ja-JP" sz="1200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>
              <a:lnSpc>
                <a:spcPts val="1500"/>
              </a:lnSpc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性能</a:t>
            </a: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3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：想定する作用による損傷が土工構造物として致命的と</a:t>
            </a:r>
            <a:r>
              <a:rPr lang="ja-JP" altLang="ja-JP" sz="1200" dirty="0" err="1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な</a:t>
            </a:r>
            <a:endParaRPr lang="en-US" altLang="ja-JP" sz="1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>
              <a:lnSpc>
                <a:spcPts val="1500"/>
              </a:lnSpc>
            </a:pP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                 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らない性能</a:t>
            </a:r>
          </a:p>
          <a:p>
            <a:pPr>
              <a:lnSpc>
                <a:spcPts val="1500"/>
              </a:lnSpc>
            </a:pP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(2)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土工構造物の重要度の区分は、以下を基本とする。</a:t>
            </a:r>
          </a:p>
          <a:p>
            <a:pPr>
              <a:lnSpc>
                <a:spcPts val="1500"/>
              </a:lnSpc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重要度</a:t>
            </a: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1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：万一損傷すると交通機能に著しい影響を与える場合、</a:t>
            </a:r>
            <a:endParaRPr lang="en-US" altLang="ja-JP" sz="1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>
              <a:lnSpc>
                <a:spcPts val="1500"/>
              </a:lnSpc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　　　　  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あるいは隣接する施設に重大な影響を与える場合</a:t>
            </a:r>
          </a:p>
          <a:p>
            <a:pPr>
              <a:lnSpc>
                <a:spcPts val="1500"/>
              </a:lnSpc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　</a:t>
            </a:r>
            <a:r>
              <a:rPr lang="ja-JP" altLang="ja-JP" sz="1200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重要度</a:t>
            </a:r>
            <a:r>
              <a:rPr lang="en-US" altLang="ja-JP" sz="1200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2</a:t>
            </a:r>
            <a:r>
              <a:rPr lang="ja-JP" altLang="ja-JP" sz="1200" u="sng" dirty="0">
                <a:solidFill>
                  <a:srgbClr val="FF0000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：上記以外</a:t>
            </a:r>
            <a:endParaRPr lang="ja-JP" altLang="ja-JP" sz="1200" dirty="0">
              <a:solidFill>
                <a:srgbClr val="FF0000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>
              <a:lnSpc>
                <a:spcPts val="1500"/>
              </a:lnSpc>
            </a:pP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(3)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土工構造物の要求性能は、想定する作用と土工構造物の重要度に</a:t>
            </a:r>
            <a:endParaRPr lang="en-US" altLang="ja-JP" sz="12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  <a:p>
            <a:pPr>
              <a:lnSpc>
                <a:spcPts val="1500"/>
              </a:lnSpc>
            </a:pPr>
            <a:r>
              <a:rPr lang="ja-JP" altLang="en-US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　  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応じて、上記</a:t>
            </a:r>
            <a:r>
              <a:rPr lang="en-US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(1)</a:t>
            </a:r>
            <a:r>
              <a:rPr lang="ja-JP" altLang="ja-JP" sz="12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に示す要求性能の水準から適切に選定する。</a:t>
            </a:r>
          </a:p>
        </p:txBody>
      </p:sp>
      <p:graphicFrame>
        <p:nvGraphicFramePr>
          <p:cNvPr id="25" name="表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2591009"/>
              </p:ext>
            </p:extLst>
          </p:nvPr>
        </p:nvGraphicFramePr>
        <p:xfrm>
          <a:off x="722914" y="1224153"/>
          <a:ext cx="3699545" cy="1799226"/>
        </p:xfrm>
        <a:graphic>
          <a:graphicData uri="http://schemas.openxmlformats.org/drawingml/2006/table">
            <a:tbl>
              <a:tblPr firstRow="1" firstCol="1" bandRow="1"/>
              <a:tblGrid>
                <a:gridCol w="1156140">
                  <a:extLst>
                    <a:ext uri="{9D8B030D-6E8A-4147-A177-3AD203B41FA5}">
                      <a16:colId xmlns:a16="http://schemas.microsoft.com/office/drawing/2014/main" val="4049748025"/>
                    </a:ext>
                  </a:extLst>
                </a:gridCol>
                <a:gridCol w="1156140">
                  <a:extLst>
                    <a:ext uri="{9D8B030D-6E8A-4147-A177-3AD203B41FA5}">
                      <a16:colId xmlns:a16="http://schemas.microsoft.com/office/drawing/2014/main" val="1539784005"/>
                    </a:ext>
                  </a:extLst>
                </a:gridCol>
                <a:gridCol w="730437">
                  <a:extLst>
                    <a:ext uri="{9D8B030D-6E8A-4147-A177-3AD203B41FA5}">
                      <a16:colId xmlns:a16="http://schemas.microsoft.com/office/drawing/2014/main" val="1730197680"/>
                    </a:ext>
                  </a:extLst>
                </a:gridCol>
                <a:gridCol w="656828">
                  <a:extLst>
                    <a:ext uri="{9D8B030D-6E8A-4147-A177-3AD203B41FA5}">
                      <a16:colId xmlns:a16="http://schemas.microsoft.com/office/drawing/2014/main" val="2889540822"/>
                    </a:ext>
                  </a:extLst>
                </a:gridCol>
              </a:tblGrid>
              <a:tr h="7925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alt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alt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alt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想定する作用</a:t>
                      </a:r>
                      <a:endParaRPr lang="en-US" alt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alt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alt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　　　</a:t>
                      </a: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重要度</a:t>
                      </a:r>
                    </a:p>
                  </a:txBody>
                  <a:tcPr marL="51435" marR="51435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重要度</a:t>
                      </a:r>
                      <a:r>
                        <a:rPr 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>
                          <a:solidFill>
                            <a:srgbClr val="FF0000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重要度</a:t>
                      </a:r>
                      <a:r>
                        <a:rPr lang="en-US" sz="1000" kern="100">
                          <a:solidFill>
                            <a:srgbClr val="FF0000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000" kern="10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254201"/>
                  </a:ext>
                </a:extLst>
              </a:tr>
              <a:tr h="2516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常時の作用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性能</a:t>
                      </a:r>
                      <a:r>
                        <a:rPr 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性能</a:t>
                      </a:r>
                      <a:r>
                        <a:rPr 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810066"/>
                  </a:ext>
                </a:extLst>
              </a:tr>
              <a:tr h="25167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降雨の作用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性能</a:t>
                      </a:r>
                      <a:r>
                        <a:rPr 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性能</a:t>
                      </a:r>
                      <a:r>
                        <a:rPr 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0557767"/>
                  </a:ext>
                </a:extLst>
              </a:tr>
              <a:tr h="25167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solidFill>
                            <a:srgbClr val="FF0000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地震動の作用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solidFill>
                            <a:srgbClr val="FF0000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レベル</a:t>
                      </a:r>
                      <a:r>
                        <a:rPr lang="en-US" sz="1000" kern="100" dirty="0">
                          <a:solidFill>
                            <a:srgbClr val="FF0000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ja-JP" sz="1000" kern="100" dirty="0">
                          <a:solidFill>
                            <a:srgbClr val="FF0000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地震動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性能</a:t>
                      </a:r>
                      <a:r>
                        <a:rPr 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b="1" kern="100" dirty="0">
                          <a:solidFill>
                            <a:srgbClr val="FF0000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性能</a:t>
                      </a:r>
                      <a:r>
                        <a:rPr lang="en-US" sz="1000" b="1" kern="100" dirty="0">
                          <a:solidFill>
                            <a:srgbClr val="FF0000"/>
                          </a:solidFill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205618"/>
                  </a:ext>
                </a:extLst>
              </a:tr>
              <a:tr h="25167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レベル</a:t>
                      </a:r>
                      <a:r>
                        <a:rPr 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地震動</a:t>
                      </a: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性能</a:t>
                      </a:r>
                      <a:r>
                        <a:rPr 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性能</a:t>
                      </a:r>
                      <a:r>
                        <a:rPr lang="en-US" sz="1000" kern="100" dirty="0">
                          <a:effectLst/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ja-JP" sz="1000" kern="100" dirty="0">
                        <a:effectLst/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716363"/>
                  </a:ext>
                </a:extLst>
              </a:tr>
            </a:tbl>
          </a:graphicData>
        </a:graphic>
      </p:graphicFrame>
      <p:cxnSp>
        <p:nvCxnSpPr>
          <p:cNvPr id="26" name="直線コネクタ 25"/>
          <p:cNvCxnSpPr/>
          <p:nvPr/>
        </p:nvCxnSpPr>
        <p:spPr>
          <a:xfrm>
            <a:off x="722914" y="1224153"/>
            <a:ext cx="2297113" cy="7938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タイトル 7"/>
          <p:cNvSpPr txBox="1">
            <a:spLocks/>
          </p:cNvSpPr>
          <p:nvPr/>
        </p:nvSpPr>
        <p:spPr>
          <a:xfrm>
            <a:off x="2225596" y="3061748"/>
            <a:ext cx="2679008" cy="2099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ja-JP" sz="1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出典：「道路土工</a:t>
            </a:r>
            <a:r>
              <a:rPr lang="en-US" altLang="ja-JP" sz="1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-</a:t>
            </a:r>
            <a:r>
              <a:rPr lang="ja-JP" altLang="ja-JP" sz="1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軟弱地盤対策工」</a:t>
            </a:r>
            <a:r>
              <a:rPr lang="en-US" altLang="ja-JP" sz="1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P97</a:t>
            </a:r>
            <a:endParaRPr lang="ja-JP" altLang="ja-JP" sz="1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28" name="タイトル 7"/>
          <p:cNvSpPr txBox="1">
            <a:spLocks/>
          </p:cNvSpPr>
          <p:nvPr/>
        </p:nvSpPr>
        <p:spPr>
          <a:xfrm>
            <a:off x="1232138" y="930459"/>
            <a:ext cx="2514132" cy="25182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ja-JP" altLang="en-US" sz="15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要求</a:t>
            </a:r>
            <a:r>
              <a:rPr lang="ja-JP" altLang="en-US" sz="15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性能について</a:t>
            </a:r>
            <a:endParaRPr lang="ja-JP" altLang="ja-JP" sz="15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7146" y="2744261"/>
            <a:ext cx="3107541" cy="736883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0539" y="866796"/>
            <a:ext cx="3249071" cy="1840230"/>
          </a:xfrm>
          <a:prstGeom prst="rect">
            <a:avLst/>
          </a:prstGeom>
        </p:spPr>
      </p:pic>
      <p:sp>
        <p:nvSpPr>
          <p:cNvPr id="31" name="正方形/長方形 30"/>
          <p:cNvSpPr/>
          <p:nvPr/>
        </p:nvSpPr>
        <p:spPr>
          <a:xfrm>
            <a:off x="6160813" y="2765768"/>
            <a:ext cx="2301543" cy="2036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ja-JP" altLang="en-US" sz="1350"/>
          </a:p>
        </p:txBody>
      </p:sp>
      <p:sp>
        <p:nvSpPr>
          <p:cNvPr id="19" name="タイトル 7"/>
          <p:cNvSpPr txBox="1">
            <a:spLocks/>
          </p:cNvSpPr>
          <p:nvPr/>
        </p:nvSpPr>
        <p:spPr>
          <a:xfrm>
            <a:off x="7238124" y="582401"/>
            <a:ext cx="1112415" cy="273641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0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無対策（</a:t>
            </a:r>
            <a:r>
              <a:rPr lang="en-US" altLang="ja-JP" sz="1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NG</a:t>
            </a:r>
            <a:r>
              <a:rPr lang="ja-JP" altLang="en-US" sz="10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  <a:endParaRPr lang="ja-JP" altLang="en-US" sz="1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32" name="タイトル 7"/>
          <p:cNvSpPr txBox="1">
            <a:spLocks/>
          </p:cNvSpPr>
          <p:nvPr/>
        </p:nvSpPr>
        <p:spPr>
          <a:xfrm>
            <a:off x="6434706" y="3901360"/>
            <a:ext cx="2552419" cy="273641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路</a:t>
            </a:r>
            <a:r>
              <a:rPr lang="ja-JP" altLang="en-US" sz="10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床１ｍをセメント安定処理（</a:t>
            </a:r>
            <a:r>
              <a:rPr lang="ja-JP" altLang="en-US" sz="10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ＯＫ</a:t>
            </a:r>
            <a:r>
              <a:rPr lang="ja-JP" altLang="en-US" sz="10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）</a:t>
            </a:r>
            <a:endParaRPr lang="ja-JP" altLang="en-US" sz="10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3" name="下矢印 2"/>
          <p:cNvSpPr/>
          <p:nvPr/>
        </p:nvSpPr>
        <p:spPr>
          <a:xfrm>
            <a:off x="7544142" y="3599888"/>
            <a:ext cx="598516" cy="234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フリーフォーム 1"/>
          <p:cNvSpPr/>
          <p:nvPr/>
        </p:nvSpPr>
        <p:spPr>
          <a:xfrm>
            <a:off x="8739447" y="4289368"/>
            <a:ext cx="881149" cy="121920"/>
          </a:xfrm>
          <a:custGeom>
            <a:avLst/>
            <a:gdLst>
              <a:gd name="connsiteX0" fmla="*/ 0 w 881149"/>
              <a:gd name="connsiteY0" fmla="*/ 94211 h 94211"/>
              <a:gd name="connsiteX1" fmla="*/ 238298 w 881149"/>
              <a:gd name="connsiteY1" fmla="*/ 0 h 94211"/>
              <a:gd name="connsiteX2" fmla="*/ 576349 w 881149"/>
              <a:gd name="connsiteY2" fmla="*/ 5542 h 94211"/>
              <a:gd name="connsiteX3" fmla="*/ 881149 w 881149"/>
              <a:gd name="connsiteY3" fmla="*/ 94211 h 94211"/>
              <a:gd name="connsiteX4" fmla="*/ 0 w 881149"/>
              <a:gd name="connsiteY4" fmla="*/ 94211 h 9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149" h="94211">
                <a:moveTo>
                  <a:pt x="0" y="94211"/>
                </a:moveTo>
                <a:lnTo>
                  <a:pt x="238298" y="0"/>
                </a:lnTo>
                <a:lnTo>
                  <a:pt x="576349" y="5542"/>
                </a:lnTo>
                <a:lnTo>
                  <a:pt x="881149" y="94211"/>
                </a:lnTo>
                <a:lnTo>
                  <a:pt x="0" y="94211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フリーフォーム 19"/>
          <p:cNvSpPr/>
          <p:nvPr/>
        </p:nvSpPr>
        <p:spPr>
          <a:xfrm>
            <a:off x="8739446" y="1019891"/>
            <a:ext cx="881149" cy="100869"/>
          </a:xfrm>
          <a:custGeom>
            <a:avLst/>
            <a:gdLst>
              <a:gd name="connsiteX0" fmla="*/ 0 w 881149"/>
              <a:gd name="connsiteY0" fmla="*/ 94211 h 94211"/>
              <a:gd name="connsiteX1" fmla="*/ 238298 w 881149"/>
              <a:gd name="connsiteY1" fmla="*/ 0 h 94211"/>
              <a:gd name="connsiteX2" fmla="*/ 576349 w 881149"/>
              <a:gd name="connsiteY2" fmla="*/ 5542 h 94211"/>
              <a:gd name="connsiteX3" fmla="*/ 881149 w 881149"/>
              <a:gd name="connsiteY3" fmla="*/ 94211 h 94211"/>
              <a:gd name="connsiteX4" fmla="*/ 0 w 881149"/>
              <a:gd name="connsiteY4" fmla="*/ 94211 h 94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149" h="94211">
                <a:moveTo>
                  <a:pt x="0" y="94211"/>
                </a:moveTo>
                <a:lnTo>
                  <a:pt x="238298" y="0"/>
                </a:lnTo>
                <a:lnTo>
                  <a:pt x="576349" y="5542"/>
                </a:lnTo>
                <a:lnTo>
                  <a:pt x="881149" y="94211"/>
                </a:lnTo>
                <a:lnTo>
                  <a:pt x="0" y="94211"/>
                </a:lnTo>
                <a:close/>
              </a:path>
            </a:pathLst>
          </a:cu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8858400" y="849138"/>
            <a:ext cx="7904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 smtClean="0"/>
              <a:t>河北潟堤防</a:t>
            </a:r>
            <a:endParaRPr kumimoji="1" lang="ja-JP" altLang="en-US" sz="800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8830185" y="4122085"/>
            <a:ext cx="7904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 smtClean="0"/>
              <a:t>河北潟堤防</a:t>
            </a:r>
            <a:endParaRPr kumimoji="1" lang="ja-JP" altLang="en-US" sz="800" dirty="0"/>
          </a:p>
        </p:txBody>
      </p:sp>
    </p:spTree>
    <p:extLst>
      <p:ext uri="{BB962C8B-B14F-4D97-AF65-F5344CB8AC3E}">
        <p14:creationId xmlns:p14="http://schemas.microsoft.com/office/powerpoint/2010/main" val="304297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図 65">
            <a:extLst>
              <a:ext uri="{FF2B5EF4-FFF2-40B4-BE49-F238E27FC236}">
                <a16:creationId xmlns:a16="http://schemas.microsoft.com/office/drawing/2014/main" id="{9F2410DF-5B37-48D1-945B-91CB5F110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361" y="1272882"/>
            <a:ext cx="2412811" cy="1811202"/>
          </a:xfrm>
          <a:prstGeom prst="rect">
            <a:avLst/>
          </a:prstGeom>
        </p:spPr>
      </p:pic>
      <p:sp>
        <p:nvSpPr>
          <p:cNvPr id="171" name="正方形/長方形 170">
            <a:extLst>
              <a:ext uri="{FF2B5EF4-FFF2-40B4-BE49-F238E27FC236}">
                <a16:creationId xmlns:a16="http://schemas.microsoft.com/office/drawing/2014/main" id="{6F24C80E-5806-21D0-0263-C33E8C407315}"/>
              </a:ext>
            </a:extLst>
          </p:cNvPr>
          <p:cNvSpPr/>
          <p:nvPr/>
        </p:nvSpPr>
        <p:spPr>
          <a:xfrm>
            <a:off x="7430712" y="1079833"/>
            <a:ext cx="1770161" cy="172650"/>
          </a:xfrm>
          <a:prstGeom prst="rect">
            <a:avLst/>
          </a:prstGeom>
          <a:noFill/>
          <a:ln w="19050">
            <a:noFill/>
          </a:ln>
          <a:effectLst>
            <a:glow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24149" tIns="24149" rIns="24149" bIns="24149" rtlCol="0" anchor="ctr">
            <a:spAutoFit/>
          </a:bodyPr>
          <a:lstStyle/>
          <a:p>
            <a:pPr algn="ctr"/>
            <a:r>
              <a:rPr lang="ja-JP" altLang="en-US" sz="805" b="1" dirty="0" smtClean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</a:rPr>
              <a:t>亀裂、噴砂、沈下</a:t>
            </a:r>
            <a:endParaRPr lang="ja-JP" altLang="en-US" sz="805" b="1" dirty="0">
              <a:solidFill>
                <a:schemeClr val="tx1"/>
              </a:solidFill>
              <a:effectLst>
                <a:glow rad="127000">
                  <a:schemeClr val="bg1"/>
                </a:glow>
              </a:effectLst>
            </a:endParaRPr>
          </a:p>
        </p:txBody>
      </p:sp>
      <p:sp>
        <p:nvSpPr>
          <p:cNvPr id="167" name="テキスト ボックス 1035">
            <a:extLst>
              <a:ext uri="{FF2B5EF4-FFF2-40B4-BE49-F238E27FC236}">
                <a16:creationId xmlns:a16="http://schemas.microsoft.com/office/drawing/2014/main" id="{667D49CC-3962-D084-234A-B823203B9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0614" y="5342993"/>
            <a:ext cx="464067" cy="21560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none" lIns="25002" tIns="25002" rIns="25002" bIns="25002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1073" dirty="0" smtClean="0"/>
              <a:t>断面図</a:t>
            </a:r>
            <a:endParaRPr lang="ja-JP" altLang="en-US" sz="1073" dirty="0"/>
          </a:p>
        </p:txBody>
      </p:sp>
      <p:sp>
        <p:nvSpPr>
          <p:cNvPr id="202" name="正方形/長方形 201">
            <a:extLst>
              <a:ext uri="{FF2B5EF4-FFF2-40B4-BE49-F238E27FC236}">
                <a16:creationId xmlns:a16="http://schemas.microsoft.com/office/drawing/2014/main" id="{104DEFF5-136C-4AC6-82CD-23263DF315A7}"/>
              </a:ext>
            </a:extLst>
          </p:cNvPr>
          <p:cNvSpPr/>
          <p:nvPr/>
        </p:nvSpPr>
        <p:spPr>
          <a:xfrm>
            <a:off x="7443564" y="3178628"/>
            <a:ext cx="1603278" cy="172650"/>
          </a:xfrm>
          <a:prstGeom prst="rect">
            <a:avLst/>
          </a:prstGeom>
          <a:noFill/>
          <a:ln w="19050">
            <a:noFill/>
          </a:ln>
          <a:effectLst>
            <a:glow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24149" tIns="24149" rIns="24149" bIns="24149" rtlCol="0" anchor="ctr">
            <a:spAutoFit/>
          </a:bodyPr>
          <a:lstStyle/>
          <a:p>
            <a:pPr algn="ctr"/>
            <a:r>
              <a:rPr lang="ja-JP" altLang="en-US" sz="805" b="1" dirty="0" smtClean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</a:rPr>
              <a:t>横ずれ</a:t>
            </a:r>
            <a:endParaRPr lang="ja-JP" altLang="en-US" sz="805" b="1" dirty="0">
              <a:solidFill>
                <a:schemeClr val="tx1"/>
              </a:solidFill>
              <a:effectLst>
                <a:glow rad="127000">
                  <a:schemeClr val="bg1"/>
                </a:glow>
              </a:effectLst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30FCF231-596F-415F-9285-07C501B15FD7}"/>
              </a:ext>
            </a:extLst>
          </p:cNvPr>
          <p:cNvGrpSpPr>
            <a:grpSpLocks noChangeAspect="1"/>
          </p:cNvGrpSpPr>
          <p:nvPr/>
        </p:nvGrpSpPr>
        <p:grpSpPr>
          <a:xfrm>
            <a:off x="2758664" y="5745712"/>
            <a:ext cx="5198194" cy="930388"/>
            <a:chOff x="529088" y="8408702"/>
            <a:chExt cx="6379298" cy="1141785"/>
          </a:xfrm>
        </p:grpSpPr>
        <p:cxnSp>
          <p:nvCxnSpPr>
            <p:cNvPr id="128" name="直線コネクタ 127">
              <a:extLst>
                <a:ext uri="{FF2B5EF4-FFF2-40B4-BE49-F238E27FC236}">
                  <a16:creationId xmlns:a16="http://schemas.microsoft.com/office/drawing/2014/main" id="{B9AEAE57-4992-435C-BDC2-5BD3FC0A0D9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90941" y="9125850"/>
              <a:ext cx="6153789" cy="172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テキスト ボックス 132163">
              <a:extLst>
                <a:ext uri="{FF2B5EF4-FFF2-40B4-BE49-F238E27FC236}">
                  <a16:creationId xmlns:a16="http://schemas.microsoft.com/office/drawing/2014/main" id="{D00BF738-D68A-4153-979C-4E64D6CD5F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6260396" y="8918948"/>
              <a:ext cx="647990" cy="181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268" tIns="12268" rIns="12268" bIns="12268" anchor="ctr" upright="1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872"/>
                </a:lnSpc>
                <a:defRPr sz="1000"/>
              </a:pPr>
              <a:r>
                <a:rPr lang="ja-JP" altLang="en-US" sz="805" dirty="0">
                  <a:latin typeface="ＭＳ Ｐゴシック"/>
                  <a:ea typeface="ＭＳ Ｐゴシック"/>
                </a:rPr>
                <a:t>干拓地</a:t>
              </a:r>
            </a:p>
          </p:txBody>
        </p:sp>
        <p:cxnSp>
          <p:nvCxnSpPr>
            <p:cNvPr id="145" name="直線コネクタ 144">
              <a:extLst>
                <a:ext uri="{FF2B5EF4-FFF2-40B4-BE49-F238E27FC236}">
                  <a16:creationId xmlns:a16="http://schemas.microsoft.com/office/drawing/2014/main" id="{8C3B82DC-74B2-4080-A4E9-79B059C91E6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912323" y="9137548"/>
              <a:ext cx="146298" cy="305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線コネクタ 148">
              <a:extLst>
                <a:ext uri="{FF2B5EF4-FFF2-40B4-BE49-F238E27FC236}">
                  <a16:creationId xmlns:a16="http://schemas.microsoft.com/office/drawing/2014/main" id="{6BCCDEEA-73F2-4AB6-B978-5FC54A39E950}"/>
                </a:ext>
              </a:extLst>
            </p:cNvPr>
            <p:cNvCxnSpPr>
              <a:cxnSpLocks/>
            </p:cNvCxnSpPr>
            <p:nvPr/>
          </p:nvCxnSpPr>
          <p:spPr>
            <a:xfrm>
              <a:off x="3949203" y="9138914"/>
              <a:ext cx="108343" cy="0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  <a:effectLst>
              <a:glow>
                <a:schemeClr val="bg1"/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線矢印コネクタ 171">
              <a:extLst>
                <a:ext uri="{FF2B5EF4-FFF2-40B4-BE49-F238E27FC236}">
                  <a16:creationId xmlns:a16="http://schemas.microsoft.com/office/drawing/2014/main" id="{F81BEB2B-3D50-4881-9DEB-AFA69515424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60724" y="8962808"/>
              <a:ext cx="970820" cy="3767"/>
            </a:xfrm>
            <a:prstGeom prst="straightConnector1">
              <a:avLst/>
            </a:prstGeom>
            <a:ln w="1270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3" name="直線コネクタ 172">
              <a:extLst>
                <a:ext uri="{FF2B5EF4-FFF2-40B4-BE49-F238E27FC236}">
                  <a16:creationId xmlns:a16="http://schemas.microsoft.com/office/drawing/2014/main" id="{58948E52-D31D-44CA-A894-EC826BE1315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55359" y="8900379"/>
              <a:ext cx="0" cy="162636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  <a:effectLst>
              <a:glow>
                <a:schemeClr val="bg1"/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線コネクタ 173">
              <a:extLst>
                <a:ext uri="{FF2B5EF4-FFF2-40B4-BE49-F238E27FC236}">
                  <a16:creationId xmlns:a16="http://schemas.microsoft.com/office/drawing/2014/main" id="{5B1BC426-FED5-4B69-B3A5-B45C2E24F3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49977" y="8899616"/>
              <a:ext cx="0" cy="162636"/>
            </a:xfrm>
            <a:prstGeom prst="line">
              <a:avLst/>
            </a:prstGeom>
            <a:ln w="12700">
              <a:solidFill>
                <a:srgbClr val="FF0000"/>
              </a:solidFill>
              <a:tailEnd type="none"/>
            </a:ln>
            <a:effectLst>
              <a:glow>
                <a:schemeClr val="bg1"/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テキスト ボックス 25">
              <a:extLst>
                <a:ext uri="{FF2B5EF4-FFF2-40B4-BE49-F238E27FC236}">
                  <a16:creationId xmlns:a16="http://schemas.microsoft.com/office/drawing/2014/main" id="{DA7F0556-7C39-470F-849E-80F229D5D9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823311" y="8408702"/>
              <a:ext cx="828226" cy="480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268" tIns="12268" rIns="12268" bIns="12268" anchor="ctr" upright="1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1073"/>
                </a:lnSpc>
                <a:defRPr sz="1000"/>
              </a:pPr>
              <a:r>
                <a:rPr lang="ja-JP" altLang="en-US" sz="939" dirty="0" smtClean="0">
                  <a:solidFill>
                    <a:srgbClr val="FF0000"/>
                  </a:solidFill>
                  <a:latin typeface="ＭＳ Ｐゴシック"/>
                  <a:ea typeface="ＭＳ Ｐゴシック"/>
                </a:rPr>
                <a:t>金沢市道</a:t>
              </a:r>
              <a:endParaRPr lang="en-US" altLang="ja-JP" sz="939" dirty="0">
                <a:solidFill>
                  <a:srgbClr val="FF0000"/>
                </a:solidFill>
                <a:latin typeface="ＭＳ Ｐゴシック"/>
                <a:ea typeface="ＭＳ Ｐゴシック"/>
              </a:endParaRPr>
            </a:p>
            <a:p>
              <a:pPr algn="ctr">
                <a:lnSpc>
                  <a:spcPts val="1073"/>
                </a:lnSpc>
                <a:defRPr sz="1000"/>
              </a:pPr>
              <a:r>
                <a:rPr lang="en-US" altLang="ja-JP" sz="1073" dirty="0" smtClean="0">
                  <a:solidFill>
                    <a:srgbClr val="FF0000"/>
                  </a:solidFill>
                  <a:latin typeface="ＭＳ Ｐゴシック"/>
                  <a:ea typeface="ＭＳ Ｐゴシック"/>
                </a:rPr>
                <a:t>W</a:t>
              </a:r>
              <a:r>
                <a:rPr lang="ja-JP" altLang="en-US" sz="1073" dirty="0" smtClean="0">
                  <a:solidFill>
                    <a:srgbClr val="FF0000"/>
                  </a:solidFill>
                  <a:latin typeface="ＭＳ Ｐゴシック"/>
                  <a:ea typeface="ＭＳ Ｐゴシック"/>
                </a:rPr>
                <a:t>＝</a:t>
              </a:r>
              <a:r>
                <a:rPr lang="en-US" altLang="ja-JP" sz="1073" dirty="0" smtClean="0">
                  <a:solidFill>
                    <a:srgbClr val="FF0000"/>
                  </a:solidFill>
                  <a:latin typeface="ＭＳ Ｐゴシック"/>
                  <a:ea typeface="ＭＳ Ｐゴシック"/>
                </a:rPr>
                <a:t>7.5m</a:t>
              </a:r>
              <a:endParaRPr lang="ja-JP" altLang="en-US" sz="1073" dirty="0">
                <a:solidFill>
                  <a:srgbClr val="FF0000"/>
                </a:solidFill>
                <a:latin typeface="ＭＳ Ｐゴシック"/>
                <a:ea typeface="ＭＳ Ｐゴシック"/>
              </a:endParaRPr>
            </a:p>
          </p:txBody>
        </p:sp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AEB8BFA8-EE8B-460C-9DBF-5D13ACFEC0DC}"/>
                </a:ext>
              </a:extLst>
            </p:cNvPr>
            <p:cNvSpPr/>
            <p:nvPr/>
          </p:nvSpPr>
          <p:spPr>
            <a:xfrm>
              <a:off x="4749978" y="9075460"/>
              <a:ext cx="1011771" cy="46419"/>
            </a:xfrm>
            <a:prstGeom prst="rect">
              <a:avLst/>
            </a:prstGeom>
            <a:noFill/>
            <a:ln w="19050" cmpd="sng">
              <a:solidFill>
                <a:srgbClr val="FF0000"/>
              </a:solidFill>
              <a:prstDash val="solid"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pic>
          <p:nvPicPr>
            <p:cNvPr id="105" name="図 104" descr="背景パターン&#10;&#10;自動的に生成された説明">
              <a:extLst>
                <a:ext uri="{FF2B5EF4-FFF2-40B4-BE49-F238E27FC236}">
                  <a16:creationId xmlns:a16="http://schemas.microsoft.com/office/drawing/2014/main" id="{14908FD2-3727-4518-859B-46F48C124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16544" y="8421737"/>
              <a:ext cx="611174" cy="735567"/>
            </a:xfrm>
            <a:prstGeom prst="rect">
              <a:avLst/>
            </a:prstGeom>
          </p:spPr>
        </p:pic>
        <p:pic>
          <p:nvPicPr>
            <p:cNvPr id="177" name="図 176" descr="背景パターン&#10;&#10;自動的に生成された説明">
              <a:extLst>
                <a:ext uri="{FF2B5EF4-FFF2-40B4-BE49-F238E27FC236}">
                  <a16:creationId xmlns:a16="http://schemas.microsoft.com/office/drawing/2014/main" id="{06BEC8CA-DA5F-47DD-9F2A-2EF911A0F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2250" y="8435230"/>
              <a:ext cx="611174" cy="735567"/>
            </a:xfrm>
            <a:prstGeom prst="rect">
              <a:avLst/>
            </a:prstGeom>
          </p:spPr>
        </p:pic>
        <p:sp>
          <p:nvSpPr>
            <p:cNvPr id="178" name="テキスト ボックス 132163">
              <a:extLst>
                <a:ext uri="{FF2B5EF4-FFF2-40B4-BE49-F238E27FC236}">
                  <a16:creationId xmlns:a16="http://schemas.microsoft.com/office/drawing/2014/main" id="{44429BFB-0DA0-4057-9E50-6E73D6EA25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529088" y="8834630"/>
              <a:ext cx="647990" cy="181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268" tIns="12268" rIns="12268" bIns="12268" anchor="ctr" upright="1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872"/>
                </a:lnSpc>
                <a:defRPr sz="1000"/>
              </a:pPr>
              <a:r>
                <a:rPr lang="ja-JP" altLang="en-US" sz="805" dirty="0">
                  <a:solidFill>
                    <a:srgbClr val="0000FF"/>
                  </a:solidFill>
                  <a:latin typeface="ＭＳ Ｐゴシック"/>
                  <a:ea typeface="ＭＳ Ｐゴシック"/>
                </a:rPr>
                <a:t>河北潟</a:t>
              </a:r>
            </a:p>
          </p:txBody>
        </p:sp>
        <p:sp>
          <p:nvSpPr>
            <p:cNvPr id="73" name="矢印: 右 72">
              <a:extLst>
                <a:ext uri="{FF2B5EF4-FFF2-40B4-BE49-F238E27FC236}">
                  <a16:creationId xmlns:a16="http://schemas.microsoft.com/office/drawing/2014/main" id="{890F9C47-2A2C-4D3F-84B0-B1DDCE20EA1F}"/>
                </a:ext>
              </a:extLst>
            </p:cNvPr>
            <p:cNvSpPr/>
            <p:nvPr/>
          </p:nvSpPr>
          <p:spPr>
            <a:xfrm>
              <a:off x="4304107" y="9183881"/>
              <a:ext cx="243946" cy="163878"/>
            </a:xfrm>
            <a:prstGeom prst="rightArrow">
              <a:avLst/>
            </a:prstGeom>
            <a:noFill/>
            <a:ln w="12700" cmpd="sng">
              <a:solidFill>
                <a:srgbClr val="FF0000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87" name="矢印: 右 186">
              <a:extLst>
                <a:ext uri="{FF2B5EF4-FFF2-40B4-BE49-F238E27FC236}">
                  <a16:creationId xmlns:a16="http://schemas.microsoft.com/office/drawing/2014/main" id="{15BDAD1D-1858-4E43-AF15-DE7724A592FB}"/>
                </a:ext>
              </a:extLst>
            </p:cNvPr>
            <p:cNvSpPr/>
            <p:nvPr/>
          </p:nvSpPr>
          <p:spPr>
            <a:xfrm rot="5400000">
              <a:off x="2638393" y="8722329"/>
              <a:ext cx="126141" cy="150317"/>
            </a:xfrm>
            <a:prstGeom prst="rightArrow">
              <a:avLst/>
            </a:prstGeom>
            <a:noFill/>
            <a:ln w="12700" cmpd="sng">
              <a:solidFill>
                <a:srgbClr val="FF0000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88" name="テキスト ボックス 25">
              <a:extLst>
                <a:ext uri="{FF2B5EF4-FFF2-40B4-BE49-F238E27FC236}">
                  <a16:creationId xmlns:a16="http://schemas.microsoft.com/office/drawing/2014/main" id="{393DDD06-998C-4C2A-B962-75E9E595EC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124374" y="9360339"/>
              <a:ext cx="820711" cy="19014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268" tIns="12268" rIns="12268" bIns="12268" anchor="ctr" upright="1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872"/>
                </a:lnSpc>
                <a:defRPr sz="1000"/>
              </a:pPr>
              <a:r>
                <a:rPr lang="ja-JP" altLang="en-US" sz="880" dirty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ＭＳ Ｐゴシック"/>
                  <a:ea typeface="ＭＳ Ｐゴシック"/>
                </a:rPr>
                <a:t>横ずれ</a:t>
              </a:r>
            </a:p>
          </p:txBody>
        </p:sp>
        <p:sp>
          <p:nvSpPr>
            <p:cNvPr id="40" name="フリーフォーム: 図形 39">
              <a:extLst>
                <a:ext uri="{FF2B5EF4-FFF2-40B4-BE49-F238E27FC236}">
                  <a16:creationId xmlns:a16="http://schemas.microsoft.com/office/drawing/2014/main" id="{7552D5CB-1211-4AA6-A141-A88637366C1C}"/>
                </a:ext>
              </a:extLst>
            </p:cNvPr>
            <p:cNvSpPr/>
            <p:nvPr/>
          </p:nvSpPr>
          <p:spPr>
            <a:xfrm>
              <a:off x="1177527" y="8698970"/>
              <a:ext cx="2982516" cy="423862"/>
            </a:xfrm>
            <a:custGeom>
              <a:avLst/>
              <a:gdLst>
                <a:gd name="connsiteX0" fmla="*/ 0 w 3057525"/>
                <a:gd name="connsiteY0" fmla="*/ 423863 h 423863"/>
                <a:gd name="connsiteX1" fmla="*/ 1481138 w 3057525"/>
                <a:gd name="connsiteY1" fmla="*/ 0 h 423863"/>
                <a:gd name="connsiteX2" fmla="*/ 1738313 w 3057525"/>
                <a:gd name="connsiteY2" fmla="*/ 0 h 423863"/>
                <a:gd name="connsiteX3" fmla="*/ 3057525 w 3057525"/>
                <a:gd name="connsiteY3" fmla="*/ 423863 h 42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7525" h="423863">
                  <a:moveTo>
                    <a:pt x="0" y="423863"/>
                  </a:moveTo>
                  <a:lnTo>
                    <a:pt x="1481138" y="0"/>
                  </a:lnTo>
                  <a:lnTo>
                    <a:pt x="1738313" y="0"/>
                  </a:lnTo>
                  <a:lnTo>
                    <a:pt x="3057525" y="423863"/>
                  </a:lnTo>
                </a:path>
              </a:pathLst>
            </a:custGeom>
            <a:noFill/>
            <a:ln w="19050" cmpd="sng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204" name="フリーフォーム: 図形 203">
              <a:extLst>
                <a:ext uri="{FF2B5EF4-FFF2-40B4-BE49-F238E27FC236}">
                  <a16:creationId xmlns:a16="http://schemas.microsoft.com/office/drawing/2014/main" id="{B4D8C466-A069-4853-A930-EC1B156846DC}"/>
                </a:ext>
              </a:extLst>
            </p:cNvPr>
            <p:cNvSpPr/>
            <p:nvPr/>
          </p:nvSpPr>
          <p:spPr>
            <a:xfrm>
              <a:off x="1184942" y="8879842"/>
              <a:ext cx="3117080" cy="241494"/>
            </a:xfrm>
            <a:custGeom>
              <a:avLst/>
              <a:gdLst>
                <a:gd name="connsiteX0" fmla="*/ 0 w 3057525"/>
                <a:gd name="connsiteY0" fmla="*/ 423863 h 423863"/>
                <a:gd name="connsiteX1" fmla="*/ 1481138 w 3057525"/>
                <a:gd name="connsiteY1" fmla="*/ 0 h 423863"/>
                <a:gd name="connsiteX2" fmla="*/ 1738313 w 3057525"/>
                <a:gd name="connsiteY2" fmla="*/ 0 h 423863"/>
                <a:gd name="connsiteX3" fmla="*/ 3057525 w 3057525"/>
                <a:gd name="connsiteY3" fmla="*/ 423863 h 42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7525" h="423863">
                  <a:moveTo>
                    <a:pt x="0" y="423863"/>
                  </a:moveTo>
                  <a:lnTo>
                    <a:pt x="1481138" y="0"/>
                  </a:lnTo>
                  <a:lnTo>
                    <a:pt x="1738313" y="0"/>
                  </a:lnTo>
                  <a:lnTo>
                    <a:pt x="3057525" y="423863"/>
                  </a:lnTo>
                </a:path>
              </a:pathLst>
            </a:custGeom>
            <a:noFill/>
            <a:ln w="19050" cmpd="sng">
              <a:solidFill>
                <a:schemeClr val="accent6"/>
              </a:solidFill>
              <a:prstDash val="dash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205" name="テキスト ボックス 25">
              <a:extLst>
                <a:ext uri="{FF2B5EF4-FFF2-40B4-BE49-F238E27FC236}">
                  <a16:creationId xmlns:a16="http://schemas.microsoft.com/office/drawing/2014/main" id="{82D15A51-52C2-4BB9-A198-5A3F96E209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3048119" y="8433305"/>
              <a:ext cx="820711" cy="190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12268" tIns="12268" rIns="12268" bIns="12268" anchor="ctr" upright="1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872"/>
                </a:lnSpc>
                <a:defRPr sz="1000"/>
              </a:pPr>
              <a:r>
                <a:rPr lang="ja-JP" altLang="en-US" sz="67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ＭＳ Ｐゴシック"/>
                  <a:ea typeface="ＭＳ Ｐゴシック"/>
                </a:rPr>
                <a:t>被災前断面</a:t>
              </a:r>
            </a:p>
          </p:txBody>
        </p:sp>
        <p:cxnSp>
          <p:nvCxnSpPr>
            <p:cNvPr id="207" name="直線コネクタ 206">
              <a:extLst>
                <a:ext uri="{FF2B5EF4-FFF2-40B4-BE49-F238E27FC236}">
                  <a16:creationId xmlns:a16="http://schemas.microsoft.com/office/drawing/2014/main" id="{C055FFD9-949F-4554-8695-9A3EFC6411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93005" y="8613341"/>
              <a:ext cx="141106" cy="99594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tailEnd type="none"/>
            </a:ln>
            <a:effectLst>
              <a:glow>
                <a:schemeClr val="bg1"/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矢印: 右 207">
              <a:extLst>
                <a:ext uri="{FF2B5EF4-FFF2-40B4-BE49-F238E27FC236}">
                  <a16:creationId xmlns:a16="http://schemas.microsoft.com/office/drawing/2014/main" id="{503D8A10-A980-4F3C-AE83-D9037A26F898}"/>
                </a:ext>
              </a:extLst>
            </p:cNvPr>
            <p:cNvSpPr/>
            <p:nvPr/>
          </p:nvSpPr>
          <p:spPr>
            <a:xfrm rot="1461801">
              <a:off x="3426207" y="9078899"/>
              <a:ext cx="243946" cy="163878"/>
            </a:xfrm>
            <a:prstGeom prst="rightArrow">
              <a:avLst/>
            </a:prstGeom>
            <a:noFill/>
            <a:ln w="12700" cmpd="sng">
              <a:solidFill>
                <a:srgbClr val="FF0000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95" name="テキスト ボックス 25">
              <a:extLst>
                <a:ext uri="{FF2B5EF4-FFF2-40B4-BE49-F238E27FC236}">
                  <a16:creationId xmlns:a16="http://schemas.microsoft.com/office/drawing/2014/main" id="{9930CCC6-55E1-43A1-9AFD-F1805AC2FD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2725062" y="8694075"/>
              <a:ext cx="347129" cy="186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2268" tIns="12268" rIns="12268" bIns="12268" anchor="ctr" upright="1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ts val="872"/>
                </a:lnSpc>
                <a:defRPr sz="1000"/>
              </a:pPr>
              <a:r>
                <a:rPr lang="ja-JP" altLang="en-US" sz="671" dirty="0">
                  <a:solidFill>
                    <a:srgbClr val="FF0000"/>
                  </a:solidFill>
                  <a:effectLst>
                    <a:glow rad="127000">
                      <a:schemeClr val="bg1"/>
                    </a:glow>
                  </a:effectLst>
                  <a:latin typeface="ＭＳ Ｐゴシック"/>
                  <a:ea typeface="ＭＳ Ｐゴシック"/>
                </a:rPr>
                <a:t>沈下</a:t>
              </a:r>
            </a:p>
          </p:txBody>
        </p:sp>
        <p:cxnSp>
          <p:nvCxnSpPr>
            <p:cNvPr id="210" name="直線コネクタ 209">
              <a:extLst>
                <a:ext uri="{FF2B5EF4-FFF2-40B4-BE49-F238E27FC236}">
                  <a16:creationId xmlns:a16="http://schemas.microsoft.com/office/drawing/2014/main" id="{7699944F-387C-43A5-AB6E-C6FAB1083ED8}"/>
                </a:ext>
              </a:extLst>
            </p:cNvPr>
            <p:cNvCxnSpPr>
              <a:cxnSpLocks/>
            </p:cNvCxnSpPr>
            <p:nvPr/>
          </p:nvCxnSpPr>
          <p:spPr>
            <a:xfrm>
              <a:off x="592978" y="9007750"/>
              <a:ext cx="792000" cy="0"/>
            </a:xfrm>
            <a:prstGeom prst="line">
              <a:avLst/>
            </a:prstGeom>
            <a:ln w="12700">
              <a:solidFill>
                <a:srgbClr val="0000FF"/>
              </a:solidFill>
              <a:tailEnd type="none"/>
            </a:ln>
            <a:effectLst>
              <a:glow>
                <a:schemeClr val="bg1"/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二等辺三角形 91">
              <a:extLst>
                <a:ext uri="{FF2B5EF4-FFF2-40B4-BE49-F238E27FC236}">
                  <a16:creationId xmlns:a16="http://schemas.microsoft.com/office/drawing/2014/main" id="{9FB0B0B1-87B4-4E44-9F13-DD2AB953194A}"/>
                </a:ext>
              </a:extLst>
            </p:cNvPr>
            <p:cNvSpPr/>
            <p:nvPr/>
          </p:nvSpPr>
          <p:spPr>
            <a:xfrm rot="10800000">
              <a:off x="1146651" y="8934536"/>
              <a:ext cx="85950" cy="62626"/>
            </a:xfrm>
            <a:prstGeom prst="triangle">
              <a:avLst/>
            </a:prstGeom>
            <a:noFill/>
            <a:ln w="12700" cmpd="sng">
              <a:solidFill>
                <a:srgbClr val="0000FF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</p:grpSp>
      <p:grpSp>
        <p:nvGrpSpPr>
          <p:cNvPr id="104" name="グループ化 103">
            <a:extLst>
              <a:ext uri="{FF2B5EF4-FFF2-40B4-BE49-F238E27FC236}">
                <a16:creationId xmlns:a16="http://schemas.microsoft.com/office/drawing/2014/main" id="{5EBA95D6-BE6F-460B-A297-550FBCA33165}"/>
              </a:ext>
            </a:extLst>
          </p:cNvPr>
          <p:cNvGrpSpPr/>
          <p:nvPr/>
        </p:nvGrpSpPr>
        <p:grpSpPr>
          <a:xfrm>
            <a:off x="1332203" y="434851"/>
            <a:ext cx="5433270" cy="4794862"/>
            <a:chOff x="340178" y="789353"/>
            <a:chExt cx="8099596" cy="7147896"/>
          </a:xfrm>
        </p:grpSpPr>
        <p:sp>
          <p:nvSpPr>
            <p:cNvPr id="43" name="テキスト ボックス 42">
              <a:extLst>
                <a:ext uri="{FF2B5EF4-FFF2-40B4-BE49-F238E27FC236}">
                  <a16:creationId xmlns:a16="http://schemas.microsoft.com/office/drawing/2014/main" id="{4E084237-613B-489E-A456-FB63E30BB755}"/>
                </a:ext>
              </a:extLst>
            </p:cNvPr>
            <p:cNvSpPr txBox="1"/>
            <p:nvPr/>
          </p:nvSpPr>
          <p:spPr>
            <a:xfrm rot="17053118">
              <a:off x="3375890" y="1295606"/>
              <a:ext cx="1342583" cy="330078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dirty="0">
                  <a:solidFill>
                    <a:srgbClr val="33CC33"/>
                  </a:solidFill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高松内灘線</a:t>
              </a:r>
              <a:endParaRPr lang="en-US" altLang="ja-JP" sz="805" dirty="0">
                <a:solidFill>
                  <a:srgbClr val="33CC33"/>
                </a:solidFill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8" name="グループ化 17">
              <a:extLst>
                <a:ext uri="{FF2B5EF4-FFF2-40B4-BE49-F238E27FC236}">
                  <a16:creationId xmlns:a16="http://schemas.microsoft.com/office/drawing/2014/main" id="{F7EA45D7-BEB1-4533-9BB2-E4F71F9B8699}"/>
                </a:ext>
              </a:extLst>
            </p:cNvPr>
            <p:cNvGrpSpPr/>
            <p:nvPr/>
          </p:nvGrpSpPr>
          <p:grpSpPr>
            <a:xfrm>
              <a:off x="363328" y="966073"/>
              <a:ext cx="7841623" cy="6953527"/>
              <a:chOff x="163334" y="468994"/>
              <a:chExt cx="6929616" cy="6144809"/>
            </a:xfrm>
          </p:grpSpPr>
          <p:grpSp>
            <p:nvGrpSpPr>
              <p:cNvPr id="6" name="グループ化 5">
                <a:extLst>
                  <a:ext uri="{FF2B5EF4-FFF2-40B4-BE49-F238E27FC236}">
                    <a16:creationId xmlns:a16="http://schemas.microsoft.com/office/drawing/2014/main" id="{3911112B-B084-4B95-B069-E7B6AF344050}"/>
                  </a:ext>
                </a:extLst>
              </p:cNvPr>
              <p:cNvGrpSpPr/>
              <p:nvPr/>
            </p:nvGrpSpPr>
            <p:grpSpPr>
              <a:xfrm>
                <a:off x="163334" y="468994"/>
                <a:ext cx="6924186" cy="6124221"/>
                <a:chOff x="191906" y="685735"/>
                <a:chExt cx="6924186" cy="6124221"/>
              </a:xfrm>
            </p:grpSpPr>
            <p:pic>
              <p:nvPicPr>
                <p:cNvPr id="3" name="図 2">
                  <a:extLst>
                    <a:ext uri="{FF2B5EF4-FFF2-40B4-BE49-F238E27FC236}">
                      <a16:creationId xmlns:a16="http://schemas.microsoft.com/office/drawing/2014/main" id="{2DF0F476-DBCD-4622-91EB-7FD65FEE42A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9620" t="12121" r="6821" b="-2502"/>
                <a:stretch/>
              </p:blipFill>
              <p:spPr>
                <a:xfrm>
                  <a:off x="209310" y="685736"/>
                  <a:ext cx="6906782" cy="6124220"/>
                </a:xfrm>
                <a:prstGeom prst="rect">
                  <a:avLst/>
                </a:prstGeom>
              </p:spPr>
            </p:pic>
            <p:pic>
              <p:nvPicPr>
                <p:cNvPr id="5" name="図 4">
                  <a:extLst>
                    <a:ext uri="{FF2B5EF4-FFF2-40B4-BE49-F238E27FC236}">
                      <a16:creationId xmlns:a16="http://schemas.microsoft.com/office/drawing/2014/main" id="{7F7A73A2-63A7-4121-86A5-517E653187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91906" y="685735"/>
                  <a:ext cx="1836916" cy="2616873"/>
                </a:xfrm>
                <a:prstGeom prst="rect">
                  <a:avLst/>
                </a:prstGeom>
              </p:spPr>
            </p:pic>
            <p:pic>
              <p:nvPicPr>
                <p:cNvPr id="24" name="図 23">
                  <a:extLst>
                    <a:ext uri="{FF2B5EF4-FFF2-40B4-BE49-F238E27FC236}">
                      <a16:creationId xmlns:a16="http://schemas.microsoft.com/office/drawing/2014/main" id="{3F725260-9343-4B27-9FB0-4D2F593C584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06796" y="3283518"/>
                  <a:ext cx="1057565" cy="1278958"/>
                </a:xfrm>
                <a:prstGeom prst="rect">
                  <a:avLst/>
                </a:prstGeom>
              </p:spPr>
            </p:pic>
            <p:pic>
              <p:nvPicPr>
                <p:cNvPr id="25" name="図 24">
                  <a:extLst>
                    <a:ext uri="{FF2B5EF4-FFF2-40B4-BE49-F238E27FC236}">
                      <a16:creationId xmlns:a16="http://schemas.microsoft.com/office/drawing/2014/main" id="{9707496A-136C-484B-B53D-FB373F30A39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24358" y="4562476"/>
                  <a:ext cx="603808" cy="1028699"/>
                </a:xfrm>
                <a:prstGeom prst="rect">
                  <a:avLst/>
                </a:prstGeom>
              </p:spPr>
            </p:pic>
          </p:grpSp>
          <p:pic>
            <p:nvPicPr>
              <p:cNvPr id="7" name="図 6">
                <a:extLst>
                  <a:ext uri="{FF2B5EF4-FFF2-40B4-BE49-F238E27FC236}">
                    <a16:creationId xmlns:a16="http://schemas.microsoft.com/office/drawing/2014/main" id="{CA1DEF55-EF88-44ED-8FD0-7956F0D67A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14976" t="9144" r="4158" b="77368"/>
              <a:stretch/>
            </p:blipFill>
            <p:spPr>
              <a:xfrm>
                <a:off x="178224" y="6300659"/>
                <a:ext cx="6914726" cy="313144"/>
              </a:xfrm>
              <a:prstGeom prst="rect">
                <a:avLst/>
              </a:prstGeom>
            </p:spPr>
          </p:pic>
        </p:grpSp>
        <p:grpSp>
          <p:nvGrpSpPr>
            <p:cNvPr id="53" name="グループ化 2047">
              <a:extLst>
                <a:ext uri="{FF2B5EF4-FFF2-40B4-BE49-F238E27FC236}">
                  <a16:creationId xmlns:a16="http://schemas.microsoft.com/office/drawing/2014/main" id="{B207CBE6-C9E6-55B6-B2FC-FF2CD6E69B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5025" y="1107316"/>
              <a:ext cx="493792" cy="463079"/>
              <a:chOff x="10405541" y="1841381"/>
              <a:chExt cx="648072" cy="648072"/>
            </a:xfrm>
          </p:grpSpPr>
          <p:sp>
            <p:nvSpPr>
              <p:cNvPr id="54" name="円/楕円 81">
                <a:extLst>
                  <a:ext uri="{FF2B5EF4-FFF2-40B4-BE49-F238E27FC236}">
                    <a16:creationId xmlns:a16="http://schemas.microsoft.com/office/drawing/2014/main" id="{C71B803A-ED04-AE45-9DA5-BC31EA7CCC2C}"/>
                  </a:ext>
                </a:extLst>
              </p:cNvPr>
              <p:cNvSpPr/>
              <p:nvPr/>
            </p:nvSpPr>
            <p:spPr>
              <a:xfrm>
                <a:off x="10405541" y="1841381"/>
                <a:ext cx="648072" cy="64807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 sz="712">
                  <a:latin typeface="+mn-ea"/>
                </a:endParaRPr>
              </a:p>
            </p:txBody>
          </p:sp>
          <p:sp>
            <p:nvSpPr>
              <p:cNvPr id="55" name="二等辺三角形 15">
                <a:extLst>
                  <a:ext uri="{FF2B5EF4-FFF2-40B4-BE49-F238E27FC236}">
                    <a16:creationId xmlns:a16="http://schemas.microsoft.com/office/drawing/2014/main" id="{17D3F860-076B-FC29-ED36-EDBFB3765996}"/>
                  </a:ext>
                </a:extLst>
              </p:cNvPr>
              <p:cNvSpPr/>
              <p:nvPr/>
            </p:nvSpPr>
            <p:spPr>
              <a:xfrm>
                <a:off x="10550752" y="1841381"/>
                <a:ext cx="357649" cy="578156"/>
              </a:xfrm>
              <a:custGeom>
                <a:avLst/>
                <a:gdLst>
                  <a:gd name="connsiteX0" fmla="*/ 0 w 360040"/>
                  <a:gd name="connsiteY0" fmla="*/ 576064 h 576064"/>
                  <a:gd name="connsiteX1" fmla="*/ 180020 w 360040"/>
                  <a:gd name="connsiteY1" fmla="*/ 0 h 576064"/>
                  <a:gd name="connsiteX2" fmla="*/ 360040 w 360040"/>
                  <a:gd name="connsiteY2" fmla="*/ 576064 h 576064"/>
                  <a:gd name="connsiteX3" fmla="*/ 0 w 360040"/>
                  <a:gd name="connsiteY3" fmla="*/ 576064 h 576064"/>
                  <a:gd name="connsiteX0" fmla="*/ 0 w 360040"/>
                  <a:gd name="connsiteY0" fmla="*/ 576064 h 576064"/>
                  <a:gd name="connsiteX1" fmla="*/ 180020 w 360040"/>
                  <a:gd name="connsiteY1" fmla="*/ 0 h 576064"/>
                  <a:gd name="connsiteX2" fmla="*/ 360040 w 360040"/>
                  <a:gd name="connsiteY2" fmla="*/ 576064 h 576064"/>
                  <a:gd name="connsiteX3" fmla="*/ 0 w 360040"/>
                  <a:gd name="connsiteY3" fmla="*/ 576064 h 576064"/>
                  <a:gd name="connsiteX0" fmla="*/ 0 w 360040"/>
                  <a:gd name="connsiteY0" fmla="*/ 576064 h 576064"/>
                  <a:gd name="connsiteX1" fmla="*/ 180020 w 360040"/>
                  <a:gd name="connsiteY1" fmla="*/ 0 h 576064"/>
                  <a:gd name="connsiteX2" fmla="*/ 360040 w 360040"/>
                  <a:gd name="connsiteY2" fmla="*/ 576064 h 576064"/>
                  <a:gd name="connsiteX3" fmla="*/ 0 w 360040"/>
                  <a:gd name="connsiteY3" fmla="*/ 576064 h 576064"/>
                  <a:gd name="connsiteX0" fmla="*/ 0 w 360040"/>
                  <a:gd name="connsiteY0" fmla="*/ 576064 h 576064"/>
                  <a:gd name="connsiteX1" fmla="*/ 180020 w 360040"/>
                  <a:gd name="connsiteY1" fmla="*/ 0 h 576064"/>
                  <a:gd name="connsiteX2" fmla="*/ 360040 w 360040"/>
                  <a:gd name="connsiteY2" fmla="*/ 576064 h 576064"/>
                  <a:gd name="connsiteX3" fmla="*/ 0 w 360040"/>
                  <a:gd name="connsiteY3" fmla="*/ 576064 h 576064"/>
                  <a:gd name="connsiteX0" fmla="*/ 0 w 360040"/>
                  <a:gd name="connsiteY0" fmla="*/ 576064 h 576064"/>
                  <a:gd name="connsiteX1" fmla="*/ 180020 w 360040"/>
                  <a:gd name="connsiteY1" fmla="*/ 0 h 576064"/>
                  <a:gd name="connsiteX2" fmla="*/ 360040 w 360040"/>
                  <a:gd name="connsiteY2" fmla="*/ 576064 h 576064"/>
                  <a:gd name="connsiteX3" fmla="*/ 0 w 360040"/>
                  <a:gd name="connsiteY3" fmla="*/ 576064 h 576064"/>
                  <a:gd name="connsiteX0" fmla="*/ 0 w 360040"/>
                  <a:gd name="connsiteY0" fmla="*/ 576064 h 576064"/>
                  <a:gd name="connsiteX1" fmla="*/ 180020 w 360040"/>
                  <a:gd name="connsiteY1" fmla="*/ 0 h 576064"/>
                  <a:gd name="connsiteX2" fmla="*/ 360040 w 360040"/>
                  <a:gd name="connsiteY2" fmla="*/ 576064 h 576064"/>
                  <a:gd name="connsiteX3" fmla="*/ 0 w 360040"/>
                  <a:gd name="connsiteY3" fmla="*/ 576064 h 57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0" h="576064">
                    <a:moveTo>
                      <a:pt x="0" y="576064"/>
                    </a:moveTo>
                    <a:lnTo>
                      <a:pt x="180020" y="0"/>
                    </a:lnTo>
                    <a:lnTo>
                      <a:pt x="360040" y="576064"/>
                    </a:lnTo>
                    <a:cubicBezTo>
                      <a:pt x="173353" y="504626"/>
                      <a:pt x="167639" y="509390"/>
                      <a:pt x="0" y="576064"/>
                    </a:cubicBezTo>
                    <a:close/>
                  </a:path>
                </a:pathLst>
              </a:custGeom>
              <a:solidFill>
                <a:srgbClr val="FF0000"/>
              </a:solidFill>
              <a:ln w="19050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 sz="712">
                  <a:latin typeface="+mn-ea"/>
                </a:endParaRPr>
              </a:p>
            </p:txBody>
          </p:sp>
        </p:grp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458232DB-EF92-4EE7-995C-60ABD014AE53}"/>
                </a:ext>
              </a:extLst>
            </p:cNvPr>
            <p:cNvSpPr/>
            <p:nvPr/>
          </p:nvSpPr>
          <p:spPr>
            <a:xfrm>
              <a:off x="6602535" y="3593479"/>
              <a:ext cx="1573673" cy="150900"/>
            </a:xfrm>
            <a:custGeom>
              <a:avLst/>
              <a:gdLst>
                <a:gd name="connsiteX0" fmla="*/ 0 w 1390650"/>
                <a:gd name="connsiteY0" fmla="*/ 133350 h 133350"/>
                <a:gd name="connsiteX1" fmla="*/ 152400 w 1390650"/>
                <a:gd name="connsiteY1" fmla="*/ 28575 h 133350"/>
                <a:gd name="connsiteX2" fmla="*/ 295275 w 1390650"/>
                <a:gd name="connsiteY2" fmla="*/ 0 h 133350"/>
                <a:gd name="connsiteX3" fmla="*/ 600075 w 1390650"/>
                <a:gd name="connsiteY3" fmla="*/ 38100 h 133350"/>
                <a:gd name="connsiteX4" fmla="*/ 962025 w 1390650"/>
                <a:gd name="connsiteY4" fmla="*/ 76200 h 133350"/>
                <a:gd name="connsiteX5" fmla="*/ 1228725 w 1390650"/>
                <a:gd name="connsiteY5" fmla="*/ 76200 h 133350"/>
                <a:gd name="connsiteX6" fmla="*/ 1343025 w 1390650"/>
                <a:gd name="connsiteY6" fmla="*/ 85725 h 133350"/>
                <a:gd name="connsiteX7" fmla="*/ 1390650 w 1390650"/>
                <a:gd name="connsiteY7" fmla="*/ 952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90650" h="133350">
                  <a:moveTo>
                    <a:pt x="0" y="133350"/>
                  </a:moveTo>
                  <a:lnTo>
                    <a:pt x="152400" y="28575"/>
                  </a:lnTo>
                  <a:lnTo>
                    <a:pt x="295275" y="0"/>
                  </a:lnTo>
                  <a:lnTo>
                    <a:pt x="600075" y="38100"/>
                  </a:lnTo>
                  <a:lnTo>
                    <a:pt x="962025" y="76200"/>
                  </a:lnTo>
                  <a:lnTo>
                    <a:pt x="1228725" y="76200"/>
                  </a:lnTo>
                  <a:lnTo>
                    <a:pt x="1343025" y="85725"/>
                  </a:lnTo>
                  <a:lnTo>
                    <a:pt x="1390650" y="95250"/>
                  </a:lnTo>
                </a:path>
              </a:pathLst>
            </a:custGeom>
            <a:noFill/>
            <a:ln w="57150" cmpd="sng">
              <a:solidFill>
                <a:srgbClr val="0000FF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B8CCC4A2-D3FD-4545-A389-8D8FAB730513}"/>
                </a:ext>
              </a:extLst>
            </p:cNvPr>
            <p:cNvSpPr/>
            <p:nvPr/>
          </p:nvSpPr>
          <p:spPr>
            <a:xfrm>
              <a:off x="6419300" y="966073"/>
              <a:ext cx="1002408" cy="5041810"/>
            </a:xfrm>
            <a:custGeom>
              <a:avLst/>
              <a:gdLst>
                <a:gd name="connsiteX0" fmla="*/ 257175 w 885825"/>
                <a:gd name="connsiteY0" fmla="*/ 0 h 4562475"/>
                <a:gd name="connsiteX1" fmla="*/ 76200 w 885825"/>
                <a:gd name="connsiteY1" fmla="*/ 381000 h 4562475"/>
                <a:gd name="connsiteX2" fmla="*/ 0 w 885825"/>
                <a:gd name="connsiteY2" fmla="*/ 628650 h 4562475"/>
                <a:gd name="connsiteX3" fmla="*/ 19050 w 885825"/>
                <a:gd name="connsiteY3" fmla="*/ 838200 h 4562475"/>
                <a:gd name="connsiteX4" fmla="*/ 76200 w 885825"/>
                <a:gd name="connsiteY4" fmla="*/ 1104900 h 4562475"/>
                <a:gd name="connsiteX5" fmla="*/ 228600 w 885825"/>
                <a:gd name="connsiteY5" fmla="*/ 1323975 h 4562475"/>
                <a:gd name="connsiteX6" fmla="*/ 381000 w 885825"/>
                <a:gd name="connsiteY6" fmla="*/ 1524000 h 4562475"/>
                <a:gd name="connsiteX7" fmla="*/ 419100 w 885825"/>
                <a:gd name="connsiteY7" fmla="*/ 1800225 h 4562475"/>
                <a:gd name="connsiteX8" fmla="*/ 447675 w 885825"/>
                <a:gd name="connsiteY8" fmla="*/ 1990725 h 4562475"/>
                <a:gd name="connsiteX9" fmla="*/ 361950 w 885825"/>
                <a:gd name="connsiteY9" fmla="*/ 2181225 h 4562475"/>
                <a:gd name="connsiteX10" fmla="*/ 333375 w 885825"/>
                <a:gd name="connsiteY10" fmla="*/ 2324100 h 4562475"/>
                <a:gd name="connsiteX11" fmla="*/ 381000 w 885825"/>
                <a:gd name="connsiteY11" fmla="*/ 2590800 h 4562475"/>
                <a:gd name="connsiteX12" fmla="*/ 485775 w 885825"/>
                <a:gd name="connsiteY12" fmla="*/ 2914650 h 4562475"/>
                <a:gd name="connsiteX13" fmla="*/ 571500 w 885825"/>
                <a:gd name="connsiteY13" fmla="*/ 3114675 h 4562475"/>
                <a:gd name="connsiteX14" fmla="*/ 838200 w 885825"/>
                <a:gd name="connsiteY14" fmla="*/ 3200400 h 4562475"/>
                <a:gd name="connsiteX15" fmla="*/ 885825 w 885825"/>
                <a:gd name="connsiteY15" fmla="*/ 3200400 h 4562475"/>
                <a:gd name="connsiteX16" fmla="*/ 819150 w 885825"/>
                <a:gd name="connsiteY16" fmla="*/ 3486150 h 4562475"/>
                <a:gd name="connsiteX17" fmla="*/ 609600 w 885825"/>
                <a:gd name="connsiteY17" fmla="*/ 4057650 h 4562475"/>
                <a:gd name="connsiteX18" fmla="*/ 381000 w 885825"/>
                <a:gd name="connsiteY18" fmla="*/ 4352925 h 4562475"/>
                <a:gd name="connsiteX19" fmla="*/ 361950 w 885825"/>
                <a:gd name="connsiteY19" fmla="*/ 4505325 h 4562475"/>
                <a:gd name="connsiteX20" fmla="*/ 390525 w 885825"/>
                <a:gd name="connsiteY20" fmla="*/ 4562475 h 456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85825" h="4562475">
                  <a:moveTo>
                    <a:pt x="257175" y="0"/>
                  </a:moveTo>
                  <a:lnTo>
                    <a:pt x="76200" y="381000"/>
                  </a:lnTo>
                  <a:lnTo>
                    <a:pt x="0" y="628650"/>
                  </a:lnTo>
                  <a:lnTo>
                    <a:pt x="19050" y="838200"/>
                  </a:lnTo>
                  <a:lnTo>
                    <a:pt x="76200" y="1104900"/>
                  </a:lnTo>
                  <a:lnTo>
                    <a:pt x="228600" y="1323975"/>
                  </a:lnTo>
                  <a:lnTo>
                    <a:pt x="381000" y="1524000"/>
                  </a:lnTo>
                  <a:lnTo>
                    <a:pt x="419100" y="1800225"/>
                  </a:lnTo>
                  <a:lnTo>
                    <a:pt x="447675" y="1990725"/>
                  </a:lnTo>
                  <a:lnTo>
                    <a:pt x="361950" y="2181225"/>
                  </a:lnTo>
                  <a:lnTo>
                    <a:pt x="333375" y="2324100"/>
                  </a:lnTo>
                  <a:lnTo>
                    <a:pt x="381000" y="2590800"/>
                  </a:lnTo>
                  <a:lnTo>
                    <a:pt x="485775" y="2914650"/>
                  </a:lnTo>
                  <a:lnTo>
                    <a:pt x="571500" y="3114675"/>
                  </a:lnTo>
                  <a:lnTo>
                    <a:pt x="838200" y="3200400"/>
                  </a:lnTo>
                  <a:lnTo>
                    <a:pt x="885825" y="3200400"/>
                  </a:lnTo>
                  <a:lnTo>
                    <a:pt x="819150" y="3486150"/>
                  </a:lnTo>
                  <a:lnTo>
                    <a:pt x="609600" y="4057650"/>
                  </a:lnTo>
                  <a:lnTo>
                    <a:pt x="381000" y="4352925"/>
                  </a:lnTo>
                  <a:lnTo>
                    <a:pt x="361950" y="4505325"/>
                  </a:lnTo>
                  <a:lnTo>
                    <a:pt x="390525" y="4562475"/>
                  </a:lnTo>
                </a:path>
              </a:pathLst>
            </a:custGeom>
            <a:noFill/>
            <a:ln w="57150" cmpd="sng">
              <a:solidFill>
                <a:srgbClr val="33CC33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173F2673-AC24-44E6-B4BB-F5BEE58369EE}"/>
                </a:ext>
              </a:extLst>
            </p:cNvPr>
            <p:cNvSpPr/>
            <p:nvPr/>
          </p:nvSpPr>
          <p:spPr>
            <a:xfrm>
              <a:off x="5654019" y="5027033"/>
              <a:ext cx="2522189" cy="2662311"/>
            </a:xfrm>
            <a:custGeom>
              <a:avLst/>
              <a:gdLst>
                <a:gd name="connsiteX0" fmla="*/ 0 w 2228850"/>
                <a:gd name="connsiteY0" fmla="*/ 2352675 h 2352675"/>
                <a:gd name="connsiteX1" fmla="*/ 0 w 2228850"/>
                <a:gd name="connsiteY1" fmla="*/ 2352675 h 2352675"/>
                <a:gd name="connsiteX2" fmla="*/ 723900 w 2228850"/>
                <a:gd name="connsiteY2" fmla="*/ 1257300 h 2352675"/>
                <a:gd name="connsiteX3" fmla="*/ 1066800 w 2228850"/>
                <a:gd name="connsiteY3" fmla="*/ 866775 h 2352675"/>
                <a:gd name="connsiteX4" fmla="*/ 1314450 w 2228850"/>
                <a:gd name="connsiteY4" fmla="*/ 438150 h 2352675"/>
                <a:gd name="connsiteX5" fmla="*/ 1428750 w 2228850"/>
                <a:gd name="connsiteY5" fmla="*/ 257175 h 2352675"/>
                <a:gd name="connsiteX6" fmla="*/ 1847850 w 2228850"/>
                <a:gd name="connsiteY6" fmla="*/ 19050 h 2352675"/>
                <a:gd name="connsiteX7" fmla="*/ 2047875 w 2228850"/>
                <a:gd name="connsiteY7" fmla="*/ 0 h 2352675"/>
                <a:gd name="connsiteX8" fmla="*/ 2228850 w 2228850"/>
                <a:gd name="connsiteY8" fmla="*/ 28575 h 2352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850" h="2352675">
                  <a:moveTo>
                    <a:pt x="0" y="2352675"/>
                  </a:moveTo>
                  <a:lnTo>
                    <a:pt x="0" y="2352675"/>
                  </a:lnTo>
                  <a:lnTo>
                    <a:pt x="723900" y="1257300"/>
                  </a:lnTo>
                  <a:lnTo>
                    <a:pt x="1066800" y="866775"/>
                  </a:lnTo>
                  <a:lnTo>
                    <a:pt x="1314450" y="438150"/>
                  </a:lnTo>
                  <a:lnTo>
                    <a:pt x="1428750" y="257175"/>
                  </a:lnTo>
                  <a:lnTo>
                    <a:pt x="1847850" y="19050"/>
                  </a:lnTo>
                  <a:lnTo>
                    <a:pt x="2047875" y="0"/>
                  </a:lnTo>
                  <a:lnTo>
                    <a:pt x="2228850" y="28575"/>
                  </a:lnTo>
                </a:path>
              </a:pathLst>
            </a:custGeom>
            <a:noFill/>
            <a:ln w="57150" cmpd="sng">
              <a:solidFill>
                <a:srgbClr val="33CC33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25F7D96B-979F-426B-9D6A-CAC2E8BEBDCC}"/>
                </a:ext>
              </a:extLst>
            </p:cNvPr>
            <p:cNvSpPr/>
            <p:nvPr/>
          </p:nvSpPr>
          <p:spPr>
            <a:xfrm>
              <a:off x="340178" y="986629"/>
              <a:ext cx="3993509" cy="6508697"/>
            </a:xfrm>
            <a:custGeom>
              <a:avLst/>
              <a:gdLst>
                <a:gd name="connsiteX0" fmla="*/ 0 w 3590925"/>
                <a:gd name="connsiteY0" fmla="*/ 5886450 h 5886450"/>
                <a:gd name="connsiteX1" fmla="*/ 704850 w 3590925"/>
                <a:gd name="connsiteY1" fmla="*/ 4943475 h 5886450"/>
                <a:gd name="connsiteX2" fmla="*/ 876300 w 3590925"/>
                <a:gd name="connsiteY2" fmla="*/ 4695825 h 5886450"/>
                <a:gd name="connsiteX3" fmla="*/ 1428750 w 3590925"/>
                <a:gd name="connsiteY3" fmla="*/ 3924300 h 5886450"/>
                <a:gd name="connsiteX4" fmla="*/ 1619250 w 3590925"/>
                <a:gd name="connsiteY4" fmla="*/ 3524250 h 5886450"/>
                <a:gd name="connsiteX5" fmla="*/ 1895475 w 3590925"/>
                <a:gd name="connsiteY5" fmla="*/ 3057525 h 5886450"/>
                <a:gd name="connsiteX6" fmla="*/ 2257425 w 3590925"/>
                <a:gd name="connsiteY6" fmla="*/ 2609850 h 5886450"/>
                <a:gd name="connsiteX7" fmla="*/ 2486025 w 3590925"/>
                <a:gd name="connsiteY7" fmla="*/ 2238375 h 5886450"/>
                <a:gd name="connsiteX8" fmla="*/ 2657475 w 3590925"/>
                <a:gd name="connsiteY8" fmla="*/ 2000250 h 5886450"/>
                <a:gd name="connsiteX9" fmla="*/ 2800350 w 3590925"/>
                <a:gd name="connsiteY9" fmla="*/ 1647825 h 5886450"/>
                <a:gd name="connsiteX10" fmla="*/ 2943225 w 3590925"/>
                <a:gd name="connsiteY10" fmla="*/ 1457325 h 5886450"/>
                <a:gd name="connsiteX11" fmla="*/ 3076575 w 3590925"/>
                <a:gd name="connsiteY11" fmla="*/ 1095375 h 5886450"/>
                <a:gd name="connsiteX12" fmla="*/ 3362325 w 3590925"/>
                <a:gd name="connsiteY12" fmla="*/ 676275 h 5886450"/>
                <a:gd name="connsiteX13" fmla="*/ 3467100 w 3590925"/>
                <a:gd name="connsiteY13" fmla="*/ 228600 h 5886450"/>
                <a:gd name="connsiteX14" fmla="*/ 3590925 w 3590925"/>
                <a:gd name="connsiteY14" fmla="*/ 0 h 588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90925" h="5886450">
                  <a:moveTo>
                    <a:pt x="0" y="5886450"/>
                  </a:moveTo>
                  <a:lnTo>
                    <a:pt x="704850" y="4943475"/>
                  </a:lnTo>
                  <a:lnTo>
                    <a:pt x="876300" y="4695825"/>
                  </a:lnTo>
                  <a:lnTo>
                    <a:pt x="1428750" y="3924300"/>
                  </a:lnTo>
                  <a:lnTo>
                    <a:pt x="1619250" y="3524250"/>
                  </a:lnTo>
                  <a:lnTo>
                    <a:pt x="1895475" y="3057525"/>
                  </a:lnTo>
                  <a:lnTo>
                    <a:pt x="2257425" y="2609850"/>
                  </a:lnTo>
                  <a:lnTo>
                    <a:pt x="2486025" y="2238375"/>
                  </a:lnTo>
                  <a:lnTo>
                    <a:pt x="2657475" y="2000250"/>
                  </a:lnTo>
                  <a:lnTo>
                    <a:pt x="2800350" y="1647825"/>
                  </a:lnTo>
                  <a:lnTo>
                    <a:pt x="2943225" y="1457325"/>
                  </a:lnTo>
                  <a:lnTo>
                    <a:pt x="3076575" y="1095375"/>
                  </a:lnTo>
                  <a:lnTo>
                    <a:pt x="3362325" y="676275"/>
                  </a:lnTo>
                  <a:lnTo>
                    <a:pt x="3467100" y="228600"/>
                  </a:lnTo>
                  <a:lnTo>
                    <a:pt x="3590925" y="0"/>
                  </a:lnTo>
                </a:path>
              </a:pathLst>
            </a:custGeom>
            <a:noFill/>
            <a:ln w="57150" cmpd="sng">
              <a:solidFill>
                <a:srgbClr val="9933FF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D7A97AAE-4203-450A-9DAF-0926EBD30FB2}"/>
                </a:ext>
              </a:extLst>
            </p:cNvPr>
            <p:cNvSpPr/>
            <p:nvPr/>
          </p:nvSpPr>
          <p:spPr>
            <a:xfrm>
              <a:off x="1267136" y="1577884"/>
              <a:ext cx="3977298" cy="6100679"/>
            </a:xfrm>
            <a:custGeom>
              <a:avLst/>
              <a:gdLst>
                <a:gd name="connsiteX0" fmla="*/ 0 w 3514725"/>
                <a:gd name="connsiteY0" fmla="*/ 5391150 h 5391150"/>
                <a:gd name="connsiteX1" fmla="*/ 152400 w 3514725"/>
                <a:gd name="connsiteY1" fmla="*/ 5248275 h 5391150"/>
                <a:gd name="connsiteX2" fmla="*/ 219075 w 3514725"/>
                <a:gd name="connsiteY2" fmla="*/ 5267325 h 5391150"/>
                <a:gd name="connsiteX3" fmla="*/ 342900 w 3514725"/>
                <a:gd name="connsiteY3" fmla="*/ 4962525 h 5391150"/>
                <a:gd name="connsiteX4" fmla="*/ 476250 w 3514725"/>
                <a:gd name="connsiteY4" fmla="*/ 4791075 h 5391150"/>
                <a:gd name="connsiteX5" fmla="*/ 600075 w 3514725"/>
                <a:gd name="connsiteY5" fmla="*/ 4505325 h 5391150"/>
                <a:gd name="connsiteX6" fmla="*/ 666750 w 3514725"/>
                <a:gd name="connsiteY6" fmla="*/ 4391025 h 5391150"/>
                <a:gd name="connsiteX7" fmla="*/ 733425 w 3514725"/>
                <a:gd name="connsiteY7" fmla="*/ 4314825 h 5391150"/>
                <a:gd name="connsiteX8" fmla="*/ 857250 w 3514725"/>
                <a:gd name="connsiteY8" fmla="*/ 4162425 h 5391150"/>
                <a:gd name="connsiteX9" fmla="*/ 981075 w 3514725"/>
                <a:gd name="connsiteY9" fmla="*/ 3914775 h 5391150"/>
                <a:gd name="connsiteX10" fmla="*/ 1000125 w 3514725"/>
                <a:gd name="connsiteY10" fmla="*/ 3819525 h 5391150"/>
                <a:gd name="connsiteX11" fmla="*/ 1095375 w 3514725"/>
                <a:gd name="connsiteY11" fmla="*/ 3505200 h 5391150"/>
                <a:gd name="connsiteX12" fmla="*/ 1219200 w 3514725"/>
                <a:gd name="connsiteY12" fmla="*/ 3305175 h 5391150"/>
                <a:gd name="connsiteX13" fmla="*/ 1276350 w 3514725"/>
                <a:gd name="connsiteY13" fmla="*/ 3257550 h 5391150"/>
                <a:gd name="connsiteX14" fmla="*/ 1390650 w 3514725"/>
                <a:gd name="connsiteY14" fmla="*/ 3028950 h 5391150"/>
                <a:gd name="connsiteX15" fmla="*/ 1466850 w 3514725"/>
                <a:gd name="connsiteY15" fmla="*/ 2867025 h 5391150"/>
                <a:gd name="connsiteX16" fmla="*/ 1552575 w 3514725"/>
                <a:gd name="connsiteY16" fmla="*/ 2762250 h 5391150"/>
                <a:gd name="connsiteX17" fmla="*/ 1600200 w 3514725"/>
                <a:gd name="connsiteY17" fmla="*/ 2600325 h 5391150"/>
                <a:gd name="connsiteX18" fmla="*/ 1752600 w 3514725"/>
                <a:gd name="connsiteY18" fmla="*/ 2466975 h 5391150"/>
                <a:gd name="connsiteX19" fmla="*/ 1847850 w 3514725"/>
                <a:gd name="connsiteY19" fmla="*/ 2257425 h 5391150"/>
                <a:gd name="connsiteX20" fmla="*/ 2057400 w 3514725"/>
                <a:gd name="connsiteY20" fmla="*/ 2047875 h 5391150"/>
                <a:gd name="connsiteX21" fmla="*/ 2238375 w 3514725"/>
                <a:gd name="connsiteY21" fmla="*/ 1666875 h 5391150"/>
                <a:gd name="connsiteX22" fmla="*/ 2466975 w 3514725"/>
                <a:gd name="connsiteY22" fmla="*/ 1390650 h 5391150"/>
                <a:gd name="connsiteX23" fmla="*/ 2638425 w 3514725"/>
                <a:gd name="connsiteY23" fmla="*/ 1133475 h 5391150"/>
                <a:gd name="connsiteX24" fmla="*/ 2809875 w 3514725"/>
                <a:gd name="connsiteY24" fmla="*/ 828675 h 5391150"/>
                <a:gd name="connsiteX25" fmla="*/ 2952750 w 3514725"/>
                <a:gd name="connsiteY25" fmla="*/ 600075 h 5391150"/>
                <a:gd name="connsiteX26" fmla="*/ 3086100 w 3514725"/>
                <a:gd name="connsiteY26" fmla="*/ 428625 h 5391150"/>
                <a:gd name="connsiteX27" fmla="*/ 3343275 w 3514725"/>
                <a:gd name="connsiteY27" fmla="*/ 247650 h 5391150"/>
                <a:gd name="connsiteX28" fmla="*/ 3514725 w 3514725"/>
                <a:gd name="connsiteY28" fmla="*/ 0 h 539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514725" h="5391150">
                  <a:moveTo>
                    <a:pt x="0" y="5391150"/>
                  </a:moveTo>
                  <a:lnTo>
                    <a:pt x="152400" y="5248275"/>
                  </a:lnTo>
                  <a:lnTo>
                    <a:pt x="219075" y="5267325"/>
                  </a:lnTo>
                  <a:lnTo>
                    <a:pt x="342900" y="4962525"/>
                  </a:lnTo>
                  <a:lnTo>
                    <a:pt x="476250" y="4791075"/>
                  </a:lnTo>
                  <a:lnTo>
                    <a:pt x="600075" y="4505325"/>
                  </a:lnTo>
                  <a:lnTo>
                    <a:pt x="666750" y="4391025"/>
                  </a:lnTo>
                  <a:lnTo>
                    <a:pt x="733425" y="4314825"/>
                  </a:lnTo>
                  <a:lnTo>
                    <a:pt x="857250" y="4162425"/>
                  </a:lnTo>
                  <a:lnTo>
                    <a:pt x="981075" y="3914775"/>
                  </a:lnTo>
                  <a:lnTo>
                    <a:pt x="1000125" y="3819525"/>
                  </a:lnTo>
                  <a:lnTo>
                    <a:pt x="1095375" y="3505200"/>
                  </a:lnTo>
                  <a:lnTo>
                    <a:pt x="1219200" y="3305175"/>
                  </a:lnTo>
                  <a:lnTo>
                    <a:pt x="1276350" y="3257550"/>
                  </a:lnTo>
                  <a:lnTo>
                    <a:pt x="1390650" y="3028950"/>
                  </a:lnTo>
                  <a:lnTo>
                    <a:pt x="1466850" y="2867025"/>
                  </a:lnTo>
                  <a:lnTo>
                    <a:pt x="1552575" y="2762250"/>
                  </a:lnTo>
                  <a:lnTo>
                    <a:pt x="1600200" y="2600325"/>
                  </a:lnTo>
                  <a:lnTo>
                    <a:pt x="1752600" y="2466975"/>
                  </a:lnTo>
                  <a:lnTo>
                    <a:pt x="1847850" y="2257425"/>
                  </a:lnTo>
                  <a:lnTo>
                    <a:pt x="2057400" y="2047875"/>
                  </a:lnTo>
                  <a:lnTo>
                    <a:pt x="2238375" y="1666875"/>
                  </a:lnTo>
                  <a:lnTo>
                    <a:pt x="2466975" y="1390650"/>
                  </a:lnTo>
                  <a:lnTo>
                    <a:pt x="2638425" y="1133475"/>
                  </a:lnTo>
                  <a:lnTo>
                    <a:pt x="2809875" y="828675"/>
                  </a:lnTo>
                  <a:lnTo>
                    <a:pt x="2952750" y="600075"/>
                  </a:lnTo>
                  <a:lnTo>
                    <a:pt x="3086100" y="428625"/>
                  </a:lnTo>
                  <a:lnTo>
                    <a:pt x="3343275" y="247650"/>
                  </a:lnTo>
                  <a:lnTo>
                    <a:pt x="3514725" y="0"/>
                  </a:lnTo>
                </a:path>
              </a:pathLst>
            </a:custGeom>
            <a:noFill/>
            <a:ln w="57150" cmpd="sng">
              <a:solidFill>
                <a:srgbClr val="33CC33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B4DB8418-0993-4241-8251-565925D8E217}"/>
                </a:ext>
              </a:extLst>
            </p:cNvPr>
            <p:cNvSpPr/>
            <p:nvPr/>
          </p:nvSpPr>
          <p:spPr>
            <a:xfrm>
              <a:off x="965337" y="5986325"/>
              <a:ext cx="528151" cy="1573673"/>
            </a:xfrm>
            <a:custGeom>
              <a:avLst/>
              <a:gdLst>
                <a:gd name="connsiteX0" fmla="*/ 0 w 466725"/>
                <a:gd name="connsiteY0" fmla="*/ 1390650 h 1390650"/>
                <a:gd name="connsiteX1" fmla="*/ 28575 w 466725"/>
                <a:gd name="connsiteY1" fmla="*/ 1171575 h 1390650"/>
                <a:gd name="connsiteX2" fmla="*/ 95250 w 466725"/>
                <a:gd name="connsiteY2" fmla="*/ 1104900 h 1390650"/>
                <a:gd name="connsiteX3" fmla="*/ 400050 w 466725"/>
                <a:gd name="connsiteY3" fmla="*/ 590550 h 1390650"/>
                <a:gd name="connsiteX4" fmla="*/ 466725 w 466725"/>
                <a:gd name="connsiteY4" fmla="*/ 428625 h 1390650"/>
                <a:gd name="connsiteX5" fmla="*/ 419100 w 466725"/>
                <a:gd name="connsiteY5" fmla="*/ 161925 h 1390650"/>
                <a:gd name="connsiteX6" fmla="*/ 438150 w 466725"/>
                <a:gd name="connsiteY6" fmla="*/ 0 h 13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725" h="1390650">
                  <a:moveTo>
                    <a:pt x="0" y="1390650"/>
                  </a:moveTo>
                  <a:lnTo>
                    <a:pt x="28575" y="1171575"/>
                  </a:lnTo>
                  <a:lnTo>
                    <a:pt x="95250" y="1104900"/>
                  </a:lnTo>
                  <a:lnTo>
                    <a:pt x="400050" y="590550"/>
                  </a:lnTo>
                  <a:lnTo>
                    <a:pt x="466725" y="428625"/>
                  </a:lnTo>
                  <a:lnTo>
                    <a:pt x="419100" y="161925"/>
                  </a:lnTo>
                  <a:lnTo>
                    <a:pt x="438150" y="0"/>
                  </a:lnTo>
                </a:path>
              </a:pathLst>
            </a:custGeom>
            <a:noFill/>
            <a:ln w="57150" cmpd="sng">
              <a:solidFill>
                <a:srgbClr val="9933FF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0296FBE1-485F-42D5-8BF2-A272CC4EF8B7}"/>
                </a:ext>
              </a:extLst>
            </p:cNvPr>
            <p:cNvSpPr/>
            <p:nvPr/>
          </p:nvSpPr>
          <p:spPr>
            <a:xfrm>
              <a:off x="3333986" y="975556"/>
              <a:ext cx="1497569" cy="3151615"/>
            </a:xfrm>
            <a:custGeom>
              <a:avLst/>
              <a:gdLst>
                <a:gd name="connsiteX0" fmla="*/ 0 w 1333500"/>
                <a:gd name="connsiteY0" fmla="*/ 2886075 h 2886075"/>
                <a:gd name="connsiteX1" fmla="*/ 47625 w 1333500"/>
                <a:gd name="connsiteY1" fmla="*/ 2609850 h 2886075"/>
                <a:gd name="connsiteX2" fmla="*/ 57150 w 1333500"/>
                <a:gd name="connsiteY2" fmla="*/ 2543175 h 2886075"/>
                <a:gd name="connsiteX3" fmla="*/ 314325 w 1333500"/>
                <a:gd name="connsiteY3" fmla="*/ 2171700 h 2886075"/>
                <a:gd name="connsiteX4" fmla="*/ 438150 w 1333500"/>
                <a:gd name="connsiteY4" fmla="*/ 1924050 h 2886075"/>
                <a:gd name="connsiteX5" fmla="*/ 657225 w 1333500"/>
                <a:gd name="connsiteY5" fmla="*/ 1752600 h 2886075"/>
                <a:gd name="connsiteX6" fmla="*/ 714375 w 1333500"/>
                <a:gd name="connsiteY6" fmla="*/ 1590675 h 2886075"/>
                <a:gd name="connsiteX7" fmla="*/ 790575 w 1333500"/>
                <a:gd name="connsiteY7" fmla="*/ 1504950 h 2886075"/>
                <a:gd name="connsiteX8" fmla="*/ 847725 w 1333500"/>
                <a:gd name="connsiteY8" fmla="*/ 1362075 h 2886075"/>
                <a:gd name="connsiteX9" fmla="*/ 962025 w 1333500"/>
                <a:gd name="connsiteY9" fmla="*/ 1209675 h 2886075"/>
                <a:gd name="connsiteX10" fmla="*/ 1152525 w 1333500"/>
                <a:gd name="connsiteY10" fmla="*/ 752475 h 2886075"/>
                <a:gd name="connsiteX11" fmla="*/ 1276350 w 1333500"/>
                <a:gd name="connsiteY11" fmla="*/ 323850 h 2886075"/>
                <a:gd name="connsiteX12" fmla="*/ 1333500 w 1333500"/>
                <a:gd name="connsiteY12" fmla="*/ 0 h 288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33500" h="2886075">
                  <a:moveTo>
                    <a:pt x="0" y="2886075"/>
                  </a:moveTo>
                  <a:lnTo>
                    <a:pt x="47625" y="2609850"/>
                  </a:lnTo>
                  <a:lnTo>
                    <a:pt x="57150" y="2543175"/>
                  </a:lnTo>
                  <a:lnTo>
                    <a:pt x="314325" y="2171700"/>
                  </a:lnTo>
                  <a:lnTo>
                    <a:pt x="438150" y="1924050"/>
                  </a:lnTo>
                  <a:lnTo>
                    <a:pt x="657225" y="1752600"/>
                  </a:lnTo>
                  <a:lnTo>
                    <a:pt x="714375" y="1590675"/>
                  </a:lnTo>
                  <a:lnTo>
                    <a:pt x="790575" y="1504950"/>
                  </a:lnTo>
                  <a:lnTo>
                    <a:pt x="847725" y="1362075"/>
                  </a:lnTo>
                  <a:lnTo>
                    <a:pt x="962025" y="1209675"/>
                  </a:lnTo>
                  <a:lnTo>
                    <a:pt x="1152525" y="752475"/>
                  </a:lnTo>
                  <a:lnTo>
                    <a:pt x="1276350" y="323850"/>
                  </a:lnTo>
                  <a:lnTo>
                    <a:pt x="1333500" y="0"/>
                  </a:lnTo>
                </a:path>
              </a:pathLst>
            </a:custGeom>
            <a:noFill/>
            <a:ln w="57150" cmpd="sng">
              <a:solidFill>
                <a:srgbClr val="33CC33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A869A087-46D5-44A9-B398-CEBF7530EB3F}"/>
                </a:ext>
              </a:extLst>
            </p:cNvPr>
            <p:cNvSpPr/>
            <p:nvPr/>
          </p:nvSpPr>
          <p:spPr>
            <a:xfrm>
              <a:off x="2603680" y="5465360"/>
              <a:ext cx="977258" cy="165272"/>
            </a:xfrm>
            <a:custGeom>
              <a:avLst/>
              <a:gdLst>
                <a:gd name="connsiteX0" fmla="*/ 0 w 863600"/>
                <a:gd name="connsiteY0" fmla="*/ 6350 h 146050"/>
                <a:gd name="connsiteX1" fmla="*/ 139700 w 863600"/>
                <a:gd name="connsiteY1" fmla="*/ 12700 h 146050"/>
                <a:gd name="connsiteX2" fmla="*/ 196850 w 863600"/>
                <a:gd name="connsiteY2" fmla="*/ 0 h 146050"/>
                <a:gd name="connsiteX3" fmla="*/ 863600 w 863600"/>
                <a:gd name="connsiteY3" fmla="*/ 146050 h 14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600" h="146050">
                  <a:moveTo>
                    <a:pt x="0" y="6350"/>
                  </a:moveTo>
                  <a:lnTo>
                    <a:pt x="139700" y="12700"/>
                  </a:lnTo>
                  <a:lnTo>
                    <a:pt x="196850" y="0"/>
                  </a:lnTo>
                  <a:lnTo>
                    <a:pt x="863600" y="146050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B421802F-6756-4ED3-830B-67E97B1C1573}"/>
                </a:ext>
              </a:extLst>
            </p:cNvPr>
            <p:cNvSpPr/>
            <p:nvPr/>
          </p:nvSpPr>
          <p:spPr>
            <a:xfrm>
              <a:off x="3591373" y="5641046"/>
              <a:ext cx="1645531" cy="280243"/>
            </a:xfrm>
            <a:custGeom>
              <a:avLst/>
              <a:gdLst>
                <a:gd name="connsiteX0" fmla="*/ 0 w 1454150"/>
                <a:gd name="connsiteY0" fmla="*/ 0 h 247650"/>
                <a:gd name="connsiteX1" fmla="*/ 1047750 w 1454150"/>
                <a:gd name="connsiteY1" fmla="*/ 222250 h 247650"/>
                <a:gd name="connsiteX2" fmla="*/ 1155700 w 1454150"/>
                <a:gd name="connsiteY2" fmla="*/ 247650 h 247650"/>
                <a:gd name="connsiteX3" fmla="*/ 1454150 w 1454150"/>
                <a:gd name="connsiteY3" fmla="*/ 1841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4150" h="247650">
                  <a:moveTo>
                    <a:pt x="0" y="0"/>
                  </a:moveTo>
                  <a:lnTo>
                    <a:pt x="1047750" y="222250"/>
                  </a:lnTo>
                  <a:lnTo>
                    <a:pt x="1155700" y="247650"/>
                  </a:lnTo>
                  <a:lnTo>
                    <a:pt x="1454150" y="184150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39" name="テキスト ボックス 38">
              <a:extLst>
                <a:ext uri="{FF2B5EF4-FFF2-40B4-BE49-F238E27FC236}">
                  <a16:creationId xmlns:a16="http://schemas.microsoft.com/office/drawing/2014/main" id="{F7699413-B029-47AD-A053-AA61A7DC938F}"/>
                </a:ext>
              </a:extLst>
            </p:cNvPr>
            <p:cNvSpPr txBox="1"/>
            <p:nvPr/>
          </p:nvSpPr>
          <p:spPr>
            <a:xfrm rot="1669088">
              <a:off x="1973357" y="3835570"/>
              <a:ext cx="184673" cy="1468387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eaVert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dirty="0">
                  <a:solidFill>
                    <a:srgbClr val="9933FF"/>
                  </a:solidFill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のと里山海道</a:t>
              </a:r>
              <a:endParaRPr lang="en-US" altLang="ja-JP" sz="805" dirty="0">
                <a:solidFill>
                  <a:srgbClr val="9933FF"/>
                </a:solidFill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6A63B804-8787-4CA8-801B-C665EE59630F}"/>
                </a:ext>
              </a:extLst>
            </p:cNvPr>
            <p:cNvSpPr txBox="1"/>
            <p:nvPr/>
          </p:nvSpPr>
          <p:spPr>
            <a:xfrm rot="20803000">
              <a:off x="6964290" y="1962471"/>
              <a:ext cx="184673" cy="1468387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eaVert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dirty="0">
                  <a:solidFill>
                    <a:srgbClr val="33CC33"/>
                  </a:solidFill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河北縦断道路</a:t>
              </a:r>
              <a:endParaRPr lang="en-US" altLang="ja-JP" sz="805" dirty="0">
                <a:solidFill>
                  <a:srgbClr val="33CC33"/>
                </a:solidFill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5B88D805-32C4-48C2-A05B-BA7308994C97}"/>
                </a:ext>
              </a:extLst>
            </p:cNvPr>
            <p:cNvSpPr txBox="1"/>
            <p:nvPr/>
          </p:nvSpPr>
          <p:spPr>
            <a:xfrm rot="18103636">
              <a:off x="1348464" y="6612550"/>
              <a:ext cx="1519279" cy="330078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dirty="0">
                  <a:solidFill>
                    <a:srgbClr val="33CC33"/>
                  </a:solidFill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松任宇ノ気線</a:t>
              </a:r>
              <a:endParaRPr lang="en-US" altLang="ja-JP" sz="805" dirty="0">
                <a:solidFill>
                  <a:srgbClr val="33CC33"/>
                </a:solidFill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D2883E66-BE15-45A6-A413-2DBAB6C1686B}"/>
                </a:ext>
              </a:extLst>
            </p:cNvPr>
            <p:cNvSpPr txBox="1"/>
            <p:nvPr/>
          </p:nvSpPr>
          <p:spPr>
            <a:xfrm rot="20048207">
              <a:off x="6920495" y="5147973"/>
              <a:ext cx="1519279" cy="330078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dirty="0">
                  <a:solidFill>
                    <a:srgbClr val="33CC33"/>
                  </a:solidFill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森本津幡線</a:t>
              </a:r>
              <a:endParaRPr lang="en-US" altLang="ja-JP" sz="805" dirty="0">
                <a:solidFill>
                  <a:srgbClr val="33CC33"/>
                </a:solidFill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cxnSp>
          <p:nvCxnSpPr>
            <p:cNvPr id="48" name="直線矢印コネクタ 47">
              <a:extLst>
                <a:ext uri="{FF2B5EF4-FFF2-40B4-BE49-F238E27FC236}">
                  <a16:creationId xmlns:a16="http://schemas.microsoft.com/office/drawing/2014/main" id="{75B51895-9A85-4C64-97E5-4D946C274182}"/>
                </a:ext>
              </a:extLst>
            </p:cNvPr>
            <p:cNvCxnSpPr>
              <a:cxnSpLocks/>
            </p:cNvCxnSpPr>
            <p:nvPr/>
          </p:nvCxnSpPr>
          <p:spPr>
            <a:xfrm>
              <a:off x="3612592" y="3571061"/>
              <a:ext cx="908703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矢印コネクタ 48">
              <a:extLst>
                <a:ext uri="{FF2B5EF4-FFF2-40B4-BE49-F238E27FC236}">
                  <a16:creationId xmlns:a16="http://schemas.microsoft.com/office/drawing/2014/main" id="{3089F2D3-23D1-4CD6-8BDB-AD13C074E938}"/>
                </a:ext>
              </a:extLst>
            </p:cNvPr>
            <p:cNvCxnSpPr>
              <a:cxnSpLocks/>
            </p:cNvCxnSpPr>
            <p:nvPr/>
          </p:nvCxnSpPr>
          <p:spPr>
            <a:xfrm>
              <a:off x="2611448" y="3571061"/>
              <a:ext cx="986535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CCA99F3E-FBC4-4E7F-8238-C733365B3F15}"/>
                </a:ext>
              </a:extLst>
            </p:cNvPr>
            <p:cNvCxnSpPr>
              <a:cxnSpLocks/>
            </p:cNvCxnSpPr>
            <p:nvPr/>
          </p:nvCxnSpPr>
          <p:spPr>
            <a:xfrm>
              <a:off x="2606317" y="2869818"/>
              <a:ext cx="0" cy="2520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コネクタ 55">
              <a:extLst>
                <a:ext uri="{FF2B5EF4-FFF2-40B4-BE49-F238E27FC236}">
                  <a16:creationId xmlns:a16="http://schemas.microsoft.com/office/drawing/2014/main" id="{750C183D-B137-4AC0-A80A-230F433760D6}"/>
                </a:ext>
              </a:extLst>
            </p:cNvPr>
            <p:cNvCxnSpPr>
              <a:cxnSpLocks/>
            </p:cNvCxnSpPr>
            <p:nvPr/>
          </p:nvCxnSpPr>
          <p:spPr>
            <a:xfrm>
              <a:off x="5432443" y="2876009"/>
              <a:ext cx="0" cy="828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コネクタ 56">
              <a:extLst>
                <a:ext uri="{FF2B5EF4-FFF2-40B4-BE49-F238E27FC236}">
                  <a16:creationId xmlns:a16="http://schemas.microsoft.com/office/drawing/2014/main" id="{94795020-879E-49D1-87EA-93AF1F807A57}"/>
                </a:ext>
              </a:extLst>
            </p:cNvPr>
            <p:cNvCxnSpPr>
              <a:cxnSpLocks/>
            </p:cNvCxnSpPr>
            <p:nvPr/>
          </p:nvCxnSpPr>
          <p:spPr>
            <a:xfrm>
              <a:off x="4521296" y="4757087"/>
              <a:ext cx="666459" cy="98740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5877E55C-46DA-4693-BF37-DCF60168ADA4}"/>
                </a:ext>
              </a:extLst>
            </p:cNvPr>
            <p:cNvSpPr txBox="1"/>
            <p:nvPr/>
          </p:nvSpPr>
          <p:spPr>
            <a:xfrm>
              <a:off x="1241267" y="5901654"/>
              <a:ext cx="1280263" cy="306946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内灘町役場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60" name="楕円 59">
              <a:extLst>
                <a:ext uri="{FF2B5EF4-FFF2-40B4-BE49-F238E27FC236}">
                  <a16:creationId xmlns:a16="http://schemas.microsoft.com/office/drawing/2014/main" id="{3A652AC4-A05E-454B-B57D-04F8C61301D6}"/>
                </a:ext>
              </a:extLst>
            </p:cNvPr>
            <p:cNvSpPr/>
            <p:nvPr/>
          </p:nvSpPr>
          <p:spPr>
            <a:xfrm>
              <a:off x="1924054" y="5864724"/>
              <a:ext cx="111380" cy="106676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80" name="楕円 79">
              <a:extLst>
                <a:ext uri="{FF2B5EF4-FFF2-40B4-BE49-F238E27FC236}">
                  <a16:creationId xmlns:a16="http://schemas.microsoft.com/office/drawing/2014/main" id="{4716E88A-6D3D-4168-ADE1-603A65774E8A}"/>
                </a:ext>
              </a:extLst>
            </p:cNvPr>
            <p:cNvSpPr/>
            <p:nvPr/>
          </p:nvSpPr>
          <p:spPr>
            <a:xfrm>
              <a:off x="2095289" y="5612065"/>
              <a:ext cx="111380" cy="106676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ADB88FE9-3F54-487C-B1A9-CEC15857E8A3}"/>
                </a:ext>
              </a:extLst>
            </p:cNvPr>
            <p:cNvSpPr txBox="1"/>
            <p:nvPr/>
          </p:nvSpPr>
          <p:spPr>
            <a:xfrm>
              <a:off x="775074" y="5472518"/>
              <a:ext cx="1280263" cy="306946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金沢医科大学病院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2" name="テキスト ボックス 81">
              <a:extLst>
                <a:ext uri="{FF2B5EF4-FFF2-40B4-BE49-F238E27FC236}">
                  <a16:creationId xmlns:a16="http://schemas.microsoft.com/office/drawing/2014/main" id="{39539138-B30A-4912-AD38-99C8B9D1D4DE}"/>
                </a:ext>
              </a:extLst>
            </p:cNvPr>
            <p:cNvSpPr txBox="1"/>
            <p:nvPr/>
          </p:nvSpPr>
          <p:spPr>
            <a:xfrm>
              <a:off x="6734267" y="4626125"/>
              <a:ext cx="1280263" cy="306946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津幡町役場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3" name="楕円 82">
              <a:extLst>
                <a:ext uri="{FF2B5EF4-FFF2-40B4-BE49-F238E27FC236}">
                  <a16:creationId xmlns:a16="http://schemas.microsoft.com/office/drawing/2014/main" id="{E9F28635-0113-4BA9-824A-73CA082CD4EC}"/>
                </a:ext>
              </a:extLst>
            </p:cNvPr>
            <p:cNvSpPr/>
            <p:nvPr/>
          </p:nvSpPr>
          <p:spPr>
            <a:xfrm>
              <a:off x="6844165" y="4765103"/>
              <a:ext cx="111380" cy="106676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86" name="フリーフォーム: 図形 85">
              <a:extLst>
                <a:ext uri="{FF2B5EF4-FFF2-40B4-BE49-F238E27FC236}">
                  <a16:creationId xmlns:a16="http://schemas.microsoft.com/office/drawing/2014/main" id="{26926657-DB4D-469E-AFE8-0B3C6D34B15F}"/>
                </a:ext>
              </a:extLst>
            </p:cNvPr>
            <p:cNvSpPr/>
            <p:nvPr/>
          </p:nvSpPr>
          <p:spPr>
            <a:xfrm>
              <a:off x="5222876" y="3771326"/>
              <a:ext cx="145511" cy="2069488"/>
            </a:xfrm>
            <a:custGeom>
              <a:avLst/>
              <a:gdLst>
                <a:gd name="connsiteX0" fmla="*/ 0 w 128588"/>
                <a:gd name="connsiteY0" fmla="*/ 1828800 h 1828800"/>
                <a:gd name="connsiteX1" fmla="*/ 61913 w 128588"/>
                <a:gd name="connsiteY1" fmla="*/ 1800225 h 1828800"/>
                <a:gd name="connsiteX2" fmla="*/ 90488 w 128588"/>
                <a:gd name="connsiteY2" fmla="*/ 1733550 h 1828800"/>
                <a:gd name="connsiteX3" fmla="*/ 123825 w 128588"/>
                <a:gd name="connsiteY3" fmla="*/ 1509712 h 1828800"/>
                <a:gd name="connsiteX4" fmla="*/ 95250 w 128588"/>
                <a:gd name="connsiteY4" fmla="*/ 1047750 h 1828800"/>
                <a:gd name="connsiteX5" fmla="*/ 71438 w 128588"/>
                <a:gd name="connsiteY5" fmla="*/ 809625 h 1828800"/>
                <a:gd name="connsiteX6" fmla="*/ 57150 w 128588"/>
                <a:gd name="connsiteY6" fmla="*/ 600075 h 1828800"/>
                <a:gd name="connsiteX7" fmla="*/ 66675 w 128588"/>
                <a:gd name="connsiteY7" fmla="*/ 357187 h 1828800"/>
                <a:gd name="connsiteX8" fmla="*/ 119063 w 128588"/>
                <a:gd name="connsiteY8" fmla="*/ 242887 h 1828800"/>
                <a:gd name="connsiteX9" fmla="*/ 128588 w 128588"/>
                <a:gd name="connsiteY9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8588" h="1828800">
                  <a:moveTo>
                    <a:pt x="0" y="1828800"/>
                  </a:moveTo>
                  <a:lnTo>
                    <a:pt x="61913" y="1800225"/>
                  </a:lnTo>
                  <a:lnTo>
                    <a:pt x="90488" y="1733550"/>
                  </a:lnTo>
                  <a:lnTo>
                    <a:pt x="123825" y="1509712"/>
                  </a:lnTo>
                  <a:lnTo>
                    <a:pt x="95250" y="1047750"/>
                  </a:lnTo>
                  <a:lnTo>
                    <a:pt x="71438" y="809625"/>
                  </a:lnTo>
                  <a:lnTo>
                    <a:pt x="57150" y="600075"/>
                  </a:lnTo>
                  <a:lnTo>
                    <a:pt x="66675" y="357187"/>
                  </a:lnTo>
                  <a:lnTo>
                    <a:pt x="119063" y="242887"/>
                  </a:lnTo>
                  <a:lnTo>
                    <a:pt x="128588" y="0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52" name="テキスト ボックス 151">
              <a:extLst>
                <a:ext uri="{FF2B5EF4-FFF2-40B4-BE49-F238E27FC236}">
                  <a16:creationId xmlns:a16="http://schemas.microsoft.com/office/drawing/2014/main" id="{5C7C9F6F-7603-43C7-B607-4DCB03325111}"/>
                </a:ext>
              </a:extLst>
            </p:cNvPr>
            <p:cNvSpPr txBox="1"/>
            <p:nvPr/>
          </p:nvSpPr>
          <p:spPr>
            <a:xfrm>
              <a:off x="5457005" y="975557"/>
              <a:ext cx="1280263" cy="306946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かほく市役所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53" name="楕円 152">
              <a:extLst>
                <a:ext uri="{FF2B5EF4-FFF2-40B4-BE49-F238E27FC236}">
                  <a16:creationId xmlns:a16="http://schemas.microsoft.com/office/drawing/2014/main" id="{288BD5CB-09A9-490E-94E4-1434847DDB2E}"/>
                </a:ext>
              </a:extLst>
            </p:cNvPr>
            <p:cNvSpPr/>
            <p:nvPr/>
          </p:nvSpPr>
          <p:spPr>
            <a:xfrm>
              <a:off x="5566903" y="1092355"/>
              <a:ext cx="111380" cy="106676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DA09E483-3356-46F7-BE27-E1E4E761F998}"/>
                </a:ext>
              </a:extLst>
            </p:cNvPr>
            <p:cNvSpPr txBox="1"/>
            <p:nvPr/>
          </p:nvSpPr>
          <p:spPr>
            <a:xfrm>
              <a:off x="4521220" y="5940059"/>
              <a:ext cx="956869" cy="468488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才田大橋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（通行止）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7" name="テキスト ボックス 86">
              <a:extLst>
                <a:ext uri="{FF2B5EF4-FFF2-40B4-BE49-F238E27FC236}">
                  <a16:creationId xmlns:a16="http://schemas.microsoft.com/office/drawing/2014/main" id="{E9EA109F-D53D-4D10-BBAE-7F76BF26BE29}"/>
                </a:ext>
              </a:extLst>
            </p:cNvPr>
            <p:cNvSpPr txBox="1"/>
            <p:nvPr/>
          </p:nvSpPr>
          <p:spPr>
            <a:xfrm>
              <a:off x="5262593" y="5815081"/>
              <a:ext cx="808101" cy="468488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湖南大橋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（通行止）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8" name="テキスト ボックス 87">
              <a:extLst>
                <a:ext uri="{FF2B5EF4-FFF2-40B4-BE49-F238E27FC236}">
                  <a16:creationId xmlns:a16="http://schemas.microsoft.com/office/drawing/2014/main" id="{812CA442-5AED-4834-BF33-83048CDCFCA2}"/>
                </a:ext>
              </a:extLst>
            </p:cNvPr>
            <p:cNvSpPr txBox="1"/>
            <p:nvPr/>
          </p:nvSpPr>
          <p:spPr>
            <a:xfrm>
              <a:off x="5282062" y="3547003"/>
              <a:ext cx="1280263" cy="306946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湖北大橋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" name="フリーフォーム: 図形 1">
              <a:extLst>
                <a:ext uri="{FF2B5EF4-FFF2-40B4-BE49-F238E27FC236}">
                  <a16:creationId xmlns:a16="http://schemas.microsoft.com/office/drawing/2014/main" id="{079C0E4C-5644-4086-969F-C9AC18F7EC4D}"/>
                </a:ext>
              </a:extLst>
            </p:cNvPr>
            <p:cNvSpPr/>
            <p:nvPr/>
          </p:nvSpPr>
          <p:spPr>
            <a:xfrm>
              <a:off x="5115090" y="988654"/>
              <a:ext cx="1544931" cy="4491077"/>
            </a:xfrm>
            <a:custGeom>
              <a:avLst/>
              <a:gdLst>
                <a:gd name="connsiteX0" fmla="*/ 38100 w 1365250"/>
                <a:gd name="connsiteY0" fmla="*/ 0 h 3968750"/>
                <a:gd name="connsiteX1" fmla="*/ 0 w 1365250"/>
                <a:gd name="connsiteY1" fmla="*/ 393700 h 3968750"/>
                <a:gd name="connsiteX2" fmla="*/ 215900 w 1365250"/>
                <a:gd name="connsiteY2" fmla="*/ 539750 h 3968750"/>
                <a:gd name="connsiteX3" fmla="*/ 501650 w 1365250"/>
                <a:gd name="connsiteY3" fmla="*/ 723900 h 3968750"/>
                <a:gd name="connsiteX4" fmla="*/ 558800 w 1365250"/>
                <a:gd name="connsiteY4" fmla="*/ 774700 h 3968750"/>
                <a:gd name="connsiteX5" fmla="*/ 869950 w 1365250"/>
                <a:gd name="connsiteY5" fmla="*/ 1244600 h 3968750"/>
                <a:gd name="connsiteX6" fmla="*/ 984250 w 1365250"/>
                <a:gd name="connsiteY6" fmla="*/ 1498600 h 3968750"/>
                <a:gd name="connsiteX7" fmla="*/ 1219200 w 1365250"/>
                <a:gd name="connsiteY7" fmla="*/ 2146300 h 3968750"/>
                <a:gd name="connsiteX8" fmla="*/ 1301750 w 1365250"/>
                <a:gd name="connsiteY8" fmla="*/ 2438400 h 3968750"/>
                <a:gd name="connsiteX9" fmla="*/ 1301750 w 1365250"/>
                <a:gd name="connsiteY9" fmla="*/ 2705100 h 3968750"/>
                <a:gd name="connsiteX10" fmla="*/ 1346200 w 1365250"/>
                <a:gd name="connsiteY10" fmla="*/ 3467100 h 3968750"/>
                <a:gd name="connsiteX11" fmla="*/ 1365250 w 1365250"/>
                <a:gd name="connsiteY11" fmla="*/ 3968750 h 396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65250" h="3968750">
                  <a:moveTo>
                    <a:pt x="38100" y="0"/>
                  </a:moveTo>
                  <a:lnTo>
                    <a:pt x="0" y="393700"/>
                  </a:lnTo>
                  <a:lnTo>
                    <a:pt x="215900" y="539750"/>
                  </a:lnTo>
                  <a:lnTo>
                    <a:pt x="501650" y="723900"/>
                  </a:lnTo>
                  <a:lnTo>
                    <a:pt x="558800" y="774700"/>
                  </a:lnTo>
                  <a:lnTo>
                    <a:pt x="869950" y="1244600"/>
                  </a:lnTo>
                  <a:lnTo>
                    <a:pt x="984250" y="1498600"/>
                  </a:lnTo>
                  <a:lnTo>
                    <a:pt x="1219200" y="2146300"/>
                  </a:lnTo>
                  <a:lnTo>
                    <a:pt x="1301750" y="2438400"/>
                  </a:lnTo>
                  <a:lnTo>
                    <a:pt x="1301750" y="2705100"/>
                  </a:lnTo>
                  <a:lnTo>
                    <a:pt x="1346200" y="3467100"/>
                  </a:lnTo>
                  <a:lnTo>
                    <a:pt x="1365250" y="3968750"/>
                  </a:lnTo>
                </a:path>
              </a:pathLst>
            </a:custGeom>
            <a:noFill/>
            <a:ln w="57150" cmpd="sng">
              <a:solidFill>
                <a:srgbClr val="0000FF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9" name="フリーフォーム: 図形 18">
              <a:extLst>
                <a:ext uri="{FF2B5EF4-FFF2-40B4-BE49-F238E27FC236}">
                  <a16:creationId xmlns:a16="http://schemas.microsoft.com/office/drawing/2014/main" id="{082FBC9F-95D1-4A3E-9A72-942B38D6EA41}"/>
                </a:ext>
              </a:extLst>
            </p:cNvPr>
            <p:cNvSpPr/>
            <p:nvPr/>
          </p:nvSpPr>
          <p:spPr>
            <a:xfrm>
              <a:off x="4992933" y="5458174"/>
              <a:ext cx="1667088" cy="2479075"/>
            </a:xfrm>
            <a:custGeom>
              <a:avLst/>
              <a:gdLst>
                <a:gd name="connsiteX0" fmla="*/ 0 w 1473200"/>
                <a:gd name="connsiteY0" fmla="*/ 2190750 h 2190750"/>
                <a:gd name="connsiteX1" fmla="*/ 368300 w 1473200"/>
                <a:gd name="connsiteY1" fmla="*/ 1860550 h 2190750"/>
                <a:gd name="connsiteX2" fmla="*/ 590550 w 1473200"/>
                <a:gd name="connsiteY2" fmla="*/ 1600200 h 2190750"/>
                <a:gd name="connsiteX3" fmla="*/ 641350 w 1473200"/>
                <a:gd name="connsiteY3" fmla="*/ 1555750 h 2190750"/>
                <a:gd name="connsiteX4" fmla="*/ 819150 w 1473200"/>
                <a:gd name="connsiteY4" fmla="*/ 1098550 h 2190750"/>
                <a:gd name="connsiteX5" fmla="*/ 977900 w 1473200"/>
                <a:gd name="connsiteY5" fmla="*/ 723900 h 2190750"/>
                <a:gd name="connsiteX6" fmla="*/ 1244600 w 1473200"/>
                <a:gd name="connsiteY6" fmla="*/ 387350 h 2190750"/>
                <a:gd name="connsiteX7" fmla="*/ 1409700 w 1473200"/>
                <a:gd name="connsiteY7" fmla="*/ 139700 h 2190750"/>
                <a:gd name="connsiteX8" fmla="*/ 1473200 w 1473200"/>
                <a:gd name="connsiteY8" fmla="*/ 0 h 219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3200" h="2190750">
                  <a:moveTo>
                    <a:pt x="0" y="2190750"/>
                  </a:moveTo>
                  <a:lnTo>
                    <a:pt x="368300" y="1860550"/>
                  </a:lnTo>
                  <a:lnTo>
                    <a:pt x="590550" y="1600200"/>
                  </a:lnTo>
                  <a:lnTo>
                    <a:pt x="641350" y="1555750"/>
                  </a:lnTo>
                  <a:lnTo>
                    <a:pt x="819150" y="1098550"/>
                  </a:lnTo>
                  <a:lnTo>
                    <a:pt x="977900" y="723900"/>
                  </a:lnTo>
                  <a:lnTo>
                    <a:pt x="1244600" y="387350"/>
                  </a:lnTo>
                  <a:lnTo>
                    <a:pt x="1409700" y="139700"/>
                  </a:lnTo>
                  <a:lnTo>
                    <a:pt x="1473200" y="0"/>
                  </a:lnTo>
                </a:path>
              </a:pathLst>
            </a:custGeom>
            <a:noFill/>
            <a:ln w="57150" cmpd="sng">
              <a:solidFill>
                <a:srgbClr val="0000FF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9CBFE2FC-93D1-401E-A295-C7D9EF66444E}"/>
                </a:ext>
              </a:extLst>
            </p:cNvPr>
            <p:cNvSpPr/>
            <p:nvPr/>
          </p:nvSpPr>
          <p:spPr>
            <a:xfrm>
              <a:off x="5503119" y="7635449"/>
              <a:ext cx="179643" cy="280243"/>
            </a:xfrm>
            <a:custGeom>
              <a:avLst/>
              <a:gdLst>
                <a:gd name="connsiteX0" fmla="*/ 158750 w 158750"/>
                <a:gd name="connsiteY0" fmla="*/ 0 h 247650"/>
                <a:gd name="connsiteX1" fmla="*/ 0 w 158750"/>
                <a:gd name="connsiteY1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750" h="247650">
                  <a:moveTo>
                    <a:pt x="158750" y="0"/>
                  </a:moveTo>
                  <a:lnTo>
                    <a:pt x="0" y="247650"/>
                  </a:lnTo>
                </a:path>
              </a:pathLst>
            </a:custGeom>
            <a:noFill/>
            <a:ln w="57150" cmpd="sng">
              <a:solidFill>
                <a:srgbClr val="33CC33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93" name="フリーフォーム: 図形 92">
              <a:extLst>
                <a:ext uri="{FF2B5EF4-FFF2-40B4-BE49-F238E27FC236}">
                  <a16:creationId xmlns:a16="http://schemas.microsoft.com/office/drawing/2014/main" id="{D2E83120-2A0B-410C-B879-89A717FBC775}"/>
                </a:ext>
              </a:extLst>
            </p:cNvPr>
            <p:cNvSpPr/>
            <p:nvPr/>
          </p:nvSpPr>
          <p:spPr>
            <a:xfrm rot="4354032">
              <a:off x="5412521" y="5653120"/>
              <a:ext cx="96823" cy="184425"/>
            </a:xfrm>
            <a:custGeom>
              <a:avLst/>
              <a:gdLst>
                <a:gd name="connsiteX0" fmla="*/ 38100 w 38100"/>
                <a:gd name="connsiteY0" fmla="*/ 0 h 215900"/>
                <a:gd name="connsiteX1" fmla="*/ 0 w 38100"/>
                <a:gd name="connsiteY1" fmla="*/ 21590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215900">
                  <a:moveTo>
                    <a:pt x="38100" y="0"/>
                  </a:moveTo>
                  <a:lnTo>
                    <a:pt x="0" y="215900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prstDash val="dash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4F71990F-5927-C90D-2017-96ABBB4621D6}"/>
                </a:ext>
              </a:extLst>
            </p:cNvPr>
            <p:cNvSpPr txBox="1"/>
            <p:nvPr/>
          </p:nvSpPr>
          <p:spPr>
            <a:xfrm>
              <a:off x="2670946" y="5946190"/>
              <a:ext cx="956869" cy="330078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河北潟</a:t>
              </a:r>
              <a:endParaRPr lang="en-US" altLang="ja-JP" sz="805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C3657FD7-B6CA-EC9F-3F05-625F096C7E57}"/>
                </a:ext>
              </a:extLst>
            </p:cNvPr>
            <p:cNvSpPr txBox="1"/>
            <p:nvPr/>
          </p:nvSpPr>
          <p:spPr>
            <a:xfrm>
              <a:off x="3728216" y="7247409"/>
              <a:ext cx="733283" cy="2573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0" tIns="24149" rIns="0" bIns="24149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金沢市</a:t>
              </a:r>
              <a:endParaRPr lang="en-US" altLang="ja-JP" sz="805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A5859F77-A1AC-6CE3-A211-3EA8D5413E88}"/>
                </a:ext>
              </a:extLst>
            </p:cNvPr>
            <p:cNvSpPr txBox="1"/>
            <p:nvPr/>
          </p:nvSpPr>
          <p:spPr>
            <a:xfrm>
              <a:off x="1151191" y="6383726"/>
              <a:ext cx="733283" cy="2573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0" tIns="24149" rIns="0" bIns="24149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内灘町</a:t>
              </a:r>
              <a:endParaRPr lang="en-US" altLang="ja-JP" sz="805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A344AC5D-095C-BC20-130F-2A106D5EDC11}"/>
                </a:ext>
              </a:extLst>
            </p:cNvPr>
            <p:cNvSpPr txBox="1"/>
            <p:nvPr/>
          </p:nvSpPr>
          <p:spPr>
            <a:xfrm>
              <a:off x="5607957" y="4902819"/>
              <a:ext cx="733283" cy="25737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0" tIns="24149" rIns="0" bIns="24149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津幡町</a:t>
              </a:r>
              <a:endParaRPr lang="en-US" altLang="ja-JP" sz="805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30" name="図 29" descr="国道159号標識">
              <a:extLst>
                <a:ext uri="{FF2B5EF4-FFF2-40B4-BE49-F238E27FC236}">
                  <a16:creationId xmlns:a16="http://schemas.microsoft.com/office/drawing/2014/main" id="{2328AA86-12C4-6E00-9D31-F821001116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1137" y="2167091"/>
              <a:ext cx="366642" cy="366642"/>
            </a:xfrm>
            <a:prstGeom prst="rect">
              <a:avLst/>
            </a:prstGeom>
            <a:noFill/>
            <a:effectLst>
              <a:glow>
                <a:schemeClr val="bg1"/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39" descr="国道8号標識">
              <a:hlinkClick r:id="rId9" tooltip="国道8号標識"/>
              <a:extLst>
                <a:ext uri="{FF2B5EF4-FFF2-40B4-BE49-F238E27FC236}">
                  <a16:creationId xmlns:a16="http://schemas.microsoft.com/office/drawing/2014/main" id="{F5C0F19C-ADF1-F91D-ABE6-CBD760BC1F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55433" y="5940998"/>
              <a:ext cx="366642" cy="366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9" descr="国道8号標識">
              <a:hlinkClick r:id="rId9" tooltip="国道8号標識"/>
              <a:extLst>
                <a:ext uri="{FF2B5EF4-FFF2-40B4-BE49-F238E27FC236}">
                  <a16:creationId xmlns:a16="http://schemas.microsoft.com/office/drawing/2014/main" id="{43469B55-BF2D-6952-9299-A0A426DDA2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7611" y="3512385"/>
              <a:ext cx="366642" cy="366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0" name="テキスト ボックス 179">
              <a:extLst>
                <a:ext uri="{FF2B5EF4-FFF2-40B4-BE49-F238E27FC236}">
                  <a16:creationId xmlns:a16="http://schemas.microsoft.com/office/drawing/2014/main" id="{87AAAAA3-5B5D-439A-8954-AD6967C60A8C}"/>
                </a:ext>
              </a:extLst>
            </p:cNvPr>
            <p:cNvSpPr txBox="1"/>
            <p:nvPr/>
          </p:nvSpPr>
          <p:spPr>
            <a:xfrm>
              <a:off x="4468108" y="4177590"/>
              <a:ext cx="834639" cy="306946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ひまわり村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09" name="フリーフォーム: 図形 108">
              <a:extLst>
                <a:ext uri="{FF2B5EF4-FFF2-40B4-BE49-F238E27FC236}">
                  <a16:creationId xmlns:a16="http://schemas.microsoft.com/office/drawing/2014/main" id="{C0DDDDB2-9A27-424C-8887-81611549028A}"/>
                </a:ext>
              </a:extLst>
            </p:cNvPr>
            <p:cNvSpPr/>
            <p:nvPr/>
          </p:nvSpPr>
          <p:spPr>
            <a:xfrm>
              <a:off x="4128852" y="3138769"/>
              <a:ext cx="1433552" cy="608991"/>
            </a:xfrm>
            <a:custGeom>
              <a:avLst/>
              <a:gdLst>
                <a:gd name="connsiteX0" fmla="*/ 1266825 w 1266825"/>
                <a:gd name="connsiteY0" fmla="*/ 519113 h 538163"/>
                <a:gd name="connsiteX1" fmla="*/ 1095375 w 1266825"/>
                <a:gd name="connsiteY1" fmla="*/ 538163 h 538163"/>
                <a:gd name="connsiteX2" fmla="*/ 695325 w 1266825"/>
                <a:gd name="connsiteY2" fmla="*/ 471488 h 538163"/>
                <a:gd name="connsiteX3" fmla="*/ 0 w 1266825"/>
                <a:gd name="connsiteY3" fmla="*/ 0 h 538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6825" h="538163">
                  <a:moveTo>
                    <a:pt x="1266825" y="519113"/>
                  </a:moveTo>
                  <a:lnTo>
                    <a:pt x="1095375" y="538163"/>
                  </a:lnTo>
                  <a:lnTo>
                    <a:pt x="695325" y="471488"/>
                  </a:lnTo>
                  <a:lnTo>
                    <a:pt x="0" y="0"/>
                  </a:lnTo>
                </a:path>
              </a:pathLst>
            </a:custGeom>
            <a:noFill/>
            <a:ln w="57150" cmpd="sng">
              <a:solidFill>
                <a:srgbClr val="FFC000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10" name="フリーフォーム: 図形 109">
              <a:extLst>
                <a:ext uri="{FF2B5EF4-FFF2-40B4-BE49-F238E27FC236}">
                  <a16:creationId xmlns:a16="http://schemas.microsoft.com/office/drawing/2014/main" id="{DDC4C4EE-F481-45BE-98DA-F35A4042F042}"/>
                </a:ext>
              </a:extLst>
            </p:cNvPr>
            <p:cNvSpPr/>
            <p:nvPr/>
          </p:nvSpPr>
          <p:spPr>
            <a:xfrm>
              <a:off x="3967170" y="3677697"/>
              <a:ext cx="948515" cy="1347323"/>
            </a:xfrm>
            <a:custGeom>
              <a:avLst/>
              <a:gdLst>
                <a:gd name="connsiteX0" fmla="*/ 838200 w 838200"/>
                <a:gd name="connsiteY0" fmla="*/ 0 h 1190625"/>
                <a:gd name="connsiteX1" fmla="*/ 0 w 838200"/>
                <a:gd name="connsiteY1" fmla="*/ 1190625 h 1190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8200" h="1190625">
                  <a:moveTo>
                    <a:pt x="838200" y="0"/>
                  </a:moveTo>
                  <a:lnTo>
                    <a:pt x="0" y="1190625"/>
                  </a:lnTo>
                </a:path>
              </a:pathLst>
            </a:custGeom>
            <a:noFill/>
            <a:ln w="57150" cmpd="sng">
              <a:solidFill>
                <a:srgbClr val="FFC000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81" name="フリーフォーム: 図形 180">
              <a:extLst>
                <a:ext uri="{FF2B5EF4-FFF2-40B4-BE49-F238E27FC236}">
                  <a16:creationId xmlns:a16="http://schemas.microsoft.com/office/drawing/2014/main" id="{8BAC65A6-958F-41EC-9BF7-6E9E3BA025FB}"/>
                </a:ext>
              </a:extLst>
            </p:cNvPr>
            <p:cNvSpPr/>
            <p:nvPr/>
          </p:nvSpPr>
          <p:spPr>
            <a:xfrm>
              <a:off x="3180334" y="4496868"/>
              <a:ext cx="820091" cy="532613"/>
            </a:xfrm>
            <a:custGeom>
              <a:avLst/>
              <a:gdLst>
                <a:gd name="connsiteX0" fmla="*/ 695325 w 695325"/>
                <a:gd name="connsiteY0" fmla="*/ 466725 h 466725"/>
                <a:gd name="connsiteX1" fmla="*/ 0 w 695325"/>
                <a:gd name="connsiteY1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5325" h="466725">
                  <a:moveTo>
                    <a:pt x="695325" y="466725"/>
                  </a:moveTo>
                  <a:lnTo>
                    <a:pt x="0" y="0"/>
                  </a:lnTo>
                </a:path>
              </a:pathLst>
            </a:custGeom>
            <a:noFill/>
            <a:ln w="57150" cmpd="sng">
              <a:solidFill>
                <a:srgbClr val="FFC000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82" name="フリーフォーム: 図形 181">
              <a:extLst>
                <a:ext uri="{FF2B5EF4-FFF2-40B4-BE49-F238E27FC236}">
                  <a16:creationId xmlns:a16="http://schemas.microsoft.com/office/drawing/2014/main" id="{4B97546B-2170-49AE-8582-1ADE6196BB13}"/>
                </a:ext>
              </a:extLst>
            </p:cNvPr>
            <p:cNvSpPr/>
            <p:nvPr/>
          </p:nvSpPr>
          <p:spPr>
            <a:xfrm>
              <a:off x="3665372" y="3828597"/>
              <a:ext cx="758165" cy="505849"/>
            </a:xfrm>
            <a:custGeom>
              <a:avLst/>
              <a:gdLst>
                <a:gd name="connsiteX0" fmla="*/ 681037 w 681037"/>
                <a:gd name="connsiteY0" fmla="*/ 466725 h 466725"/>
                <a:gd name="connsiteX1" fmla="*/ 0 w 681037"/>
                <a:gd name="connsiteY1" fmla="*/ 0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1037" h="466725">
                  <a:moveTo>
                    <a:pt x="681037" y="466725"/>
                  </a:moveTo>
                  <a:lnTo>
                    <a:pt x="0" y="0"/>
                  </a:lnTo>
                </a:path>
              </a:pathLst>
            </a:custGeom>
            <a:noFill/>
            <a:ln w="57150" cmpd="sng">
              <a:solidFill>
                <a:srgbClr val="FFC000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67" name="テキスト ボックス 66">
              <a:extLst>
                <a:ext uri="{FF2B5EF4-FFF2-40B4-BE49-F238E27FC236}">
                  <a16:creationId xmlns:a16="http://schemas.microsoft.com/office/drawing/2014/main" id="{9E6F8EC7-CB85-4916-83EC-2B7EE6CA2CBE}"/>
                </a:ext>
              </a:extLst>
            </p:cNvPr>
            <p:cNvSpPr txBox="1"/>
            <p:nvPr/>
          </p:nvSpPr>
          <p:spPr>
            <a:xfrm>
              <a:off x="2502477" y="3041385"/>
              <a:ext cx="1280263" cy="514751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b="1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内灘町道</a:t>
              </a:r>
              <a:endParaRPr lang="en-US" altLang="ja-JP" sz="805" b="1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 defTabSz="306676">
                <a:defRPr/>
              </a:pPr>
              <a:r>
                <a:rPr lang="en-US" altLang="ja-JP" sz="805" b="1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L=1.7km</a:t>
              </a: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33D5AB72-CA3C-43A6-B751-18883EF5B6D0}"/>
                </a:ext>
              </a:extLst>
            </p:cNvPr>
            <p:cNvSpPr txBox="1"/>
            <p:nvPr/>
          </p:nvSpPr>
          <p:spPr>
            <a:xfrm>
              <a:off x="3425241" y="3036625"/>
              <a:ext cx="1280263" cy="514751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b="1" dirty="0">
                  <a:solidFill>
                    <a:srgbClr val="FF0000"/>
                  </a:solidFill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金沢市道</a:t>
              </a:r>
              <a:endParaRPr lang="en-US" altLang="ja-JP" sz="805" b="1" dirty="0">
                <a:solidFill>
                  <a:srgbClr val="FF0000"/>
                </a:solidFill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 defTabSz="306676">
                <a:defRPr/>
              </a:pPr>
              <a:r>
                <a:rPr lang="en-US" altLang="ja-JP" sz="805" b="1" dirty="0">
                  <a:solidFill>
                    <a:srgbClr val="FF0000"/>
                  </a:solidFill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L=2.5km</a:t>
              </a:r>
            </a:p>
          </p:txBody>
        </p: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CCE841BC-0646-4F84-8AC8-EE56EBC67233}"/>
                </a:ext>
              </a:extLst>
            </p:cNvPr>
            <p:cNvSpPr txBox="1"/>
            <p:nvPr/>
          </p:nvSpPr>
          <p:spPr>
            <a:xfrm>
              <a:off x="4348988" y="3037433"/>
              <a:ext cx="1280263" cy="514751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805" b="1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津幡町道</a:t>
              </a:r>
              <a:endParaRPr lang="en-US" altLang="ja-JP" sz="805" b="1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 defTabSz="306676">
                <a:defRPr/>
              </a:pPr>
              <a:r>
                <a:rPr lang="en-US" altLang="ja-JP" sz="805" b="1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L=3.4km</a:t>
              </a:r>
            </a:p>
          </p:txBody>
        </p:sp>
        <p:cxnSp>
          <p:nvCxnSpPr>
            <p:cNvPr id="126" name="直線コネクタ 125">
              <a:extLst>
                <a:ext uri="{FF2B5EF4-FFF2-40B4-BE49-F238E27FC236}">
                  <a16:creationId xmlns:a16="http://schemas.microsoft.com/office/drawing/2014/main" id="{EF8CCB75-B4DE-4D54-86CB-69405ABCE603}"/>
                </a:ext>
              </a:extLst>
            </p:cNvPr>
            <p:cNvCxnSpPr>
              <a:cxnSpLocks/>
            </p:cNvCxnSpPr>
            <p:nvPr/>
          </p:nvCxnSpPr>
          <p:spPr>
            <a:xfrm>
              <a:off x="4521296" y="3557356"/>
              <a:ext cx="0" cy="11964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矢印コネクタ 61">
              <a:extLst>
                <a:ext uri="{FF2B5EF4-FFF2-40B4-BE49-F238E27FC236}">
                  <a16:creationId xmlns:a16="http://schemas.microsoft.com/office/drawing/2014/main" id="{A31DFFDC-CC8F-4696-A5B2-266517C4C1B4}"/>
                </a:ext>
              </a:extLst>
            </p:cNvPr>
            <p:cNvCxnSpPr>
              <a:cxnSpLocks/>
            </p:cNvCxnSpPr>
            <p:nvPr/>
          </p:nvCxnSpPr>
          <p:spPr>
            <a:xfrm>
              <a:off x="4521295" y="3572923"/>
              <a:ext cx="9000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楕円 178">
              <a:extLst>
                <a:ext uri="{FF2B5EF4-FFF2-40B4-BE49-F238E27FC236}">
                  <a16:creationId xmlns:a16="http://schemas.microsoft.com/office/drawing/2014/main" id="{56D90701-DE52-496E-89AE-F4360F23BD6F}"/>
                </a:ext>
              </a:extLst>
            </p:cNvPr>
            <p:cNvSpPr/>
            <p:nvPr/>
          </p:nvSpPr>
          <p:spPr>
            <a:xfrm>
              <a:off x="4462160" y="4285121"/>
              <a:ext cx="111380" cy="106676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94" name="テキスト ボックス 193">
              <a:extLst>
                <a:ext uri="{FF2B5EF4-FFF2-40B4-BE49-F238E27FC236}">
                  <a16:creationId xmlns:a16="http://schemas.microsoft.com/office/drawing/2014/main" id="{0C83BF5B-6F29-42FC-B8C3-5301D565612E}"/>
                </a:ext>
              </a:extLst>
            </p:cNvPr>
            <p:cNvSpPr txBox="1"/>
            <p:nvPr/>
          </p:nvSpPr>
          <p:spPr>
            <a:xfrm>
              <a:off x="1679444" y="5267857"/>
              <a:ext cx="834639" cy="306946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宮坂交差点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96" name="テキスト ボックス 195">
              <a:extLst>
                <a:ext uri="{FF2B5EF4-FFF2-40B4-BE49-F238E27FC236}">
                  <a16:creationId xmlns:a16="http://schemas.microsoft.com/office/drawing/2014/main" id="{75455AA7-C9D0-4A22-BE0C-6783AEEB14CD}"/>
                </a:ext>
              </a:extLst>
            </p:cNvPr>
            <p:cNvSpPr txBox="1"/>
            <p:nvPr/>
          </p:nvSpPr>
          <p:spPr>
            <a:xfrm>
              <a:off x="5423193" y="4016034"/>
              <a:ext cx="161541" cy="1465650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eaVert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704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東部承水路</a:t>
              </a:r>
              <a:endParaRPr lang="en-US" altLang="ja-JP" sz="704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01" name="楕円 200">
              <a:extLst>
                <a:ext uri="{FF2B5EF4-FFF2-40B4-BE49-F238E27FC236}">
                  <a16:creationId xmlns:a16="http://schemas.microsoft.com/office/drawing/2014/main" id="{B474A0D1-D077-440D-B7E8-3BF2E43ED0F0}"/>
                </a:ext>
              </a:extLst>
            </p:cNvPr>
            <p:cNvSpPr/>
            <p:nvPr/>
          </p:nvSpPr>
          <p:spPr>
            <a:xfrm>
              <a:off x="2494062" y="5402816"/>
              <a:ext cx="111380" cy="106676"/>
            </a:xfrm>
            <a:prstGeom prst="ellipse">
              <a:avLst/>
            </a:prstGeom>
            <a:solidFill>
              <a:schemeClr val="bg1"/>
            </a:solidFill>
            <a:ln w="12700" cmpd="sng">
              <a:solidFill>
                <a:schemeClr val="tx1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cxnSp>
          <p:nvCxnSpPr>
            <p:cNvPr id="58" name="直線コネクタ 57">
              <a:extLst>
                <a:ext uri="{FF2B5EF4-FFF2-40B4-BE49-F238E27FC236}">
                  <a16:creationId xmlns:a16="http://schemas.microsoft.com/office/drawing/2014/main" id="{6A80CE9A-0A92-465C-9B00-22C008FE09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07650" y="3540050"/>
              <a:ext cx="2098" cy="201209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線矢印コネクタ 214">
              <a:extLst>
                <a:ext uri="{FF2B5EF4-FFF2-40B4-BE49-F238E27FC236}">
                  <a16:creationId xmlns:a16="http://schemas.microsoft.com/office/drawing/2014/main" id="{8F1FADA1-FB44-4789-B62E-D30A4E51EBEC}"/>
                </a:ext>
              </a:extLst>
            </p:cNvPr>
            <p:cNvCxnSpPr>
              <a:cxnSpLocks/>
            </p:cNvCxnSpPr>
            <p:nvPr/>
          </p:nvCxnSpPr>
          <p:spPr>
            <a:xfrm>
              <a:off x="2594780" y="2933563"/>
              <a:ext cx="28440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テキスト ボックス 215">
              <a:extLst>
                <a:ext uri="{FF2B5EF4-FFF2-40B4-BE49-F238E27FC236}">
                  <a16:creationId xmlns:a16="http://schemas.microsoft.com/office/drawing/2014/main" id="{C2B27975-6975-4B67-8310-9474AED67069}"/>
                </a:ext>
              </a:extLst>
            </p:cNvPr>
            <p:cNvSpPr txBox="1"/>
            <p:nvPr/>
          </p:nvSpPr>
          <p:spPr>
            <a:xfrm>
              <a:off x="2499099" y="2596472"/>
              <a:ext cx="2994651" cy="360858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wrap="square" lIns="0" tIns="48298" rIns="0" bIns="48298" rtlCol="0">
              <a:spAutoFit/>
            </a:bodyPr>
            <a:lstStyle/>
            <a:p>
              <a:pPr algn="ctr" defTabSz="306676">
                <a:defRPr/>
              </a:pPr>
              <a:r>
                <a:rPr lang="ja-JP" altLang="en-US" sz="939" b="1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市町道計　</a:t>
              </a:r>
              <a:r>
                <a:rPr lang="en-US" altLang="ja-JP" sz="939" b="1" dirty="0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L</a:t>
              </a:r>
              <a:r>
                <a:rPr lang="en-US" altLang="ja-JP" sz="939" b="1">
                  <a:effectLst>
                    <a:glow rad="127000">
                      <a:prstClr val="white"/>
                    </a:glow>
                  </a:effectLst>
                  <a:latin typeface="Meiryo UI" panose="020B0604030504040204" pitchFamily="50" charset="-128"/>
                  <a:ea typeface="Meiryo UI" panose="020B0604030504040204" pitchFamily="50" charset="-128"/>
                </a:rPr>
                <a:t>=7.6km</a:t>
              </a:r>
              <a:endParaRPr lang="en-US" altLang="ja-JP" sz="939" b="1" dirty="0">
                <a:effectLst>
                  <a:glow rad="127000">
                    <a:prstClr val="white"/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5" name="フリーフォーム: 図形 84">
              <a:extLst>
                <a:ext uri="{FF2B5EF4-FFF2-40B4-BE49-F238E27FC236}">
                  <a16:creationId xmlns:a16="http://schemas.microsoft.com/office/drawing/2014/main" id="{2A0D60B7-BFD9-48A2-BA17-3DAE95F893CD}"/>
                </a:ext>
              </a:extLst>
            </p:cNvPr>
            <p:cNvSpPr/>
            <p:nvPr/>
          </p:nvSpPr>
          <p:spPr>
            <a:xfrm>
              <a:off x="2619375" y="5022849"/>
              <a:ext cx="1339849" cy="542925"/>
            </a:xfrm>
            <a:custGeom>
              <a:avLst/>
              <a:gdLst>
                <a:gd name="connsiteX0" fmla="*/ 0 w 1339850"/>
                <a:gd name="connsiteY0" fmla="*/ 403225 h 542925"/>
                <a:gd name="connsiteX1" fmla="*/ 225425 w 1339850"/>
                <a:gd name="connsiteY1" fmla="*/ 384175 h 542925"/>
                <a:gd name="connsiteX2" fmla="*/ 968375 w 1339850"/>
                <a:gd name="connsiteY2" fmla="*/ 542925 h 542925"/>
                <a:gd name="connsiteX3" fmla="*/ 1339850 w 1339850"/>
                <a:gd name="connsiteY3" fmla="*/ 0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850" h="542925">
                  <a:moveTo>
                    <a:pt x="0" y="403225"/>
                  </a:moveTo>
                  <a:lnTo>
                    <a:pt x="225425" y="384175"/>
                  </a:lnTo>
                  <a:lnTo>
                    <a:pt x="968375" y="542925"/>
                  </a:lnTo>
                  <a:lnTo>
                    <a:pt x="1339850" y="0"/>
                  </a:lnTo>
                </a:path>
              </a:pathLst>
            </a:custGeom>
            <a:solidFill>
              <a:schemeClr val="bg1"/>
            </a:solidFill>
            <a:ln w="57150" cmpd="sng">
              <a:solidFill>
                <a:srgbClr val="FFC000"/>
              </a:solidFill>
              <a:prstDash val="solid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21" name="フリーフォーム: 図形 20">
              <a:extLst>
                <a:ext uri="{FF2B5EF4-FFF2-40B4-BE49-F238E27FC236}">
                  <a16:creationId xmlns:a16="http://schemas.microsoft.com/office/drawing/2014/main" id="{2206DE8A-7884-4049-9027-37D19AD89387}"/>
                </a:ext>
              </a:extLst>
            </p:cNvPr>
            <p:cNvSpPr/>
            <p:nvPr/>
          </p:nvSpPr>
          <p:spPr>
            <a:xfrm rot="21376797">
              <a:off x="4630284" y="5914468"/>
              <a:ext cx="66265" cy="244315"/>
            </a:xfrm>
            <a:custGeom>
              <a:avLst/>
              <a:gdLst>
                <a:gd name="connsiteX0" fmla="*/ 38100 w 38100"/>
                <a:gd name="connsiteY0" fmla="*/ 0 h 215900"/>
                <a:gd name="connsiteX1" fmla="*/ 0 w 38100"/>
                <a:gd name="connsiteY1" fmla="*/ 21590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215900">
                  <a:moveTo>
                    <a:pt x="38100" y="0"/>
                  </a:moveTo>
                  <a:lnTo>
                    <a:pt x="0" y="215900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prstDash val="dash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</p:grpSp>
      <p:sp>
        <p:nvSpPr>
          <p:cNvPr id="227" name="フリーフォーム: 図形 226">
            <a:extLst>
              <a:ext uri="{FF2B5EF4-FFF2-40B4-BE49-F238E27FC236}">
                <a16:creationId xmlns:a16="http://schemas.microsoft.com/office/drawing/2014/main" id="{13ECDD35-0BD6-40D1-BCE0-BF46FD05D195}"/>
              </a:ext>
            </a:extLst>
          </p:cNvPr>
          <p:cNvSpPr/>
          <p:nvPr/>
        </p:nvSpPr>
        <p:spPr>
          <a:xfrm>
            <a:off x="2837798" y="3613079"/>
            <a:ext cx="655552" cy="110866"/>
          </a:xfrm>
          <a:custGeom>
            <a:avLst/>
            <a:gdLst>
              <a:gd name="connsiteX0" fmla="*/ 0 w 863600"/>
              <a:gd name="connsiteY0" fmla="*/ 6350 h 146050"/>
              <a:gd name="connsiteX1" fmla="*/ 139700 w 863600"/>
              <a:gd name="connsiteY1" fmla="*/ 12700 h 146050"/>
              <a:gd name="connsiteX2" fmla="*/ 196850 w 863600"/>
              <a:gd name="connsiteY2" fmla="*/ 0 h 146050"/>
              <a:gd name="connsiteX3" fmla="*/ 863600 w 863600"/>
              <a:gd name="connsiteY3" fmla="*/ 146050 h 1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3600" h="146050">
                <a:moveTo>
                  <a:pt x="0" y="6350"/>
                </a:moveTo>
                <a:lnTo>
                  <a:pt x="139700" y="12700"/>
                </a:lnTo>
                <a:lnTo>
                  <a:pt x="196850" y="0"/>
                </a:lnTo>
                <a:lnTo>
                  <a:pt x="863600" y="146050"/>
                </a:lnTo>
              </a:path>
            </a:pathLst>
          </a:custGeom>
          <a:noFill/>
          <a:ln w="57150" cmpd="sng">
            <a:solidFill>
              <a:schemeClr val="accent2">
                <a:lumMod val="75000"/>
              </a:schemeClr>
            </a:solidFill>
            <a:prstDash val="solid"/>
          </a:ln>
          <a:effectLst>
            <a:glow rad="12700">
              <a:schemeClr val="bg1"/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7"/>
          </a:p>
        </p:txBody>
      </p: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BFCEB3C7-B612-4728-8DFA-92E13CC849CE}"/>
              </a:ext>
            </a:extLst>
          </p:cNvPr>
          <p:cNvGrpSpPr/>
          <p:nvPr/>
        </p:nvGrpSpPr>
        <p:grpSpPr>
          <a:xfrm>
            <a:off x="5260373" y="3829627"/>
            <a:ext cx="1292341" cy="711732"/>
            <a:chOff x="5495163" y="6764064"/>
            <a:chExt cx="1926546" cy="1061008"/>
          </a:xfrm>
        </p:grpSpPr>
        <p:sp>
          <p:nvSpPr>
            <p:cNvPr id="185" name="テキスト ボックス 184">
              <a:extLst>
                <a:ext uri="{FF2B5EF4-FFF2-40B4-BE49-F238E27FC236}">
                  <a16:creationId xmlns:a16="http://schemas.microsoft.com/office/drawing/2014/main" id="{5D512056-7305-4CC6-A433-219B8709D701}"/>
                </a:ext>
              </a:extLst>
            </p:cNvPr>
            <p:cNvSpPr txBox="1"/>
            <p:nvPr/>
          </p:nvSpPr>
          <p:spPr>
            <a:xfrm>
              <a:off x="5495163" y="6764064"/>
              <a:ext cx="1926546" cy="10610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ja-JP" altLang="en-US" sz="805" dirty="0"/>
                <a:t>＜凡例＞</a:t>
              </a:r>
              <a:endParaRPr lang="en-US" altLang="ja-JP" sz="805" dirty="0"/>
            </a:p>
            <a:p>
              <a:r>
                <a:rPr lang="ja-JP" altLang="en-US" sz="805" dirty="0"/>
                <a:t>■道路</a:t>
              </a:r>
              <a:endParaRPr lang="en-US" altLang="ja-JP" sz="805" dirty="0"/>
            </a:p>
            <a:p>
              <a:r>
                <a:rPr lang="ja-JP" altLang="en-US" sz="805" dirty="0"/>
                <a:t>　　：通行止</a:t>
              </a:r>
              <a:endParaRPr lang="en-US" altLang="ja-JP" sz="805" dirty="0"/>
            </a:p>
            <a:p>
              <a:r>
                <a:rPr lang="ja-JP" altLang="en-US" sz="805" dirty="0"/>
                <a:t>　　：通行可</a:t>
              </a:r>
              <a:endParaRPr lang="en-US" altLang="ja-JP" sz="805" dirty="0"/>
            </a:p>
            <a:p>
              <a:r>
                <a:rPr lang="ja-JP" altLang="en-US" sz="805" dirty="0"/>
                <a:t>　堤防</a:t>
              </a:r>
            </a:p>
          </p:txBody>
        </p:sp>
        <p:sp>
          <p:nvSpPr>
            <p:cNvPr id="190" name="フリーフォーム: 図形 189">
              <a:extLst>
                <a:ext uri="{FF2B5EF4-FFF2-40B4-BE49-F238E27FC236}">
                  <a16:creationId xmlns:a16="http://schemas.microsoft.com/office/drawing/2014/main" id="{F3434690-B4D0-4239-952F-4EBA86AA5909}"/>
                </a:ext>
              </a:extLst>
            </p:cNvPr>
            <p:cNvSpPr/>
            <p:nvPr/>
          </p:nvSpPr>
          <p:spPr>
            <a:xfrm rot="3658798">
              <a:off x="5602578" y="7194758"/>
              <a:ext cx="104510" cy="184425"/>
            </a:xfrm>
            <a:custGeom>
              <a:avLst/>
              <a:gdLst>
                <a:gd name="connsiteX0" fmla="*/ 38100 w 38100"/>
                <a:gd name="connsiteY0" fmla="*/ 0 h 215900"/>
                <a:gd name="connsiteX1" fmla="*/ 0 w 38100"/>
                <a:gd name="connsiteY1" fmla="*/ 21590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215900">
                  <a:moveTo>
                    <a:pt x="38100" y="0"/>
                  </a:moveTo>
                  <a:lnTo>
                    <a:pt x="0" y="215900"/>
                  </a:lnTo>
                </a:path>
              </a:pathLst>
            </a:custGeom>
            <a:noFill/>
            <a:ln w="57150" cmpd="sng">
              <a:solidFill>
                <a:schemeClr val="tx1"/>
              </a:solidFill>
              <a:prstDash val="dash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191" name="フリーフォーム: 図形 190">
              <a:extLst>
                <a:ext uri="{FF2B5EF4-FFF2-40B4-BE49-F238E27FC236}">
                  <a16:creationId xmlns:a16="http://schemas.microsoft.com/office/drawing/2014/main" id="{F9D2ADE9-2921-4030-BB9F-6FB4EC66051B}"/>
                </a:ext>
              </a:extLst>
            </p:cNvPr>
            <p:cNvSpPr/>
            <p:nvPr/>
          </p:nvSpPr>
          <p:spPr>
            <a:xfrm rot="3658798">
              <a:off x="5600682" y="7378657"/>
              <a:ext cx="104510" cy="184425"/>
            </a:xfrm>
            <a:custGeom>
              <a:avLst/>
              <a:gdLst>
                <a:gd name="connsiteX0" fmla="*/ 38100 w 38100"/>
                <a:gd name="connsiteY0" fmla="*/ 0 h 215900"/>
                <a:gd name="connsiteX1" fmla="*/ 0 w 38100"/>
                <a:gd name="connsiteY1" fmla="*/ 21590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215900">
                  <a:moveTo>
                    <a:pt x="38100" y="0"/>
                  </a:moveTo>
                  <a:lnTo>
                    <a:pt x="0" y="215900"/>
                  </a:lnTo>
                </a:path>
              </a:pathLst>
            </a:custGeom>
            <a:noFill/>
            <a:ln w="57150" cmpd="sng">
              <a:solidFill>
                <a:srgbClr val="FFC000"/>
              </a:solidFill>
              <a:prstDash val="dash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  <p:sp>
          <p:nvSpPr>
            <p:cNvPr id="200" name="フリーフォーム: 図形 199">
              <a:extLst>
                <a:ext uri="{FF2B5EF4-FFF2-40B4-BE49-F238E27FC236}">
                  <a16:creationId xmlns:a16="http://schemas.microsoft.com/office/drawing/2014/main" id="{3D3EAE29-7268-4F23-89CD-FF6BA571A3C6}"/>
                </a:ext>
              </a:extLst>
            </p:cNvPr>
            <p:cNvSpPr/>
            <p:nvPr/>
          </p:nvSpPr>
          <p:spPr>
            <a:xfrm rot="3658798">
              <a:off x="5602578" y="7570338"/>
              <a:ext cx="104510" cy="184426"/>
            </a:xfrm>
            <a:custGeom>
              <a:avLst/>
              <a:gdLst>
                <a:gd name="connsiteX0" fmla="*/ 38100 w 38100"/>
                <a:gd name="connsiteY0" fmla="*/ 0 h 215900"/>
                <a:gd name="connsiteX1" fmla="*/ 0 w 38100"/>
                <a:gd name="connsiteY1" fmla="*/ 21590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100" h="215900">
                  <a:moveTo>
                    <a:pt x="38100" y="0"/>
                  </a:moveTo>
                  <a:lnTo>
                    <a:pt x="0" y="215900"/>
                  </a:lnTo>
                </a:path>
              </a:pathLst>
            </a:custGeom>
            <a:noFill/>
            <a:ln w="57150" cmpd="sng">
              <a:solidFill>
                <a:schemeClr val="accent2">
                  <a:lumMod val="75000"/>
                </a:schemeClr>
              </a:solidFill>
              <a:prstDash val="dash"/>
            </a:ln>
            <a:effectLst>
              <a:glow rad="12700">
                <a:schemeClr val="bg1"/>
              </a:glo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7"/>
            </a:p>
          </p:txBody>
        </p:sp>
      </p:grpSp>
      <p:sp>
        <p:nvSpPr>
          <p:cNvPr id="183" name="フリーフォーム: 図形 182">
            <a:extLst>
              <a:ext uri="{FF2B5EF4-FFF2-40B4-BE49-F238E27FC236}">
                <a16:creationId xmlns:a16="http://schemas.microsoft.com/office/drawing/2014/main" id="{BDA463F2-20EB-4AFA-B2FE-FB6F07F6EFF9}"/>
              </a:ext>
            </a:extLst>
          </p:cNvPr>
          <p:cNvSpPr/>
          <p:nvPr/>
        </p:nvSpPr>
        <p:spPr>
          <a:xfrm>
            <a:off x="4712101" y="2855429"/>
            <a:ext cx="47921" cy="603803"/>
          </a:xfrm>
          <a:custGeom>
            <a:avLst/>
            <a:gdLst>
              <a:gd name="connsiteX0" fmla="*/ 71438 w 71438"/>
              <a:gd name="connsiteY0" fmla="*/ 900113 h 900113"/>
              <a:gd name="connsiteX1" fmla="*/ 0 w 71438"/>
              <a:gd name="connsiteY1" fmla="*/ 0 h 900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1438" h="900113">
                <a:moveTo>
                  <a:pt x="71438" y="900113"/>
                </a:moveTo>
                <a:lnTo>
                  <a:pt x="0" y="0"/>
                </a:lnTo>
              </a:path>
            </a:pathLst>
          </a:custGeom>
          <a:noFill/>
          <a:ln w="57150" cmpd="sng">
            <a:solidFill>
              <a:schemeClr val="accent2">
                <a:lumMod val="75000"/>
              </a:schemeClr>
            </a:solidFill>
            <a:prstDash val="solid"/>
          </a:ln>
          <a:effectLst>
            <a:glow rad="12700">
              <a:schemeClr val="bg1"/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7"/>
          </a:p>
        </p:txBody>
      </p:sp>
      <p:sp>
        <p:nvSpPr>
          <p:cNvPr id="184" name="フリーフォーム: 図形 183">
            <a:extLst>
              <a:ext uri="{FF2B5EF4-FFF2-40B4-BE49-F238E27FC236}">
                <a16:creationId xmlns:a16="http://schemas.microsoft.com/office/drawing/2014/main" id="{99A97EF0-4F18-4F0C-A684-F73FD62C6BB0}"/>
              </a:ext>
            </a:extLst>
          </p:cNvPr>
          <p:cNvSpPr/>
          <p:nvPr/>
        </p:nvSpPr>
        <p:spPr>
          <a:xfrm>
            <a:off x="4711903" y="2456414"/>
            <a:ext cx="51116" cy="424898"/>
          </a:xfrm>
          <a:custGeom>
            <a:avLst/>
            <a:gdLst>
              <a:gd name="connsiteX0" fmla="*/ 76200 w 76200"/>
              <a:gd name="connsiteY0" fmla="*/ 0 h 633413"/>
              <a:gd name="connsiteX1" fmla="*/ 71438 w 76200"/>
              <a:gd name="connsiteY1" fmla="*/ 295275 h 633413"/>
              <a:gd name="connsiteX2" fmla="*/ 19050 w 76200"/>
              <a:gd name="connsiteY2" fmla="*/ 400050 h 633413"/>
              <a:gd name="connsiteX3" fmla="*/ 0 w 76200"/>
              <a:gd name="connsiteY3" fmla="*/ 633413 h 633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" h="633413">
                <a:moveTo>
                  <a:pt x="76200" y="0"/>
                </a:moveTo>
                <a:cubicBezTo>
                  <a:pt x="74613" y="98425"/>
                  <a:pt x="73025" y="196850"/>
                  <a:pt x="71438" y="295275"/>
                </a:cubicBezTo>
                <a:lnTo>
                  <a:pt x="19050" y="400050"/>
                </a:lnTo>
                <a:lnTo>
                  <a:pt x="0" y="633413"/>
                </a:lnTo>
              </a:path>
            </a:pathLst>
          </a:custGeom>
          <a:noFill/>
          <a:ln w="57150" cmpd="sng">
            <a:solidFill>
              <a:schemeClr val="accent2">
                <a:lumMod val="75000"/>
              </a:schemeClr>
            </a:solidFill>
            <a:prstDash val="solid"/>
          </a:ln>
          <a:effectLst>
            <a:glow rad="12700">
              <a:schemeClr val="bg1"/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7"/>
          </a:p>
        </p:txBody>
      </p:sp>
      <p:sp>
        <p:nvSpPr>
          <p:cNvPr id="197" name="フリーフォーム: 図形 196">
            <a:extLst>
              <a:ext uri="{FF2B5EF4-FFF2-40B4-BE49-F238E27FC236}">
                <a16:creationId xmlns:a16="http://schemas.microsoft.com/office/drawing/2014/main" id="{C4D61E40-EBE8-4693-8731-FF2B5B5B63A1}"/>
              </a:ext>
            </a:extLst>
          </p:cNvPr>
          <p:cNvSpPr/>
          <p:nvPr/>
        </p:nvSpPr>
        <p:spPr>
          <a:xfrm>
            <a:off x="4602228" y="3477044"/>
            <a:ext cx="134178" cy="392951"/>
          </a:xfrm>
          <a:custGeom>
            <a:avLst/>
            <a:gdLst>
              <a:gd name="connsiteX0" fmla="*/ 0 w 200025"/>
              <a:gd name="connsiteY0" fmla="*/ 585788 h 585788"/>
              <a:gd name="connsiteX1" fmla="*/ 109537 w 200025"/>
              <a:gd name="connsiteY1" fmla="*/ 547688 h 585788"/>
              <a:gd name="connsiteX2" fmla="*/ 185737 w 200025"/>
              <a:gd name="connsiteY2" fmla="*/ 280988 h 585788"/>
              <a:gd name="connsiteX3" fmla="*/ 200025 w 200025"/>
              <a:gd name="connsiteY3" fmla="*/ 147638 h 585788"/>
              <a:gd name="connsiteX4" fmla="*/ 190500 w 200025"/>
              <a:gd name="connsiteY4" fmla="*/ 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025" h="585788">
                <a:moveTo>
                  <a:pt x="0" y="585788"/>
                </a:moveTo>
                <a:lnTo>
                  <a:pt x="109537" y="547688"/>
                </a:lnTo>
                <a:lnTo>
                  <a:pt x="185737" y="280988"/>
                </a:lnTo>
                <a:lnTo>
                  <a:pt x="200025" y="147638"/>
                </a:lnTo>
                <a:lnTo>
                  <a:pt x="190500" y="0"/>
                </a:lnTo>
              </a:path>
            </a:pathLst>
          </a:custGeom>
          <a:noFill/>
          <a:ln w="57150" cmpd="sng">
            <a:solidFill>
              <a:schemeClr val="accent2">
                <a:lumMod val="75000"/>
              </a:schemeClr>
            </a:solidFill>
            <a:prstDash val="solid"/>
          </a:ln>
          <a:effectLst>
            <a:glow rad="12700">
              <a:schemeClr val="bg1"/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7"/>
          </a:p>
        </p:txBody>
      </p:sp>
      <p:sp>
        <p:nvSpPr>
          <p:cNvPr id="209" name="フリーフォーム: 図形 208">
            <a:extLst>
              <a:ext uri="{FF2B5EF4-FFF2-40B4-BE49-F238E27FC236}">
                <a16:creationId xmlns:a16="http://schemas.microsoft.com/office/drawing/2014/main" id="{7570147A-354C-4AC2-85EA-AA5B1744C55D}"/>
              </a:ext>
            </a:extLst>
          </p:cNvPr>
          <p:cNvSpPr/>
          <p:nvPr/>
        </p:nvSpPr>
        <p:spPr>
          <a:xfrm rot="20280000">
            <a:off x="3512882" y="3679336"/>
            <a:ext cx="214541" cy="145629"/>
          </a:xfrm>
          <a:custGeom>
            <a:avLst/>
            <a:gdLst>
              <a:gd name="connsiteX0" fmla="*/ 695325 w 695325"/>
              <a:gd name="connsiteY0" fmla="*/ 466725 h 466725"/>
              <a:gd name="connsiteX1" fmla="*/ 0 w 695325"/>
              <a:gd name="connsiteY1" fmla="*/ 0 h 46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5325" h="466725">
                <a:moveTo>
                  <a:pt x="695325" y="466725"/>
                </a:moveTo>
                <a:lnTo>
                  <a:pt x="0" y="0"/>
                </a:lnTo>
              </a:path>
            </a:pathLst>
          </a:custGeom>
          <a:noFill/>
          <a:ln w="57150" cmpd="sng">
            <a:solidFill>
              <a:schemeClr val="accent2">
                <a:lumMod val="75000"/>
              </a:schemeClr>
            </a:solidFill>
            <a:prstDash val="solid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7"/>
          </a:p>
        </p:txBody>
      </p:sp>
      <p:sp>
        <p:nvSpPr>
          <p:cNvPr id="33" name="フリーフォーム: 図形 32">
            <a:extLst>
              <a:ext uri="{FF2B5EF4-FFF2-40B4-BE49-F238E27FC236}">
                <a16:creationId xmlns:a16="http://schemas.microsoft.com/office/drawing/2014/main" id="{345FBF03-7635-41C9-8B5F-502B5401F052}"/>
              </a:ext>
            </a:extLst>
          </p:cNvPr>
          <p:cNvSpPr/>
          <p:nvPr/>
        </p:nvSpPr>
        <p:spPr>
          <a:xfrm>
            <a:off x="3742848" y="3779478"/>
            <a:ext cx="864704" cy="144827"/>
          </a:xfrm>
          <a:custGeom>
            <a:avLst/>
            <a:gdLst>
              <a:gd name="connsiteX0" fmla="*/ 0 w 1289050"/>
              <a:gd name="connsiteY0" fmla="*/ 0 h 215900"/>
              <a:gd name="connsiteX1" fmla="*/ 987425 w 1289050"/>
              <a:gd name="connsiteY1" fmla="*/ 215900 h 215900"/>
              <a:gd name="connsiteX2" fmla="*/ 1289050 w 1289050"/>
              <a:gd name="connsiteY2" fmla="*/ 142875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9050" h="215900">
                <a:moveTo>
                  <a:pt x="0" y="0"/>
                </a:moveTo>
                <a:lnTo>
                  <a:pt x="987425" y="215900"/>
                </a:lnTo>
                <a:lnTo>
                  <a:pt x="1289050" y="142875"/>
                </a:lnTo>
              </a:path>
            </a:pathLst>
          </a:custGeom>
          <a:noFill/>
          <a:ln w="57150" cmpd="sng">
            <a:solidFill>
              <a:schemeClr val="accent2">
                <a:lumMod val="75000"/>
              </a:schemeClr>
            </a:solidFill>
            <a:prstDash val="solid"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7"/>
          </a:p>
        </p:txBody>
      </p:sp>
      <p:sp>
        <p:nvSpPr>
          <p:cNvPr id="224" name="タイトル 1">
            <a:extLst>
              <a:ext uri="{FF2B5EF4-FFF2-40B4-BE49-F238E27FC236}">
                <a16:creationId xmlns:a16="http://schemas.microsoft.com/office/drawing/2014/main" id="{576605C0-82C9-8794-7DA1-0AF19B34CDAE}"/>
              </a:ext>
            </a:extLst>
          </p:cNvPr>
          <p:cNvSpPr txBox="1">
            <a:spLocks/>
          </p:cNvSpPr>
          <p:nvPr/>
        </p:nvSpPr>
        <p:spPr>
          <a:xfrm>
            <a:off x="286675" y="98995"/>
            <a:ext cx="9332648" cy="291310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8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１．被災箇所（金沢市道　約２．５ｋｍ）</a:t>
            </a:r>
            <a:endParaRPr lang="ja-JP" altLang="en-US" sz="18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sp>
        <p:nvSpPr>
          <p:cNvPr id="4" name="爆発 2 3"/>
          <p:cNvSpPr/>
          <p:nvPr/>
        </p:nvSpPr>
        <p:spPr>
          <a:xfrm>
            <a:off x="6465468" y="6251825"/>
            <a:ext cx="232325" cy="317100"/>
          </a:xfrm>
          <a:prstGeom prst="irregularSeal2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4" name="テキスト ボックス 25">
            <a:extLst>
              <a:ext uri="{FF2B5EF4-FFF2-40B4-BE49-F238E27FC236}">
                <a16:creationId xmlns:a16="http://schemas.microsoft.com/office/drawing/2014/main" id="{393DDD06-998C-4C2A-B962-75E9E595EC5D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637486" y="6514054"/>
            <a:ext cx="971458" cy="19712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2268" tIns="12268" rIns="12268" bIns="12268" anchor="ctr" upright="1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872"/>
              </a:lnSpc>
              <a:defRPr sz="1000"/>
            </a:pPr>
            <a:r>
              <a:rPr lang="ja-JP" altLang="en-US" sz="880" dirty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ＭＳ Ｐゴシック"/>
                <a:ea typeface="ＭＳ Ｐゴシック"/>
              </a:rPr>
              <a:t>亀裂</a:t>
            </a:r>
            <a:r>
              <a:rPr lang="ja-JP" altLang="en-US" sz="880" dirty="0" smtClean="0">
                <a:solidFill>
                  <a:srgbClr val="FF0000"/>
                </a:solidFill>
                <a:effectLst>
                  <a:glow rad="127000">
                    <a:schemeClr val="bg1"/>
                  </a:glow>
                </a:effectLst>
                <a:latin typeface="ＭＳ Ｐゴシック"/>
                <a:ea typeface="ＭＳ Ｐゴシック"/>
              </a:rPr>
              <a:t>、噴砂、沈下</a:t>
            </a:r>
            <a:endParaRPr lang="ja-JP" altLang="en-US" sz="880" dirty="0">
              <a:solidFill>
                <a:srgbClr val="FF0000"/>
              </a:solidFill>
              <a:effectLst>
                <a:glow rad="127000">
                  <a:schemeClr val="bg1"/>
                </a:glow>
              </a:effectLst>
              <a:latin typeface="ＭＳ Ｐゴシック"/>
              <a:ea typeface="ＭＳ Ｐゴシック"/>
            </a:endParaRPr>
          </a:p>
        </p:txBody>
      </p:sp>
      <p:pic>
        <p:nvPicPr>
          <p:cNvPr id="146" name="図 145">
            <a:extLst>
              <a:ext uri="{FF2B5EF4-FFF2-40B4-BE49-F238E27FC236}">
                <a16:creationId xmlns:a16="http://schemas.microsoft.com/office/drawing/2014/main" id="{93023FD5-467E-4ED0-A4DE-D8451AFC427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6363" y="3315220"/>
            <a:ext cx="2560240" cy="192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080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コンテンツ プレースホルダー 26" descr="ダイアグラム&#10;&#10;自動的に生成された説明">
            <a:extLst>
              <a:ext uri="{FF2B5EF4-FFF2-40B4-BE49-F238E27FC236}">
                <a16:creationId xmlns:a16="http://schemas.microsoft.com/office/drawing/2014/main" id="{6B9BEA1A-238E-0193-240C-6CE4C176DB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025"/>
            <a:ext cx="9915213" cy="7010400"/>
          </a:xfrm>
        </p:spPr>
      </p:pic>
      <p:sp>
        <p:nvSpPr>
          <p:cNvPr id="28" name="タイトル 1">
            <a:extLst>
              <a:ext uri="{FF2B5EF4-FFF2-40B4-BE49-F238E27FC236}">
                <a16:creationId xmlns:a16="http://schemas.microsoft.com/office/drawing/2014/main" id="{7BB256CC-DF9E-1A18-5B48-ACAF9F8DC495}"/>
              </a:ext>
            </a:extLst>
          </p:cNvPr>
          <p:cNvSpPr txBox="1">
            <a:spLocks/>
          </p:cNvSpPr>
          <p:nvPr/>
        </p:nvSpPr>
        <p:spPr>
          <a:xfrm>
            <a:off x="286675" y="98995"/>
            <a:ext cx="9332648" cy="291310"/>
          </a:xfrm>
          <a:prstGeom prst="rect">
            <a:avLst/>
          </a:prstGeom>
          <a:solidFill>
            <a:schemeClr val="accent1">
              <a:lumMod val="40000"/>
              <a:lumOff val="60000"/>
              <a:alpha val="40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２．</a:t>
            </a:r>
            <a:r>
              <a:rPr lang="ja-JP" altLang="en-US" sz="18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被災</a:t>
            </a:r>
            <a:r>
              <a:rPr lang="ja-JP" altLang="en-US" sz="1800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状況</a:t>
            </a:r>
          </a:p>
        </p:txBody>
      </p:sp>
    </p:spTree>
    <p:extLst>
      <p:ext uri="{BB962C8B-B14F-4D97-AF65-F5344CB8AC3E}">
        <p14:creationId xmlns:p14="http://schemas.microsoft.com/office/powerpoint/2010/main" val="3019020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ダイアグラム, 設計図&#10;&#10;自動的に生成された説明">
            <a:extLst>
              <a:ext uri="{FF2B5EF4-FFF2-40B4-BE49-F238E27FC236}">
                <a16:creationId xmlns:a16="http://schemas.microsoft.com/office/drawing/2014/main" id="{B72D0B63-E0ED-74CC-1EC1-DBEBF1EA6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6" y="0"/>
            <a:ext cx="9699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73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設計図 が含まれている画像">
            <a:extLst>
              <a:ext uri="{FF2B5EF4-FFF2-40B4-BE49-F238E27FC236}">
                <a16:creationId xmlns:a16="http://schemas.microsoft.com/office/drawing/2014/main" id="{87A42CCB-EFD2-17BD-9922-55862D4C2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7" y="0"/>
            <a:ext cx="9699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17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ダイアグラム&#10;&#10;自動的に生成された説明">
            <a:extLst>
              <a:ext uri="{FF2B5EF4-FFF2-40B4-BE49-F238E27FC236}">
                <a16:creationId xmlns:a16="http://schemas.microsoft.com/office/drawing/2014/main" id="{78EDC9DA-09E4-E003-947D-A84ACBD61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7" y="0"/>
            <a:ext cx="9699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04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ダイアグラム, 設計図&#10;&#10;自動的に生成された説明">
            <a:extLst>
              <a:ext uri="{FF2B5EF4-FFF2-40B4-BE49-F238E27FC236}">
                <a16:creationId xmlns:a16="http://schemas.microsoft.com/office/drawing/2014/main" id="{881ED8F4-CAF6-B5B0-F28F-A7CCC68CA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7" y="0"/>
            <a:ext cx="9699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05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ダイアグラム, 設計図&#10;&#10;自動的に生成された説明">
            <a:extLst>
              <a:ext uri="{FF2B5EF4-FFF2-40B4-BE49-F238E27FC236}">
                <a16:creationId xmlns:a16="http://schemas.microsoft.com/office/drawing/2014/main" id="{4A3B017D-453F-BF79-B8C4-A7BA19A71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7" y="0"/>
            <a:ext cx="9699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41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ダイアグラム, 設計図&#10;&#10;自動的に生成された説明">
            <a:extLst>
              <a:ext uri="{FF2B5EF4-FFF2-40B4-BE49-F238E27FC236}">
                <a16:creationId xmlns:a16="http://schemas.microsoft.com/office/drawing/2014/main" id="{FC317F62-802D-B00C-7D20-334CEE36A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7" y="0"/>
            <a:ext cx="9699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5338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1188</TotalTime>
  <Words>586</Words>
  <Application>Microsoft Office PowerPoint</Application>
  <PresentationFormat>A4 210 x 297 mm</PresentationFormat>
  <Paragraphs>100</Paragraphs>
  <Slides>16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6" baseType="lpstr">
      <vt:lpstr>HG丸ｺﾞｼｯｸM-PRO</vt:lpstr>
      <vt:lpstr>Meiryo UI</vt:lpstr>
      <vt:lpstr>ＭＳ Ｐゴシック</vt:lpstr>
      <vt:lpstr>游ゴシック</vt:lpstr>
      <vt:lpstr>游ゴシック Light</vt:lpstr>
      <vt:lpstr>Arial</vt:lpstr>
      <vt:lpstr>Calibri</vt:lpstr>
      <vt:lpstr>Calibri Light</vt:lpstr>
      <vt:lpstr>Times New Roman</vt:lpstr>
      <vt:lpstr>Office テーマ</vt:lpstr>
      <vt:lpstr>湖南町地内における道路災害について        令和７年９月 金沢市　道路管理課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２．災害復旧計画（災害査定）</vt:lpstr>
      <vt:lpstr>　「液状化対策工設計・施工マニュアル」に示す対策工法から要求性能、盛土構造物の構造、環境条件及び経済的条件から選定する。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６災7021～7024号 湖南町地内道路災害復旧工事   保留解除に向けての協議      令和７年３月　日   金沢市　道路管理課</dc:title>
  <dc:creator>m-nakahashi</dc:creator>
  <cp:lastModifiedBy>kndp</cp:lastModifiedBy>
  <cp:revision>133</cp:revision>
  <cp:lastPrinted>2025-03-18T07:00:22Z</cp:lastPrinted>
  <dcterms:created xsi:type="dcterms:W3CDTF">2025-03-06T08:20:20Z</dcterms:created>
  <dcterms:modified xsi:type="dcterms:W3CDTF">2025-08-19T10:30:54Z</dcterms:modified>
</cp:coreProperties>
</file>